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6D_AC45C6E7.xml" ContentType="application/vnd.ms-powerpoint.comments+xml"/>
  <Override PartName="/ppt/comments/modernComment_16F_1ACDA4F4.xml" ContentType="application/vnd.ms-powerpoint.comments+xml"/>
  <Override PartName="/ppt/comments/modernComment_13D_3771C0D5.xml" ContentType="application/vnd.ms-powerpoint.comments+xml"/>
  <Override PartName="/ppt/comments/modernComment_145_557289E5.xml" ContentType="application/vnd.ms-powerpoint.comments+xml"/>
  <Override PartName="/ppt/comments/modernComment_163_54B552C0.xml" ContentType="application/vnd.ms-powerpoint.comments+xml"/>
  <Override PartName="/ppt/comments/modernComment_16B_95535CA5.xml" ContentType="application/vnd.ms-powerpoint.comments+xml"/>
  <Override PartName="/ppt/comments/modernComment_164_1D4C74A3.xml" ContentType="application/vnd.ms-powerpoint.comments+xml"/>
  <Override PartName="/ppt/comments/modernComment_165_67F37B5.xml" ContentType="application/vnd.ms-powerpoint.comments+xml"/>
  <Override PartName="/ppt/comments/modernComment_11D_C7E5D1ED.xml" ContentType="application/vnd.ms-powerpoint.comments+xml"/>
  <Override PartName="/ppt/comments/modernComment_143_4B7AE2F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76_F46830C.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24" r:id="rId2"/>
    <p:sldId id="375" r:id="rId3"/>
    <p:sldId id="365" r:id="rId4"/>
    <p:sldId id="367" r:id="rId5"/>
    <p:sldId id="366" r:id="rId6"/>
    <p:sldId id="317" r:id="rId7"/>
    <p:sldId id="318" r:id="rId8"/>
    <p:sldId id="319" r:id="rId9"/>
    <p:sldId id="320" r:id="rId10"/>
    <p:sldId id="325" r:id="rId11"/>
    <p:sldId id="326" r:id="rId12"/>
    <p:sldId id="327" r:id="rId13"/>
    <p:sldId id="346" r:id="rId14"/>
    <p:sldId id="263" r:id="rId15"/>
    <p:sldId id="328" r:id="rId16"/>
    <p:sldId id="347" r:id="rId17"/>
    <p:sldId id="262" r:id="rId18"/>
    <p:sldId id="329" r:id="rId19"/>
    <p:sldId id="331" r:id="rId20"/>
    <p:sldId id="348" r:id="rId21"/>
    <p:sldId id="332" r:id="rId22"/>
    <p:sldId id="368" r:id="rId23"/>
    <p:sldId id="330" r:id="rId24"/>
    <p:sldId id="334" r:id="rId25"/>
    <p:sldId id="349" r:id="rId26"/>
    <p:sldId id="351" r:id="rId27"/>
    <p:sldId id="272" r:id="rId28"/>
    <p:sldId id="350" r:id="rId29"/>
    <p:sldId id="359" r:id="rId30"/>
    <p:sldId id="369" r:id="rId31"/>
    <p:sldId id="370" r:id="rId32"/>
    <p:sldId id="371" r:id="rId33"/>
    <p:sldId id="373" r:id="rId34"/>
    <p:sldId id="352" r:id="rId35"/>
    <p:sldId id="353" r:id="rId36"/>
    <p:sldId id="355" r:id="rId37"/>
    <p:sldId id="364" r:id="rId38"/>
    <p:sldId id="363" r:id="rId39"/>
    <p:sldId id="356" r:id="rId40"/>
    <p:sldId id="358" r:id="rId41"/>
    <p:sldId id="357" r:id="rId42"/>
    <p:sldId id="285" r:id="rId43"/>
    <p:sldId id="322" r:id="rId44"/>
    <p:sldId id="321" r:id="rId45"/>
    <p:sldId id="323" r:id="rId46"/>
    <p:sldId id="374" r:id="rId47"/>
    <p:sldId id="37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2ED1A-865F-1C51-BF47-69ECCF3C9F03}" name="Dinah-Marie Wiedenhöfer" initials="DMW" userId="665be2f4a9c23b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68" autoAdjust="0"/>
    <p:restoredTop sz="94660"/>
  </p:normalViewPr>
  <p:slideViewPr>
    <p:cSldViewPr snapToGrid="0">
      <p:cViewPr varScale="1">
        <p:scale>
          <a:sx n="95" d="100"/>
          <a:sy n="95" d="100"/>
        </p:scale>
        <p:origin x="216"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omments/modernComment_11D_C7E5D1ED.xml><?xml version="1.0" encoding="utf-8"?>
<p188:cmLst xmlns:a="http://schemas.openxmlformats.org/drawingml/2006/main" xmlns:r="http://schemas.openxmlformats.org/officeDocument/2006/relationships" xmlns:p188="http://schemas.microsoft.com/office/powerpoint/2018/8/main">
  <p188:cm id="{2B8AC9FA-C7DF-419A-8560-A17B7D2B56D9}" authorId="{1A32ED1A-865F-1C51-BF47-69ECCF3C9F03}" created="2023-06-07T12:26:54.887">
    <ac:txMkLst xmlns:ac="http://schemas.microsoft.com/office/drawing/2013/main/command">
      <pc:docMk xmlns:pc="http://schemas.microsoft.com/office/powerpoint/2013/main/command"/>
      <pc:sldMk xmlns:pc="http://schemas.microsoft.com/office/powerpoint/2013/main/command" cId="3353727469" sldId="285"/>
      <ac:graphicFrameMk id="24" creationId="{19E3EC09-6F38-8614-2CA1-A20302A998FB}"/>
      <ac:tblMk/>
      <ac:tcMk rowId="55968103" colId="4133802590"/>
      <ac:txMk cp="0" len="5">
        <ac:context len="6" hash="3063793966"/>
      </ac:txMk>
    </ac:txMkLst>
    <p188:pos x="814467" y="2840651"/>
    <p188:txBody>
      <a:bodyPr/>
      <a:lstStyle/>
      <a:p>
        <a:r>
          <a:rPr lang="de-DE"/>
          <a:t>Hinweis zur Umsetzung: Beim Einkauf handelt es sich um notwendige Ausgaben (Lebensmittel), beim Kiosk eher für unnötige Ausgaben, wie Süßigkeiten. Hier kann auf den Unterschied zwischen unnötigen und nötigen Ausgaben bzw. zwischen Bedürfnissen und Wünschen eingegangen werden und gemeinsam besprochen werden, dass immer überlegt werden sollte, ob eine Ausgabe nötig oder sinnvoll ist, denn am Ende soll das Sparziel noch erreicht werden können.
Der Kiosk kann materielle und immaterielle Dinge beinhalten, z. B. Kleine Süßigkeiten, aber auch z. B. Gutscheine, die während der Schulzeit eingelöst werden können.</a:t>
        </a:r>
      </a:p>
    </p188:txBody>
  </p188:cm>
</p188:cmLst>
</file>

<file path=ppt/comments/modernComment_13D_3771C0D5.xml><?xml version="1.0" encoding="utf-8"?>
<p188:cmLst xmlns:a="http://schemas.openxmlformats.org/drawingml/2006/main" xmlns:r="http://schemas.openxmlformats.org/officeDocument/2006/relationships" xmlns:p188="http://schemas.microsoft.com/office/powerpoint/2018/8/main">
  <p188:cm id="{B82DD13A-DDE6-064D-BC1C-CC69291CC9C3}" authorId="{1A32ED1A-865F-1C51-BF47-69ECCF3C9F03}" created="2023-08-07T15:33:17.316">
    <pc:sldMkLst xmlns:pc="http://schemas.microsoft.com/office/powerpoint/2013/main/command">
      <pc:docMk/>
      <pc:sldMk cId="930201813" sldId="317"/>
    </pc:sldMkLst>
    <p188:txBody>
      <a:bodyPr/>
      <a:lstStyle/>
      <a:p>
        <a:r>
          <a:rPr lang="de-DE"/>
          <a:t>Hinweis zur Umsetzung: Präsentation im Unterricht ab hier abspielen.</a:t>
        </a:r>
      </a:p>
    </p188:txBody>
  </p188:cm>
</p188:cmLst>
</file>

<file path=ppt/comments/modernComment_143_4B7AE2F9.xml><?xml version="1.0" encoding="utf-8"?>
<p188:cmLst xmlns:a="http://schemas.openxmlformats.org/drawingml/2006/main" xmlns:r="http://schemas.openxmlformats.org/officeDocument/2006/relationships" xmlns:p188="http://schemas.microsoft.com/office/powerpoint/2018/8/main">
  <p188:cm id="{F47F93AA-0B90-2444-AD9D-886078D6E23E}" authorId="{1A32ED1A-865F-1C51-BF47-69ECCF3C9F03}" created="2023-08-07T15:38:27.676">
    <pc:sldMkLst xmlns:pc="http://schemas.microsoft.com/office/powerpoint/2013/main/command">
      <pc:docMk/>
      <pc:sldMk cId="1266344697" sldId="323"/>
    </pc:sldMkLst>
    <p188:txBody>
      <a:bodyPr/>
      <a:lstStyle/>
      <a:p>
        <a:r>
          <a:rPr lang="de-DE"/>
          <a:t>Hinweis zur Umsetzung: Das Thema der Preissteigerungen kann vertieft werden, indem gemeinsam reflektiert wird, warum Preise steigen (Inflation). </a:t>
        </a:r>
      </a:p>
    </p188:txBody>
  </p188:cm>
</p188:cmLst>
</file>

<file path=ppt/comments/modernComment_145_557289E5.xml><?xml version="1.0" encoding="utf-8"?>
<p188:cmLst xmlns:a="http://schemas.openxmlformats.org/drawingml/2006/main" xmlns:r="http://schemas.openxmlformats.org/officeDocument/2006/relationships" xmlns:p188="http://schemas.microsoft.com/office/powerpoint/2018/8/main">
  <p188:cm id="{599AF667-13F6-4DA7-A907-BBCDAB992E9A}" authorId="{1A32ED1A-865F-1C51-BF47-69ECCF3C9F03}" created="2023-06-08T11:06:45.459">
    <pc:sldMkLst xmlns:pc="http://schemas.microsoft.com/office/powerpoint/2013/main/command">
      <pc:docMk/>
      <pc:sldMk cId="1433569765" sldId="325"/>
    </pc:sldMkLst>
    <p188:txBody>
      <a:bodyPr/>
      <a:lstStyle/>
      <a:p>
        <a:r>
          <a:rPr lang="de-DE"/>
          <a:t>Hinweis zur Umsetzung: Einzelne SuS dürfen Bezahlungen durchführen, beim Rückgeld wird ein falscher Betrag zurückgegeben</a:t>
        </a:r>
      </a:p>
    </p188:txBody>
  </p188:cm>
</p188:cmLst>
</file>

<file path=ppt/comments/modernComment_163_54B552C0.xml><?xml version="1.0" encoding="utf-8"?>
<p188:cmLst xmlns:a="http://schemas.openxmlformats.org/drawingml/2006/main" xmlns:r="http://schemas.openxmlformats.org/officeDocument/2006/relationships" xmlns:p188="http://schemas.microsoft.com/office/powerpoint/2018/8/main">
  <p188:cm id="{5475F194-C2CE-45F7-8617-4D3549F88DCD}" authorId="{1A32ED1A-865F-1C51-BF47-69ECCF3C9F03}" created="2023-06-08T16:06:46.871">
    <pc:sldMkLst xmlns:pc="http://schemas.microsoft.com/office/powerpoint/2013/main/command">
      <pc:docMk/>
      <pc:sldMk cId="1421169344" sldId="355"/>
    </pc:sldMkLst>
    <p188:txBody>
      <a:bodyPr/>
      <a:lstStyle/>
      <a:p>
        <a:r>
          <a:rPr lang="de-DE"/>
          <a:t>Besprechen, dass es mit dem regelhaften Runden beim auf ganze Eurobeträge runden hier zu einer Einschätzung kommt, die für die Situation schlecht ist - es wird angenommen, dass 10 € für den Einkauf reichen, weil durch das viermalige Abrunden ein Euro abgezogen wird. Das Runden auf Zehn-Cent-Beträge ist aber ziemlich zeitaufwendig.</a:t>
        </a:r>
      </a:p>
    </p188:txBody>
  </p188:cm>
</p188:cmLst>
</file>

<file path=ppt/comments/modernComment_164_1D4C74A3.xml><?xml version="1.0" encoding="utf-8"?>
<p188:cmLst xmlns:a="http://schemas.openxmlformats.org/drawingml/2006/main" xmlns:r="http://schemas.openxmlformats.org/officeDocument/2006/relationships" xmlns:p188="http://schemas.microsoft.com/office/powerpoint/2018/8/main">
  <p188:cm id="{E6FDE935-D532-410A-B18B-1DB00F6FD0F2}" authorId="{1A32ED1A-865F-1C51-BF47-69ECCF3C9F03}" created="2023-06-08T16:04:10.387">
    <pc:sldMkLst xmlns:pc="http://schemas.microsoft.com/office/powerpoint/2013/main/command">
      <pc:docMk/>
      <pc:sldMk cId="491549859" sldId="356"/>
    </pc:sldMkLst>
    <p188:txBody>
      <a:bodyPr/>
      <a:lstStyle/>
      <a:p>
        <a:r>
          <a:rPr lang="de-DE"/>
          <a:t>Erklärungen zu den Rechnungen</a:t>
        </a:r>
      </a:p>
    </p188:txBody>
  </p188:cm>
</p188:cmLst>
</file>

<file path=ppt/comments/modernComment_165_67F37B5.xml><?xml version="1.0" encoding="utf-8"?>
<p188:cmLst xmlns:a="http://schemas.openxmlformats.org/drawingml/2006/main" xmlns:r="http://schemas.openxmlformats.org/officeDocument/2006/relationships" xmlns:p188="http://schemas.microsoft.com/office/powerpoint/2018/8/main">
  <p188:cm id="{49588C6C-5422-4E53-B404-3376E80CA955}" authorId="{1A32ED1A-865F-1C51-BF47-69ECCF3C9F03}" created="2023-06-08T16:07:37.602">
    <pc:sldMkLst xmlns:pc="http://schemas.microsoft.com/office/powerpoint/2013/main/command">
      <pc:docMk/>
      <pc:sldMk cId="109000629" sldId="357"/>
    </pc:sldMkLst>
    <p188:txBody>
      <a:bodyPr/>
      <a:lstStyle/>
      <a:p>
        <a:r>
          <a:rPr lang="de-DE"/>
          <a:t>Hinwies zur Umsetzung: Der falsche Rückgeldbetrag muss von den SuS erkannt werden.</a:t>
        </a:r>
      </a:p>
    </p188:txBody>
  </p188:cm>
</p188:cmLst>
</file>

<file path=ppt/comments/modernComment_16B_95535CA5.xml><?xml version="1.0" encoding="utf-8"?>
<p188:cmLst xmlns:a="http://schemas.openxmlformats.org/drawingml/2006/main" xmlns:r="http://schemas.openxmlformats.org/officeDocument/2006/relationships" xmlns:p188="http://schemas.microsoft.com/office/powerpoint/2018/8/main">
  <p188:cm id="{E3EFBB91-0642-498E-AF7C-2998C2998211}" authorId="{1A32ED1A-865F-1C51-BF47-69ECCF3C9F03}" created="2023-06-08T16:04:01.118">
    <pc:sldMkLst xmlns:pc="http://schemas.microsoft.com/office/powerpoint/2013/main/command">
      <pc:docMk/>
      <pc:sldMk cId="2505268389" sldId="363"/>
    </pc:sldMkLst>
    <p188:txBody>
      <a:bodyPr/>
      <a:lstStyle/>
      <a:p>
        <a:r>
          <a:rPr lang="de-DE"/>
          <a:t>Falls die SuS keine Ideen haben, können diese Rechnungen als Beispiele gezeigt und analysiert werden</a:t>
        </a:r>
      </a:p>
    </p188:txBody>
  </p188:cm>
</p188:cmLst>
</file>

<file path=ppt/comments/modernComment_16D_AC45C6E7.xml><?xml version="1.0" encoding="utf-8"?>
<p188:cmLst xmlns:a="http://schemas.openxmlformats.org/drawingml/2006/main" xmlns:r="http://schemas.openxmlformats.org/officeDocument/2006/relationships" xmlns:p188="http://schemas.microsoft.com/office/powerpoint/2018/8/main">
  <p188:cm id="{7EFA8BDD-B739-CF4F-96DA-7873CFCCAC92}" authorId="{1A32ED1A-865F-1C51-BF47-69ECCF3C9F03}" created="2023-06-14T17:53:07.565">
    <ac:txMkLst xmlns:ac="http://schemas.microsoft.com/office/drawing/2013/main/command">
      <pc:docMk xmlns:pc="http://schemas.microsoft.com/office/powerpoint/2013/main/command"/>
      <pc:sldMk xmlns:pc="http://schemas.microsoft.com/office/powerpoint/2013/main/command" cId="2890254055" sldId="365"/>
      <ac:spMk id="7" creationId="{5F745E55-FBE2-174D-9A7D-E6E292328483}"/>
      <ac:txMk cp="128" len="203">
        <ac:context len="727" hash="3812077389"/>
      </ac:txMk>
    </ac:txMkLst>
    <p188:pos x="10549027" y="1448647"/>
    <p188:txBody>
      <a:bodyPr/>
      <a:lstStyle/>
      <a:p>
        <a:r>
          <a:rPr lang="de-DE"/>
          <a:t>In Einkaufssituationen durch Abschätzen (Runden, Überschlag) überprüfen, ob der Gesamtpreis stimmen kann oder nicht.</a:t>
        </a:r>
      </a:p>
    </p188:txBody>
  </p188:cm>
  <p188:cm id="{EA558902-640B-D84F-B038-AC0FEAF56C44}" authorId="{1A32ED1A-865F-1C51-BF47-69ECCF3C9F03}" created="2023-06-14T17:53:58.045">
    <ac:txMkLst xmlns:ac="http://schemas.microsoft.com/office/drawing/2013/main/command">
      <pc:docMk xmlns:pc="http://schemas.microsoft.com/office/powerpoint/2013/main/command"/>
      <pc:sldMk xmlns:pc="http://schemas.microsoft.com/office/powerpoint/2013/main/command" cId="2890254055" sldId="365"/>
      <ac:spMk id="7" creationId="{5F745E55-FBE2-174D-9A7D-E6E292328483}"/>
      <ac:txMk cp="333" len="124">
        <ac:context len="727" hash="3812077389"/>
      </ac:txMk>
    </ac:txMkLst>
    <p188:pos x="9220099" y="2424007"/>
    <p188:txBody>
      <a:bodyPr/>
      <a:lstStyle/>
      <a:p>
        <a:r>
          <a:rPr lang="de-DE"/>
          <a:t>Kontextabhängig den Gesamtpreis durch eine Überschlagsrechnung auf verschiedene Stellen gerundet ermitteln oder Ergebnis exakt berechnen. </a:t>
        </a:r>
      </a:p>
    </p188:txBody>
  </p188:cm>
  <p188:cm id="{7013D645-3351-0545-B704-19FA00CD1993}" authorId="{1A32ED1A-865F-1C51-BF47-69ECCF3C9F03}" created="2023-06-14T17:55:44.772">
    <ac:txMkLst xmlns:ac="http://schemas.microsoft.com/office/drawing/2013/main/command">
      <pc:docMk xmlns:pc="http://schemas.microsoft.com/office/powerpoint/2013/main/command"/>
      <pc:sldMk xmlns:pc="http://schemas.microsoft.com/office/powerpoint/2013/main/command" cId="2890254055" sldId="365"/>
      <ac:spMk id="7" creationId="{5F745E55-FBE2-174D-9A7D-E6E292328483}"/>
      <ac:txMk cp="490" len="76">
        <ac:context len="727" hash="3812077389"/>
      </ac:txMk>
    </ac:txMkLst>
    <p188:pos x="4757827" y="3643207"/>
    <p188:txBody>
      <a:bodyPr/>
      <a:lstStyle/>
      <a:p>
        <a:r>
          <a:rPr lang="de-DE"/>
          <a:t>Einzelpreise und Gesamtpreis auf Plausibilität einschätzen.</a:t>
        </a:r>
      </a:p>
    </p188:txBody>
  </p188:cm>
  <p188:cm id="{101A4AC7-DE0E-654A-A202-B4DEFE905A40}" authorId="{1A32ED1A-865F-1C51-BF47-69ECCF3C9F03}" created="2023-06-14T17:56:33.732">
    <ac:txMkLst xmlns:ac="http://schemas.microsoft.com/office/drawing/2013/main/command">
      <pc:docMk xmlns:pc="http://schemas.microsoft.com/office/powerpoint/2013/main/command"/>
      <pc:sldMk xmlns:pc="http://schemas.microsoft.com/office/powerpoint/2013/main/command" cId="2890254055" sldId="365"/>
      <ac:spMk id="7" creationId="{5F745E55-FBE2-174D-9A7D-E6E292328483}"/>
      <ac:txMk cp="568" len="154">
        <ac:context len="727" hash="3812077389"/>
      </ac:txMk>
    </ac:txMkLst>
    <p188:pos x="11158627" y="4374727"/>
    <p188:txBody>
      <a:bodyPr/>
      <a:lstStyle/>
      <a:p>
        <a:r>
          <a:rPr lang="de-DE"/>
          <a:t>Unterscheidung zwischen  zwischen regelgeleitetem und geschicktem Runden und situationsabhängig begründen, welche Art des Rundens geeignet ist.</a:t>
        </a:r>
      </a:p>
    </p188:txBody>
  </p188:cm>
</p188:cmLst>
</file>

<file path=ppt/comments/modernComment_16F_1ACDA4F4.xml><?xml version="1.0" encoding="utf-8"?>
<p188:cmLst xmlns:a="http://schemas.openxmlformats.org/drawingml/2006/main" xmlns:r="http://schemas.openxmlformats.org/officeDocument/2006/relationships" xmlns:p188="http://schemas.microsoft.com/office/powerpoint/2018/8/main">
  <p188:cm id="{3A975469-0699-CE45-866A-15D1F8741D31}" authorId="{1A32ED1A-865F-1C51-BF47-69ECCF3C9F03}" created="2023-06-14T17:57:49.320">
    <ac:txMkLst xmlns:ac="http://schemas.microsoft.com/office/drawing/2013/main/command">
      <pc:docMk xmlns:pc="http://schemas.microsoft.com/office/powerpoint/2013/main/command"/>
      <pc:sldMk xmlns:pc="http://schemas.microsoft.com/office/powerpoint/2013/main/command" cId="449684724" sldId="367"/>
      <ac:spMk id="7" creationId="{5F745E55-FBE2-174D-9A7D-E6E292328483}"/>
      <ac:txMk cp="92" len="528">
        <ac:context len="624" hash="2233290720"/>
      </ac:txMk>
    </ac:txMkLst>
    <p188:pos x="10451491" y="1021927"/>
    <p188:txBody>
      <a:bodyPr/>
      <a:lstStyle/>
      <a:p>
        <a:r>
          <a:rPr lang="de-DE"/>
          <a:t>Kompetenzen werden durch „Haushalten“ gefördert, siehe Präsentation „Einführung Haushalten“ und entsprechende Kommentare bei den inhaltsbezogenen Kompetenzen.</a:t>
        </a:r>
      </a:p>
    </p188:txBody>
  </p188:cm>
</p188:cmLst>
</file>

<file path=ppt/comments/modernComment_176_F46830C.xml><?xml version="1.0" encoding="utf-8"?>
<p188:cmLst xmlns:a="http://schemas.openxmlformats.org/drawingml/2006/main" xmlns:r="http://schemas.openxmlformats.org/officeDocument/2006/relationships" xmlns:p188="http://schemas.microsoft.com/office/powerpoint/2018/8/main">
  <p188:cm id="{A92802C4-E442-8B41-A596-87FAB942F6CF}" authorId="{1A32ED1A-865F-1C51-BF47-69ECCF3C9F03}" created="2023-06-30T18:42:13.774">
    <pc:sldMkLst xmlns:pc="http://schemas.microsoft.com/office/powerpoint/2013/main/command">
      <pc:docMk/>
      <pc:sldMk cId="256279308" sldId="374"/>
    </pc:sldMkLst>
    <p188:txBody>
      <a:bodyPr/>
      <a:lstStyle/>
      <a:p>
        <a:r>
          <a:rPr lang="de-DE"/>
          <a:t>Hinweis zur Umsetzung: Die SuS sollen ihr Budget an die Erhöhung der Ausgaben anpassen. Sie sollen auch reflektieren, was sie verändern könnten, um trotzdem das Sparziel in der vorgegebenen Zeit zu erreichen.
Besonders aber sollte besprochen werden, wie mit unvorhergesehenen Ausgaben umgegangen werden sollte und wie man darauf reagieren kann. Um zukünftig besser vorbereitet zu sein, bietet es sich an, genügend Rücklagen zu bilden.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4471-6836-3D4A-91B4-291974F3F7AE}" type="doc">
      <dgm:prSet loTypeId="urn:microsoft.com/office/officeart/2005/8/layout/vList4" loCatId="" qsTypeId="urn:microsoft.com/office/officeart/2005/8/quickstyle/simple1" qsCatId="simple" csTypeId="urn:microsoft.com/office/officeart/2005/8/colors/accent6_3" csCatId="accent6" phldr="1"/>
      <dgm:spPr/>
      <dgm:t>
        <a:bodyPr/>
        <a:lstStyle/>
        <a:p>
          <a:endParaRPr lang="de-DE"/>
        </a:p>
      </dgm:t>
    </dgm:pt>
    <dgm:pt modelId="{832898AE-40A7-184B-9406-41687D5E24A0}">
      <dgm:prSet phldrT="[Text]"/>
      <dgm:spPr>
        <a:solidFill>
          <a:schemeClr val="accent1">
            <a:lumMod val="40000"/>
            <a:lumOff val="60000"/>
          </a:schemeClr>
        </a:solidFill>
      </dgm:spPr>
      <dgm:t>
        <a:bodyPr/>
        <a:lstStyle/>
        <a:p>
          <a:r>
            <a:rPr lang="de-DE" sz="1300" dirty="0">
              <a:solidFill>
                <a:schemeClr val="tx1"/>
              </a:solidFill>
            </a:rPr>
            <a:t>mathematische Schwerpunkte</a:t>
          </a:r>
        </a:p>
      </dgm:t>
    </dgm:pt>
    <dgm:pt modelId="{2D5A37C1-851A-8448-918E-669B85D6EE1D}" type="parTrans" cxnId="{A3BAC193-B970-744C-96C4-C028ABCAE844}">
      <dgm:prSet/>
      <dgm:spPr/>
      <dgm:t>
        <a:bodyPr/>
        <a:lstStyle/>
        <a:p>
          <a:endParaRPr lang="de-DE"/>
        </a:p>
      </dgm:t>
    </dgm:pt>
    <dgm:pt modelId="{966CD142-E0F6-8748-900D-224469C029AD}" type="sibTrans" cxnId="{A3BAC193-B970-744C-96C4-C028ABCAE844}">
      <dgm:prSet/>
      <dgm:spPr/>
      <dgm:t>
        <a:bodyPr/>
        <a:lstStyle/>
        <a:p>
          <a:endParaRPr lang="de-DE"/>
        </a:p>
      </dgm:t>
    </dgm:pt>
    <dgm:pt modelId="{2EE73184-E5CF-5E46-BC2F-05CFE24F5352}">
      <dgm:prSet phldrT="[Text]"/>
      <dgm:spPr/>
      <dgm:t>
        <a:bodyPr/>
        <a:lstStyle/>
        <a:p>
          <a:r>
            <a:rPr lang="de-DE" sz="1300">
              <a:solidFill>
                <a:schemeClr val="tx1"/>
              </a:solidFill>
            </a:rPr>
            <a:t>finanzielle Konzepte</a:t>
          </a:r>
        </a:p>
      </dgm:t>
    </dgm:pt>
    <dgm:pt modelId="{2E76FFD8-5306-D74C-B703-0650F03E8836}" type="parTrans" cxnId="{1EAAEE50-ABA7-D244-AB95-83FA87980F76}">
      <dgm:prSet/>
      <dgm:spPr/>
      <dgm:t>
        <a:bodyPr/>
        <a:lstStyle/>
        <a:p>
          <a:endParaRPr lang="de-DE"/>
        </a:p>
      </dgm:t>
    </dgm:pt>
    <dgm:pt modelId="{01014F57-CC2B-F547-B4B4-CAD03798EEC7}" type="sibTrans" cxnId="{1EAAEE50-ABA7-D244-AB95-83FA87980F76}">
      <dgm:prSet/>
      <dgm:spPr/>
      <dgm:t>
        <a:bodyPr/>
        <a:lstStyle/>
        <a:p>
          <a:endParaRPr lang="de-DE"/>
        </a:p>
      </dgm:t>
    </dgm:pt>
    <dgm:pt modelId="{59D6C639-321A-5F4E-9F38-CFE3BA7E63C5}">
      <dgm:prSet custT="1"/>
      <dgm:spPr/>
      <dgm:t>
        <a:bodyPr/>
        <a:lstStyle/>
        <a:p>
          <a:pPr>
            <a:buFont typeface="Symbol" pitchFamily="2" charset="2"/>
            <a:buChar char=""/>
          </a:pPr>
          <a:r>
            <a:rPr lang="de-DE" sz="1200">
              <a:solidFill>
                <a:schemeClr val="tx1"/>
              </a:solidFill>
            </a:rPr>
            <a:t>Phase 3: Phase des Rechnens</a:t>
          </a:r>
        </a:p>
      </dgm:t>
    </dgm:pt>
    <dgm:pt modelId="{E403FC43-0C8E-4F48-964B-5D29DA517B99}" type="sibTrans" cxnId="{7076A07C-A489-B14A-B238-1A699FEE4231}">
      <dgm:prSet/>
      <dgm:spPr/>
      <dgm:t>
        <a:bodyPr/>
        <a:lstStyle/>
        <a:p>
          <a:endParaRPr lang="de-DE"/>
        </a:p>
      </dgm:t>
    </dgm:pt>
    <dgm:pt modelId="{B9F092A9-E973-024E-94FF-5A3169D1EB80}" type="parTrans" cxnId="{7076A07C-A489-B14A-B238-1A699FEE4231}">
      <dgm:prSet/>
      <dgm:spPr/>
      <dgm:t>
        <a:bodyPr/>
        <a:lstStyle/>
        <a:p>
          <a:endParaRPr lang="de-DE"/>
        </a:p>
      </dgm:t>
    </dgm:pt>
    <dgm:pt modelId="{25D63D71-E27E-2841-8686-8AFCDC06F37E}">
      <dgm:prSet custT="1"/>
      <dgm:spPr>
        <a:solidFill>
          <a:schemeClr val="accent4">
            <a:lumMod val="60000"/>
            <a:lumOff val="40000"/>
          </a:schemeClr>
        </a:solidFill>
      </dgm:spPr>
      <dgm:t>
        <a:bodyPr/>
        <a:lstStyle/>
        <a:p>
          <a:r>
            <a:rPr lang="de-DE" sz="1300" dirty="0">
              <a:solidFill>
                <a:schemeClr val="tx1"/>
              </a:solidFill>
            </a:rPr>
            <a:t>Metakognition und Entscheidungsfindung</a:t>
          </a:r>
        </a:p>
        <a:p>
          <a:r>
            <a:rPr lang="de-DE" sz="1200" dirty="0">
              <a:solidFill>
                <a:schemeClr val="tx1"/>
              </a:solidFill>
            </a:rPr>
            <a:t>Anwendung der Schritte der rationalen Entscheidungsfindung </a:t>
          </a:r>
        </a:p>
        <a:p>
          <a:r>
            <a:rPr lang="de-DE" sz="1200" dirty="0">
              <a:solidFill>
                <a:schemeClr val="tx1"/>
              </a:solidFill>
            </a:rPr>
            <a:t>kritisches Denken bei Entscheidungen (Fokus auf Optionen vergleichen)</a:t>
          </a:r>
        </a:p>
      </dgm:t>
    </dgm:pt>
    <dgm:pt modelId="{03089CC7-324E-1A45-831D-AAF842974107}" type="parTrans" cxnId="{DA6A2677-6531-DA41-A042-730C80FDD98D}">
      <dgm:prSet/>
      <dgm:spPr/>
      <dgm:t>
        <a:bodyPr/>
        <a:lstStyle/>
        <a:p>
          <a:endParaRPr lang="de-DE"/>
        </a:p>
      </dgm:t>
    </dgm:pt>
    <dgm:pt modelId="{DA86B2C5-8D15-A140-9F8C-A5224C059AB3}" type="sibTrans" cxnId="{DA6A2677-6531-DA41-A042-730C80FDD98D}">
      <dgm:prSet/>
      <dgm:spPr/>
      <dgm:t>
        <a:bodyPr/>
        <a:lstStyle/>
        <a:p>
          <a:endParaRPr lang="de-DE"/>
        </a:p>
      </dgm:t>
    </dgm:pt>
    <dgm:pt modelId="{C26C5FDE-F912-524E-93F6-8F4E1A085798}">
      <dgm:prSet custT="1"/>
      <dgm:spPr/>
      <dgm:t>
        <a:bodyPr/>
        <a:lstStyle/>
        <a:p>
          <a:r>
            <a:rPr lang="de-DE" sz="1200" dirty="0">
              <a:solidFill>
                <a:schemeClr val="tx1"/>
              </a:solidFill>
            </a:rPr>
            <a:t>Budgetieren - Ausgaben nur im Rahmen der finanziellen Mittel</a:t>
          </a:r>
        </a:p>
      </dgm:t>
    </dgm:pt>
    <dgm:pt modelId="{54F81049-9BC3-8846-BD27-625A38E620DC}" type="parTrans" cxnId="{BBBBE629-F3F1-7C4B-8C17-CF1048EAABAC}">
      <dgm:prSet/>
      <dgm:spPr/>
      <dgm:t>
        <a:bodyPr/>
        <a:lstStyle/>
        <a:p>
          <a:endParaRPr lang="de-DE"/>
        </a:p>
      </dgm:t>
    </dgm:pt>
    <dgm:pt modelId="{D4EDF96A-8CB2-6346-B3B3-52561C10A6DD}" type="sibTrans" cxnId="{BBBBE629-F3F1-7C4B-8C17-CF1048EAABAC}">
      <dgm:prSet/>
      <dgm:spPr/>
      <dgm:t>
        <a:bodyPr/>
        <a:lstStyle/>
        <a:p>
          <a:endParaRPr lang="de-DE"/>
        </a:p>
      </dgm:t>
    </dgm:pt>
    <dgm:pt modelId="{357DAA48-FF1E-FA49-802E-154EBDE2D860}">
      <dgm:prSet custT="1"/>
      <dgm:spPr/>
      <dgm:t>
        <a:bodyPr/>
        <a:lstStyle/>
        <a:p>
          <a:pPr>
            <a:buFont typeface="Symbol" pitchFamily="2" charset="2"/>
            <a:buChar char=""/>
          </a:pPr>
          <a:r>
            <a:rPr lang="de-DE" sz="1200">
              <a:solidFill>
                <a:schemeClr val="tx1"/>
              </a:solidFill>
            </a:rPr>
            <a:t>regelgeleitetes und situationsgebundenes, geschicktes Runden</a:t>
          </a:r>
        </a:p>
      </dgm:t>
    </dgm:pt>
    <dgm:pt modelId="{737CF43E-54C6-C040-BB5B-A188543B81D2}" type="parTrans" cxnId="{425DE7BB-FFD2-AF49-8AE5-C6312F19863D}">
      <dgm:prSet/>
      <dgm:spPr/>
      <dgm:t>
        <a:bodyPr/>
        <a:lstStyle/>
        <a:p>
          <a:endParaRPr lang="de-DE"/>
        </a:p>
      </dgm:t>
    </dgm:pt>
    <dgm:pt modelId="{8CC8C65A-2FFC-7E49-A02F-CFA54CF24605}" type="sibTrans" cxnId="{425DE7BB-FFD2-AF49-8AE5-C6312F19863D}">
      <dgm:prSet/>
      <dgm:spPr/>
      <dgm:t>
        <a:bodyPr/>
        <a:lstStyle/>
        <a:p>
          <a:endParaRPr lang="de-DE"/>
        </a:p>
      </dgm:t>
    </dgm:pt>
    <dgm:pt modelId="{4AC6B163-C8A0-3D4C-AAD4-8CA59B7AB8CC}">
      <dgm:prSet custT="1"/>
      <dgm:spPr/>
      <dgm:t>
        <a:bodyPr/>
        <a:lstStyle/>
        <a:p>
          <a:pPr>
            <a:buFont typeface="Symbol" pitchFamily="2" charset="2"/>
            <a:buChar char=""/>
          </a:pPr>
          <a:r>
            <a:rPr lang="de-DE" sz="1200">
              <a:solidFill>
                <a:schemeClr val="tx1"/>
              </a:solidFill>
            </a:rPr>
            <a:t>Überschlagen von Geldwerten</a:t>
          </a:r>
        </a:p>
      </dgm:t>
    </dgm:pt>
    <dgm:pt modelId="{C4655509-39C2-9B44-B7E7-439D0822CBFB}" type="parTrans" cxnId="{5425FCA9-8EEB-1F44-B74D-028264AAD965}">
      <dgm:prSet/>
      <dgm:spPr/>
      <dgm:t>
        <a:bodyPr/>
        <a:lstStyle/>
        <a:p>
          <a:endParaRPr lang="de-DE"/>
        </a:p>
      </dgm:t>
    </dgm:pt>
    <dgm:pt modelId="{CEC3478B-B82A-CB49-B1A4-B474CCF82912}" type="sibTrans" cxnId="{5425FCA9-8EEB-1F44-B74D-028264AAD965}">
      <dgm:prSet/>
      <dgm:spPr/>
      <dgm:t>
        <a:bodyPr/>
        <a:lstStyle/>
        <a:p>
          <a:endParaRPr lang="de-DE"/>
        </a:p>
      </dgm:t>
    </dgm:pt>
    <dgm:pt modelId="{4C38FD0A-0291-0B47-A260-59E0374C9CC9}">
      <dgm:prSet custT="1"/>
      <dgm:spPr/>
      <dgm:t>
        <a:bodyPr/>
        <a:lstStyle/>
        <a:p>
          <a:pPr>
            <a:buFont typeface="Symbol" pitchFamily="2" charset="2"/>
            <a:buChar char=""/>
          </a:pPr>
          <a:r>
            <a:rPr lang="de-DE" sz="1200">
              <a:solidFill>
                <a:schemeClr val="tx1"/>
              </a:solidFill>
            </a:rPr>
            <a:t>Abschätzen von Rechenergebnissen</a:t>
          </a:r>
        </a:p>
      </dgm:t>
    </dgm:pt>
    <dgm:pt modelId="{4CB2C258-5D90-D544-AEA5-2C4D9B4B2C3E}" type="parTrans" cxnId="{E562B3C5-2096-4242-AB83-5A843CF0BBE0}">
      <dgm:prSet/>
      <dgm:spPr/>
      <dgm:t>
        <a:bodyPr/>
        <a:lstStyle/>
        <a:p>
          <a:endParaRPr lang="de-DE"/>
        </a:p>
      </dgm:t>
    </dgm:pt>
    <dgm:pt modelId="{A9F78407-99A0-2443-A454-EE6288D6824E}" type="sibTrans" cxnId="{E562B3C5-2096-4242-AB83-5A843CF0BBE0}">
      <dgm:prSet/>
      <dgm:spPr/>
      <dgm:t>
        <a:bodyPr/>
        <a:lstStyle/>
        <a:p>
          <a:endParaRPr lang="de-DE"/>
        </a:p>
      </dgm:t>
    </dgm:pt>
    <dgm:pt modelId="{635AD294-889E-9340-BFEC-C4E55C8AAFF2}">
      <dgm:prSet custT="1"/>
      <dgm:spPr/>
      <dgm:t>
        <a:bodyPr/>
        <a:lstStyle/>
        <a:p>
          <a:r>
            <a:rPr lang="de-DE" sz="1200" dirty="0">
              <a:solidFill>
                <a:schemeClr val="tx1"/>
              </a:solidFill>
            </a:rPr>
            <a:t>Risiken und Risikomanagement – mit unvorhergesehenen Ausgaben umgehen und Rücklagen bilden</a:t>
          </a:r>
        </a:p>
      </dgm:t>
    </dgm:pt>
    <dgm:pt modelId="{66D101D4-A188-D145-BEEA-A0E5E529082A}" type="parTrans" cxnId="{1AC73F12-ACD6-EA42-843E-A6C5228E6B7B}">
      <dgm:prSet/>
      <dgm:spPr/>
      <dgm:t>
        <a:bodyPr/>
        <a:lstStyle/>
        <a:p>
          <a:endParaRPr lang="de-DE"/>
        </a:p>
      </dgm:t>
    </dgm:pt>
    <dgm:pt modelId="{9C8A52FB-D717-184B-881B-8E258B933E5A}" type="sibTrans" cxnId="{1AC73F12-ACD6-EA42-843E-A6C5228E6B7B}">
      <dgm:prSet/>
      <dgm:spPr/>
      <dgm:t>
        <a:bodyPr/>
        <a:lstStyle/>
        <a:p>
          <a:endParaRPr lang="de-DE"/>
        </a:p>
      </dgm:t>
    </dgm:pt>
    <dgm:pt modelId="{F6065B85-0960-484B-B210-12E3AF389C43}" type="pres">
      <dgm:prSet presAssocID="{D6794471-6836-3D4A-91B4-291974F3F7AE}" presName="linear" presStyleCnt="0">
        <dgm:presLayoutVars>
          <dgm:dir/>
          <dgm:resizeHandles val="exact"/>
        </dgm:presLayoutVars>
      </dgm:prSet>
      <dgm:spPr/>
    </dgm:pt>
    <dgm:pt modelId="{E9202358-A3C2-5C4E-A198-D075091ECFC1}" type="pres">
      <dgm:prSet presAssocID="{832898AE-40A7-184B-9406-41687D5E24A0}" presName="comp" presStyleCnt="0"/>
      <dgm:spPr/>
    </dgm:pt>
    <dgm:pt modelId="{0EDF113B-5552-354E-AE75-40E3AE1B4331}" type="pres">
      <dgm:prSet presAssocID="{832898AE-40A7-184B-9406-41687D5E24A0}" presName="box" presStyleLbl="node1" presStyleIdx="0" presStyleCnt="3" custScaleY="200074"/>
      <dgm:spPr/>
    </dgm:pt>
    <dgm:pt modelId="{05910972-8591-CD40-A29B-1952660341D9}" type="pres">
      <dgm:prSet presAssocID="{832898AE-40A7-184B-9406-41687D5E24A0}" presName="img" presStyleLbl="fgImgPlace1" presStyleIdx="0" presStyleCnt="3" custScaleX="94042" custScaleY="12677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pt>
    <dgm:pt modelId="{B44098C1-F619-B649-AB1D-8F9ACF065937}" type="pres">
      <dgm:prSet presAssocID="{832898AE-40A7-184B-9406-41687D5E24A0}" presName="text" presStyleLbl="node1" presStyleIdx="0" presStyleCnt="3">
        <dgm:presLayoutVars>
          <dgm:bulletEnabled val="1"/>
        </dgm:presLayoutVars>
      </dgm:prSet>
      <dgm:spPr/>
    </dgm:pt>
    <dgm:pt modelId="{AA837F92-4EE1-9D43-83AA-6BA831AEB96C}" type="pres">
      <dgm:prSet presAssocID="{966CD142-E0F6-8748-900D-224469C029AD}" presName="spacer" presStyleCnt="0"/>
      <dgm:spPr/>
    </dgm:pt>
    <dgm:pt modelId="{BB33E8B8-8D27-194E-AD04-357D40102443}" type="pres">
      <dgm:prSet presAssocID="{2EE73184-E5CF-5E46-BC2F-05CFE24F5352}" presName="comp" presStyleCnt="0"/>
      <dgm:spPr/>
    </dgm:pt>
    <dgm:pt modelId="{DE51C3FF-D936-2049-BCFB-8E982014E0A1}" type="pres">
      <dgm:prSet presAssocID="{2EE73184-E5CF-5E46-BC2F-05CFE24F5352}" presName="box" presStyleLbl="node1" presStyleIdx="1" presStyleCnt="3" custScaleY="120518"/>
      <dgm:spPr/>
    </dgm:pt>
    <dgm:pt modelId="{8A04EB5A-B13E-5D4C-A824-17692B2D4E69}" type="pres">
      <dgm:prSet presAssocID="{2EE73184-E5CF-5E46-BC2F-05CFE24F5352}" presName="img" presStyleLbl="fgImgPlace1" presStyleIdx="1" presStyleCnt="3" custScaleX="97587" custScaleY="11471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B27D7DE7-DB18-B94C-AB38-923CCE0B87DC}" type="pres">
      <dgm:prSet presAssocID="{2EE73184-E5CF-5E46-BC2F-05CFE24F5352}" presName="text" presStyleLbl="node1" presStyleIdx="1" presStyleCnt="3">
        <dgm:presLayoutVars>
          <dgm:bulletEnabled val="1"/>
        </dgm:presLayoutVars>
      </dgm:prSet>
      <dgm:spPr/>
    </dgm:pt>
    <dgm:pt modelId="{34F90413-24BB-FD4C-AA8F-57FB1255D043}" type="pres">
      <dgm:prSet presAssocID="{01014F57-CC2B-F547-B4B4-CAD03798EEC7}" presName="spacer" presStyleCnt="0"/>
      <dgm:spPr/>
    </dgm:pt>
    <dgm:pt modelId="{7B307D36-FB2A-3441-850E-57CC926B9172}" type="pres">
      <dgm:prSet presAssocID="{25D63D71-E27E-2841-8686-8AFCDC06F37E}" presName="comp" presStyleCnt="0"/>
      <dgm:spPr/>
    </dgm:pt>
    <dgm:pt modelId="{4B79CC42-C8E4-6444-BCF2-E6F343BAF546}" type="pres">
      <dgm:prSet presAssocID="{25D63D71-E27E-2841-8686-8AFCDC06F37E}" presName="box" presStyleLbl="node1" presStyleIdx="2" presStyleCnt="3" custScaleY="139906"/>
      <dgm:spPr/>
    </dgm:pt>
    <dgm:pt modelId="{E6B6EAC0-C8FA-FD4F-B8EC-6F3DB15A9590}" type="pres">
      <dgm:prSet presAssocID="{25D63D71-E27E-2841-8686-8AFCDC06F37E}" presName="img" presStyleLbl="fgImgPlace1" presStyleIdx="2" presStyleCnt="3" custScaleX="94254" custScaleY="12845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pt>
    <dgm:pt modelId="{4A30D864-61FE-054E-A101-6378CC223102}" type="pres">
      <dgm:prSet presAssocID="{25D63D71-E27E-2841-8686-8AFCDC06F37E}" presName="text" presStyleLbl="node1" presStyleIdx="2" presStyleCnt="3">
        <dgm:presLayoutVars>
          <dgm:bulletEnabled val="1"/>
        </dgm:presLayoutVars>
      </dgm:prSet>
      <dgm:spPr/>
    </dgm:pt>
  </dgm:ptLst>
  <dgm:cxnLst>
    <dgm:cxn modelId="{32A1ED00-ABB0-5743-9977-8D0FC4D31B38}" type="presOf" srcId="{25D63D71-E27E-2841-8686-8AFCDC06F37E}" destId="{4B79CC42-C8E4-6444-BCF2-E6F343BAF546}" srcOrd="0" destOrd="0" presId="urn:microsoft.com/office/officeart/2005/8/layout/vList4"/>
    <dgm:cxn modelId="{7062D40C-6BEF-2B43-8234-3D38125F6BED}" type="presOf" srcId="{25D63D71-E27E-2841-8686-8AFCDC06F37E}" destId="{4A30D864-61FE-054E-A101-6378CC223102}" srcOrd="1" destOrd="0" presId="urn:microsoft.com/office/officeart/2005/8/layout/vList4"/>
    <dgm:cxn modelId="{1AC73F12-ACD6-EA42-843E-A6C5228E6B7B}" srcId="{2EE73184-E5CF-5E46-BC2F-05CFE24F5352}" destId="{635AD294-889E-9340-BFEC-C4E55C8AAFF2}" srcOrd="1" destOrd="0" parTransId="{66D101D4-A188-D145-BEEA-A0E5E529082A}" sibTransId="{9C8A52FB-D717-184B-881B-8E258B933E5A}"/>
    <dgm:cxn modelId="{83AB0614-B412-9A4D-90BA-03E68BE0884C}" type="presOf" srcId="{4AC6B163-C8A0-3D4C-AAD4-8CA59B7AB8CC}" destId="{0EDF113B-5552-354E-AE75-40E3AE1B4331}" srcOrd="0" destOrd="3" presId="urn:microsoft.com/office/officeart/2005/8/layout/vList4"/>
    <dgm:cxn modelId="{65CA7C23-BBD4-3F4D-8B59-1B836DD49398}" type="presOf" srcId="{59D6C639-321A-5F4E-9F38-CFE3BA7E63C5}" destId="{0EDF113B-5552-354E-AE75-40E3AE1B4331}" srcOrd="0" destOrd="1" presId="urn:microsoft.com/office/officeart/2005/8/layout/vList4"/>
    <dgm:cxn modelId="{26C87A24-1878-764F-95AE-700497778056}" type="presOf" srcId="{635AD294-889E-9340-BFEC-C4E55C8AAFF2}" destId="{B27D7DE7-DB18-B94C-AB38-923CCE0B87DC}" srcOrd="1" destOrd="2" presId="urn:microsoft.com/office/officeart/2005/8/layout/vList4"/>
    <dgm:cxn modelId="{BBBBE629-F3F1-7C4B-8C17-CF1048EAABAC}" srcId="{2EE73184-E5CF-5E46-BC2F-05CFE24F5352}" destId="{C26C5FDE-F912-524E-93F6-8F4E1A085798}" srcOrd="0" destOrd="0" parTransId="{54F81049-9BC3-8846-BD27-625A38E620DC}" sibTransId="{D4EDF96A-8CB2-6346-B3B3-52561C10A6DD}"/>
    <dgm:cxn modelId="{FD069847-5F61-894B-B117-14995D4A6BD6}" type="presOf" srcId="{832898AE-40A7-184B-9406-41687D5E24A0}" destId="{B44098C1-F619-B649-AB1D-8F9ACF065937}" srcOrd="1" destOrd="0" presId="urn:microsoft.com/office/officeart/2005/8/layout/vList4"/>
    <dgm:cxn modelId="{6284714A-77DC-F94C-BE04-BD5F5EED9812}" type="presOf" srcId="{2EE73184-E5CF-5E46-BC2F-05CFE24F5352}" destId="{B27D7DE7-DB18-B94C-AB38-923CCE0B87DC}" srcOrd="1" destOrd="0" presId="urn:microsoft.com/office/officeart/2005/8/layout/vList4"/>
    <dgm:cxn modelId="{C2B1054B-226A-1549-A2D2-CD0555ACDB45}" type="presOf" srcId="{C26C5FDE-F912-524E-93F6-8F4E1A085798}" destId="{B27D7DE7-DB18-B94C-AB38-923CCE0B87DC}" srcOrd="1" destOrd="1" presId="urn:microsoft.com/office/officeart/2005/8/layout/vList4"/>
    <dgm:cxn modelId="{AB0A2F4D-471A-1B45-BDCC-EF9FB1542E57}" type="presOf" srcId="{357DAA48-FF1E-FA49-802E-154EBDE2D860}" destId="{B44098C1-F619-B649-AB1D-8F9ACF065937}" srcOrd="1" destOrd="2" presId="urn:microsoft.com/office/officeart/2005/8/layout/vList4"/>
    <dgm:cxn modelId="{1EAAEE50-ABA7-D244-AB95-83FA87980F76}" srcId="{D6794471-6836-3D4A-91B4-291974F3F7AE}" destId="{2EE73184-E5CF-5E46-BC2F-05CFE24F5352}" srcOrd="1" destOrd="0" parTransId="{2E76FFD8-5306-D74C-B703-0650F03E8836}" sibTransId="{01014F57-CC2B-F547-B4B4-CAD03798EEC7}"/>
    <dgm:cxn modelId="{561E445A-963D-EA4B-BAD0-5260B7B68475}" type="presOf" srcId="{D6794471-6836-3D4A-91B4-291974F3F7AE}" destId="{F6065B85-0960-484B-B210-12E3AF389C43}" srcOrd="0" destOrd="0" presId="urn:microsoft.com/office/officeart/2005/8/layout/vList4"/>
    <dgm:cxn modelId="{0CB94C6A-BEB2-F347-ACEB-356715C99A16}" type="presOf" srcId="{4C38FD0A-0291-0B47-A260-59E0374C9CC9}" destId="{B44098C1-F619-B649-AB1D-8F9ACF065937}" srcOrd="1" destOrd="4" presId="urn:microsoft.com/office/officeart/2005/8/layout/vList4"/>
    <dgm:cxn modelId="{DA6A2677-6531-DA41-A042-730C80FDD98D}" srcId="{D6794471-6836-3D4A-91B4-291974F3F7AE}" destId="{25D63D71-E27E-2841-8686-8AFCDC06F37E}" srcOrd="2" destOrd="0" parTransId="{03089CC7-324E-1A45-831D-AAF842974107}" sibTransId="{DA86B2C5-8D15-A140-9F8C-A5224C059AB3}"/>
    <dgm:cxn modelId="{7076A07C-A489-B14A-B238-1A699FEE4231}" srcId="{832898AE-40A7-184B-9406-41687D5E24A0}" destId="{59D6C639-321A-5F4E-9F38-CFE3BA7E63C5}" srcOrd="0" destOrd="0" parTransId="{B9F092A9-E973-024E-94FF-5A3169D1EB80}" sibTransId="{E403FC43-0C8E-4F48-964B-5D29DA517B99}"/>
    <dgm:cxn modelId="{311B9E92-E7B4-6549-8F3B-D1150E088153}" type="presOf" srcId="{357DAA48-FF1E-FA49-802E-154EBDE2D860}" destId="{0EDF113B-5552-354E-AE75-40E3AE1B4331}" srcOrd="0" destOrd="2" presId="urn:microsoft.com/office/officeart/2005/8/layout/vList4"/>
    <dgm:cxn modelId="{A3BAC193-B970-744C-96C4-C028ABCAE844}" srcId="{D6794471-6836-3D4A-91B4-291974F3F7AE}" destId="{832898AE-40A7-184B-9406-41687D5E24A0}" srcOrd="0" destOrd="0" parTransId="{2D5A37C1-851A-8448-918E-669B85D6EE1D}" sibTransId="{966CD142-E0F6-8748-900D-224469C029AD}"/>
    <dgm:cxn modelId="{DE49DEA4-A35B-F846-90AB-17BD67DDD43E}" type="presOf" srcId="{4C38FD0A-0291-0B47-A260-59E0374C9CC9}" destId="{0EDF113B-5552-354E-AE75-40E3AE1B4331}" srcOrd="0" destOrd="4" presId="urn:microsoft.com/office/officeart/2005/8/layout/vList4"/>
    <dgm:cxn modelId="{5425FCA9-8EEB-1F44-B74D-028264AAD965}" srcId="{59D6C639-321A-5F4E-9F38-CFE3BA7E63C5}" destId="{4AC6B163-C8A0-3D4C-AAD4-8CA59B7AB8CC}" srcOrd="1" destOrd="0" parTransId="{C4655509-39C2-9B44-B7E7-439D0822CBFB}" sibTransId="{CEC3478B-B82A-CB49-B1A4-B474CCF82912}"/>
    <dgm:cxn modelId="{AF67D6AB-83F5-0A49-A4D3-B7BE4B259A38}" type="presOf" srcId="{59D6C639-321A-5F4E-9F38-CFE3BA7E63C5}" destId="{B44098C1-F619-B649-AB1D-8F9ACF065937}" srcOrd="1" destOrd="1" presId="urn:microsoft.com/office/officeart/2005/8/layout/vList4"/>
    <dgm:cxn modelId="{425DE7BB-FFD2-AF49-8AE5-C6312F19863D}" srcId="{59D6C639-321A-5F4E-9F38-CFE3BA7E63C5}" destId="{357DAA48-FF1E-FA49-802E-154EBDE2D860}" srcOrd="0" destOrd="0" parTransId="{737CF43E-54C6-C040-BB5B-A188543B81D2}" sibTransId="{8CC8C65A-2FFC-7E49-A02F-CFA54CF24605}"/>
    <dgm:cxn modelId="{AB98CEBE-77AA-6742-9424-3D05464445EA}" type="presOf" srcId="{2EE73184-E5CF-5E46-BC2F-05CFE24F5352}" destId="{DE51C3FF-D936-2049-BCFB-8E982014E0A1}" srcOrd="0" destOrd="0" presId="urn:microsoft.com/office/officeart/2005/8/layout/vList4"/>
    <dgm:cxn modelId="{2CC38AC0-7407-0543-81F1-CD2CD622AF3A}" type="presOf" srcId="{832898AE-40A7-184B-9406-41687D5E24A0}" destId="{0EDF113B-5552-354E-AE75-40E3AE1B4331}" srcOrd="0" destOrd="0" presId="urn:microsoft.com/office/officeart/2005/8/layout/vList4"/>
    <dgm:cxn modelId="{E562B3C5-2096-4242-AB83-5A843CF0BBE0}" srcId="{59D6C639-321A-5F4E-9F38-CFE3BA7E63C5}" destId="{4C38FD0A-0291-0B47-A260-59E0374C9CC9}" srcOrd="2" destOrd="0" parTransId="{4CB2C258-5D90-D544-AEA5-2C4D9B4B2C3E}" sibTransId="{A9F78407-99A0-2443-A454-EE6288D6824E}"/>
    <dgm:cxn modelId="{CAEF06CE-F761-6143-A50C-21A071BF106B}" type="presOf" srcId="{C26C5FDE-F912-524E-93F6-8F4E1A085798}" destId="{DE51C3FF-D936-2049-BCFB-8E982014E0A1}" srcOrd="0" destOrd="1" presId="urn:microsoft.com/office/officeart/2005/8/layout/vList4"/>
    <dgm:cxn modelId="{BAF8A0D9-3BFF-4A40-B433-119A5BF89546}" type="presOf" srcId="{4AC6B163-C8A0-3D4C-AAD4-8CA59B7AB8CC}" destId="{B44098C1-F619-B649-AB1D-8F9ACF065937}" srcOrd="1" destOrd="3" presId="urn:microsoft.com/office/officeart/2005/8/layout/vList4"/>
    <dgm:cxn modelId="{C8B8BDEB-F901-C941-B9BF-28226E956B28}" type="presOf" srcId="{635AD294-889E-9340-BFEC-C4E55C8AAFF2}" destId="{DE51C3FF-D936-2049-BCFB-8E982014E0A1}" srcOrd="0" destOrd="2" presId="urn:microsoft.com/office/officeart/2005/8/layout/vList4"/>
    <dgm:cxn modelId="{1FC69527-BBAE-4248-9F1E-3AC54A0BE217}" type="presParOf" srcId="{F6065B85-0960-484B-B210-12E3AF389C43}" destId="{E9202358-A3C2-5C4E-A198-D075091ECFC1}" srcOrd="0" destOrd="0" presId="urn:microsoft.com/office/officeart/2005/8/layout/vList4"/>
    <dgm:cxn modelId="{BF0F86CC-5194-2844-8E1F-58996A142291}" type="presParOf" srcId="{E9202358-A3C2-5C4E-A198-D075091ECFC1}" destId="{0EDF113B-5552-354E-AE75-40E3AE1B4331}" srcOrd="0" destOrd="0" presId="urn:microsoft.com/office/officeart/2005/8/layout/vList4"/>
    <dgm:cxn modelId="{D1CF5974-31E8-7145-ABEE-4D615768EF45}" type="presParOf" srcId="{E9202358-A3C2-5C4E-A198-D075091ECFC1}" destId="{05910972-8591-CD40-A29B-1952660341D9}" srcOrd="1" destOrd="0" presId="urn:microsoft.com/office/officeart/2005/8/layout/vList4"/>
    <dgm:cxn modelId="{CE6D1ADB-81ED-F447-8BEA-F27AADC79FB9}" type="presParOf" srcId="{E9202358-A3C2-5C4E-A198-D075091ECFC1}" destId="{B44098C1-F619-B649-AB1D-8F9ACF065937}" srcOrd="2" destOrd="0" presId="urn:microsoft.com/office/officeart/2005/8/layout/vList4"/>
    <dgm:cxn modelId="{EA3F3A68-3C3D-7A4A-AA63-DAA8FA96D655}" type="presParOf" srcId="{F6065B85-0960-484B-B210-12E3AF389C43}" destId="{AA837F92-4EE1-9D43-83AA-6BA831AEB96C}" srcOrd="1" destOrd="0" presId="urn:microsoft.com/office/officeart/2005/8/layout/vList4"/>
    <dgm:cxn modelId="{FE248749-D7CB-D645-A321-2148309EC317}" type="presParOf" srcId="{F6065B85-0960-484B-B210-12E3AF389C43}" destId="{BB33E8B8-8D27-194E-AD04-357D40102443}" srcOrd="2" destOrd="0" presId="urn:microsoft.com/office/officeart/2005/8/layout/vList4"/>
    <dgm:cxn modelId="{91ADE1C2-98E6-0B4C-A9A0-5EE4833CAC2C}" type="presParOf" srcId="{BB33E8B8-8D27-194E-AD04-357D40102443}" destId="{DE51C3FF-D936-2049-BCFB-8E982014E0A1}" srcOrd="0" destOrd="0" presId="urn:microsoft.com/office/officeart/2005/8/layout/vList4"/>
    <dgm:cxn modelId="{C18E0ED7-BBC8-3247-8A31-FDCFCBE611AA}" type="presParOf" srcId="{BB33E8B8-8D27-194E-AD04-357D40102443}" destId="{8A04EB5A-B13E-5D4C-A824-17692B2D4E69}" srcOrd="1" destOrd="0" presId="urn:microsoft.com/office/officeart/2005/8/layout/vList4"/>
    <dgm:cxn modelId="{B65A852C-0ED9-814D-9DBA-936C43DD885E}" type="presParOf" srcId="{BB33E8B8-8D27-194E-AD04-357D40102443}" destId="{B27D7DE7-DB18-B94C-AB38-923CCE0B87DC}" srcOrd="2" destOrd="0" presId="urn:microsoft.com/office/officeart/2005/8/layout/vList4"/>
    <dgm:cxn modelId="{9CBC3CD5-0E56-9B42-8EB6-3BE1486120C4}" type="presParOf" srcId="{F6065B85-0960-484B-B210-12E3AF389C43}" destId="{34F90413-24BB-FD4C-AA8F-57FB1255D043}" srcOrd="3" destOrd="0" presId="urn:microsoft.com/office/officeart/2005/8/layout/vList4"/>
    <dgm:cxn modelId="{E5F87DF2-1B08-1049-B585-4DC4885ABD41}" type="presParOf" srcId="{F6065B85-0960-484B-B210-12E3AF389C43}" destId="{7B307D36-FB2A-3441-850E-57CC926B9172}" srcOrd="4" destOrd="0" presId="urn:microsoft.com/office/officeart/2005/8/layout/vList4"/>
    <dgm:cxn modelId="{7BF3338B-F6CA-EE42-8227-A9CB23588A44}" type="presParOf" srcId="{7B307D36-FB2A-3441-850E-57CC926B9172}" destId="{4B79CC42-C8E4-6444-BCF2-E6F343BAF546}" srcOrd="0" destOrd="0" presId="urn:microsoft.com/office/officeart/2005/8/layout/vList4"/>
    <dgm:cxn modelId="{B35677C0-DDBE-B049-81BE-FF161533DD2D}" type="presParOf" srcId="{7B307D36-FB2A-3441-850E-57CC926B9172}" destId="{E6B6EAC0-C8FA-FD4F-B8EC-6F3DB15A9590}" srcOrd="1" destOrd="0" presId="urn:microsoft.com/office/officeart/2005/8/layout/vList4"/>
    <dgm:cxn modelId="{0F26CEE9-6DAD-9042-B5A8-2DEA38072544}" type="presParOf" srcId="{7B307D36-FB2A-3441-850E-57CC926B9172}" destId="{4A30D864-61FE-054E-A101-6378CC2231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dirty="0">
              <a:latin typeface="WsC Grundschrift" pitchFamily="2" charset="0"/>
            </a:rPr>
            <a:t>70 €</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dirty="0">
              <a:latin typeface="WsC Grundschrift" pitchFamily="2" charset="0"/>
            </a:rPr>
            <a:t>70 €</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113B-5552-354E-AE75-40E3AE1B4331}">
      <dsp:nvSpPr>
        <dsp:cNvPr id="0" name=""/>
        <dsp:cNvSpPr/>
      </dsp:nvSpPr>
      <dsp:spPr>
        <a:xfrm>
          <a:off x="0" y="0"/>
          <a:ext cx="5759450" cy="1754737"/>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mathematische Schwerpunkte</a:t>
          </a:r>
        </a:p>
        <a:p>
          <a:pPr marL="114300" lvl="1" indent="-114300" algn="l" defTabSz="533400">
            <a:lnSpc>
              <a:spcPct val="90000"/>
            </a:lnSpc>
            <a:spcBef>
              <a:spcPct val="0"/>
            </a:spcBef>
            <a:spcAft>
              <a:spcPct val="15000"/>
            </a:spcAft>
            <a:buFont typeface="Symbol" pitchFamily="2" charset="2"/>
            <a:buChar char=""/>
          </a:pPr>
          <a:r>
            <a:rPr lang="de-DE" sz="1200" kern="1200">
              <a:solidFill>
                <a:schemeClr val="tx1"/>
              </a:solidFill>
            </a:rPr>
            <a:t>Phase 3: Phase des Rechnens</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regelgeleitetes und situationsgebundenes, geschicktes Runden</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Überschlagen von Geldwerten</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Abschätzen von Rechenergebnissen</a:t>
          </a:r>
        </a:p>
      </dsp:txBody>
      <dsp:txXfrm>
        <a:off x="1239594" y="0"/>
        <a:ext cx="4519855" cy="1754737"/>
      </dsp:txXfrm>
    </dsp:sp>
    <dsp:sp modelId="{05910972-8591-CD40-A29B-1952660341D9}">
      <dsp:nvSpPr>
        <dsp:cNvPr id="0" name=""/>
        <dsp:cNvSpPr/>
      </dsp:nvSpPr>
      <dsp:spPr>
        <a:xfrm>
          <a:off x="122019" y="432619"/>
          <a:ext cx="1083260" cy="889498"/>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1C3FF-D936-2049-BCFB-8E982014E0A1}">
      <dsp:nvSpPr>
        <dsp:cNvPr id="0" name=""/>
        <dsp:cNvSpPr/>
      </dsp:nvSpPr>
      <dsp:spPr>
        <a:xfrm>
          <a:off x="0" y="1842441"/>
          <a:ext cx="5759450" cy="1056996"/>
        </a:xfrm>
        <a:prstGeom prst="roundRect">
          <a:avLst>
            <a:gd name="adj" fmla="val 10000"/>
          </a:avLst>
        </a:prstGeom>
        <a:solidFill>
          <a:schemeClr val="accent6">
            <a:shade val="80000"/>
            <a:hueOff val="-333299"/>
            <a:satOff val="-24866"/>
            <a:lumOff val="178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finanzielle Konzepte</a:t>
          </a:r>
        </a:p>
        <a:p>
          <a:pPr marL="114300" lvl="1" indent="-114300" algn="l" defTabSz="533400">
            <a:lnSpc>
              <a:spcPct val="90000"/>
            </a:lnSpc>
            <a:spcBef>
              <a:spcPct val="0"/>
            </a:spcBef>
            <a:spcAft>
              <a:spcPct val="15000"/>
            </a:spcAft>
            <a:buChar char="•"/>
          </a:pPr>
          <a:r>
            <a:rPr lang="de-DE" sz="1200" kern="1200" dirty="0">
              <a:solidFill>
                <a:schemeClr val="tx1"/>
              </a:solidFill>
            </a:rPr>
            <a:t>Budgetieren - Ausgaben nur im Rahmen der finanziellen Mittel</a:t>
          </a:r>
        </a:p>
        <a:p>
          <a:pPr marL="114300" lvl="1" indent="-114300" algn="l" defTabSz="533400">
            <a:lnSpc>
              <a:spcPct val="90000"/>
            </a:lnSpc>
            <a:spcBef>
              <a:spcPct val="0"/>
            </a:spcBef>
            <a:spcAft>
              <a:spcPct val="15000"/>
            </a:spcAft>
            <a:buChar char="•"/>
          </a:pPr>
          <a:r>
            <a:rPr lang="de-DE" sz="1200" kern="1200" dirty="0">
              <a:solidFill>
                <a:schemeClr val="tx1"/>
              </a:solidFill>
            </a:rPr>
            <a:t>Risiken und Risikomanagement – mit unvorhergesehenen Ausgaben umgehen und Rücklagen bilden</a:t>
          </a:r>
        </a:p>
      </dsp:txBody>
      <dsp:txXfrm>
        <a:off x="1239594" y="1842441"/>
        <a:ext cx="4519855" cy="1056996"/>
      </dsp:txXfrm>
    </dsp:sp>
    <dsp:sp modelId="{8A04EB5A-B13E-5D4C-A824-17692B2D4E69}">
      <dsp:nvSpPr>
        <dsp:cNvPr id="0" name=""/>
        <dsp:cNvSpPr/>
      </dsp:nvSpPr>
      <dsp:spPr>
        <a:xfrm>
          <a:off x="101601" y="1968499"/>
          <a:ext cx="1124094" cy="804880"/>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9CC42-C8E4-6444-BCF2-E6F343BAF546}">
      <dsp:nvSpPr>
        <dsp:cNvPr id="0" name=""/>
        <dsp:cNvSpPr/>
      </dsp:nvSpPr>
      <dsp:spPr>
        <a:xfrm>
          <a:off x="0" y="2987142"/>
          <a:ext cx="5759450" cy="1227037"/>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Metakognition und Entscheidungsfindung</a:t>
          </a:r>
        </a:p>
        <a:p>
          <a:pPr marL="0" lvl="0" indent="0" algn="l" defTabSz="577850">
            <a:lnSpc>
              <a:spcPct val="90000"/>
            </a:lnSpc>
            <a:spcBef>
              <a:spcPct val="0"/>
            </a:spcBef>
            <a:spcAft>
              <a:spcPct val="35000"/>
            </a:spcAft>
            <a:buNone/>
          </a:pPr>
          <a:r>
            <a:rPr lang="de-DE" sz="1200" kern="1200" dirty="0">
              <a:solidFill>
                <a:schemeClr val="tx1"/>
              </a:solidFill>
            </a:rPr>
            <a:t>Anwendung der Schritte der rationalen Entscheidungsfindung </a:t>
          </a:r>
        </a:p>
        <a:p>
          <a:pPr marL="0" lvl="0" indent="0" algn="l" defTabSz="577850">
            <a:lnSpc>
              <a:spcPct val="90000"/>
            </a:lnSpc>
            <a:spcBef>
              <a:spcPct val="0"/>
            </a:spcBef>
            <a:spcAft>
              <a:spcPct val="35000"/>
            </a:spcAft>
            <a:buNone/>
          </a:pPr>
          <a:r>
            <a:rPr lang="de-DE" sz="1200" kern="1200" dirty="0">
              <a:solidFill>
                <a:schemeClr val="tx1"/>
              </a:solidFill>
            </a:rPr>
            <a:t>kritisches Denken bei Entscheidungen (Fokus auf Optionen vergleichen)</a:t>
          </a:r>
        </a:p>
      </dsp:txBody>
      <dsp:txXfrm>
        <a:off x="1239594" y="2987142"/>
        <a:ext cx="4519855" cy="1227037"/>
      </dsp:txXfrm>
    </dsp:sp>
    <dsp:sp modelId="{E6B6EAC0-C8FA-FD4F-B8EC-6F3DB15A9590}">
      <dsp:nvSpPr>
        <dsp:cNvPr id="0" name=""/>
        <dsp:cNvSpPr/>
      </dsp:nvSpPr>
      <dsp:spPr>
        <a:xfrm>
          <a:off x="120798" y="3150021"/>
          <a:ext cx="1085702" cy="901278"/>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dirty="0">
              <a:latin typeface="WsC Grundschrift" pitchFamily="2" charset="0"/>
            </a:rPr>
            <a:t>70 €</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dirty="0">
              <a:latin typeface="WsC Grundschrift" pitchFamily="2" charset="0"/>
            </a:rPr>
            <a:t>70 €</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a:xfrm>
            <a:off x="1127124" y="329307"/>
            <a:ext cx="5943668" cy="309201"/>
          </a:xfrm>
        </p:spPr>
        <p:txBody>
          <a:bodyPr/>
          <a:lstStyle/>
          <a:p>
            <a:endParaRPr lang="de-DE"/>
          </a:p>
        </p:txBody>
      </p:sp>
      <p:sp>
        <p:nvSpPr>
          <p:cNvPr id="6" name="Slide Number Placeholder 5"/>
          <p:cNvSpPr>
            <a:spLocks noGrp="1"/>
          </p:cNvSpPr>
          <p:nvPr>
            <p:ph type="sldNum" sz="quarter" idx="12"/>
          </p:nvPr>
        </p:nvSpPr>
        <p:spPr>
          <a:xfrm>
            <a:off x="9924392" y="134930"/>
            <a:ext cx="811019" cy="503578"/>
          </a:xfrm>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853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176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79462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sz="1200"/>
            </a:lvl1p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lvl1pPr>
              <a:defRPr sz="1200"/>
            </a:lvl1p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62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3171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789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9166" y="2974448"/>
            <a:ext cx="4645152" cy="24938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94337" y="2971669"/>
            <a:ext cx="4645152" cy="248719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73D05A5-555A-4757-8710-4F43F299520D}" type="datetimeFigureOut">
              <a:rPr lang="de-DE" smtClean="0"/>
              <a:t>12.09.23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61C2DC0-F14B-4045-82A3-E2626AE81F6B}" type="slidenum">
              <a:rPr lang="de-DE" smtClean="0"/>
              <a:t>‹Nr.›</a:t>
            </a:fld>
            <a:endParaRPr lang="de-D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8210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73D05A5-555A-4757-8710-4F43F299520D}" type="datetimeFigureOut">
              <a:rPr lang="de-DE" smtClean="0"/>
              <a:t>12.09.23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61C2DC0-F14B-4045-82A3-E2626AE81F6B}" type="slidenum">
              <a:rPr lang="de-DE" smtClean="0"/>
              <a:t>‹Nr.›</a:t>
            </a:fld>
            <a:endParaRPr lang="de-D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133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05A5-555A-4757-8710-4F43F299520D}" type="datetimeFigureOut">
              <a:rPr lang="de-DE" smtClean="0"/>
              <a:t>12.09.23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87963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44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a:xfrm>
            <a:off x="1125300" y="318640"/>
            <a:ext cx="4877818" cy="320931"/>
          </a:xfrm>
        </p:spPr>
        <p:txBody>
          <a:bodyPr/>
          <a:lstStyle/>
          <a:p>
            <a:endParaRPr lang="de-DE"/>
          </a:p>
        </p:txBody>
      </p:sp>
      <p:sp>
        <p:nvSpPr>
          <p:cNvPr id="7" name="Slide Number Placeholder 6"/>
          <p:cNvSpPr>
            <a:spLocks noGrp="1"/>
          </p:cNvSpPr>
          <p:nvPr>
            <p:ph type="sldNum" sz="quarter" idx="12"/>
          </p:nvPr>
        </p:nvSpPr>
        <p:spPr>
          <a:xfrm>
            <a:off x="6176794" y="137408"/>
            <a:ext cx="811019" cy="503578"/>
          </a:xfrm>
        </p:spPr>
        <p:txBody>
          <a:bodyPr/>
          <a:lstStyle/>
          <a:p>
            <a:fld id="{361C2DC0-F14B-4045-82A3-E2626AE81F6B}" type="slidenum">
              <a:rPr lang="de-DE" smtClean="0"/>
              <a:t>‹Nr.›</a:t>
            </a:fld>
            <a:endParaRPr lang="de-D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28749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73D05A5-555A-4757-8710-4F43F299520D}" type="datetimeFigureOut">
              <a:rPr lang="de-DE" smtClean="0"/>
              <a:t>12.09.23</a:t>
            </a:fld>
            <a:endParaRPr lang="de-D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61C2DC0-F14B-4045-82A3-E2626AE81F6B}" type="slidenum">
              <a:rPr lang="de-DE" smtClean="0"/>
              <a:t>‹Nr.›</a:t>
            </a:fld>
            <a:endParaRPr lang="de-DE"/>
          </a:p>
        </p:txBody>
      </p:sp>
    </p:spTree>
    <p:extLst>
      <p:ext uri="{BB962C8B-B14F-4D97-AF65-F5344CB8AC3E}">
        <p14:creationId xmlns:p14="http://schemas.microsoft.com/office/powerpoint/2010/main" val="1324266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microsoft.com/office/2018/10/relationships/comments" Target="../comments/modernComment_145_557289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6D_AC45C6E7.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microsoft.com/office/2018/10/relationships/comments" Target="../comments/modernComment_163_54B552C0.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microsoft.com/office/2018/10/relationships/comments" Target="../comments/modernComment_16B_95535CA5.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microsoft.com/office/2018/10/relationships/comments" Target="../comments/modernComment_164_1D4C74A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6F_1ACDA4F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microsoft.com/office/2018/10/relationships/comments" Target="../comments/modernComment_165_67F37B5.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microsoft.com/office/2018/10/relationships/comments" Target="../comments/modernComment_11D_C7E5D1ED.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emf"/><Relationship Id="rId7" Type="http://schemas.openxmlformats.org/officeDocument/2006/relationships/diagramColors" Target="../diagrams/colors2.xml"/><Relationship Id="rId2" Type="http://schemas.microsoft.com/office/2018/10/relationships/comments" Target="../comments/modernComment_143_4B7AE2F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emf"/><Relationship Id="rId7" Type="http://schemas.openxmlformats.org/officeDocument/2006/relationships/diagramColors" Target="../diagrams/colors3.xml"/><Relationship Id="rId2" Type="http://schemas.microsoft.com/office/2018/10/relationships/comments" Target="../comments/modernComment_176_F46830C.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D_3771C0D5.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3199546"/>
            <a:ext cx="11645900" cy="461665"/>
          </a:xfrm>
          <a:prstGeom prst="rect">
            <a:avLst/>
          </a:prstGeom>
          <a:noFill/>
        </p:spPr>
        <p:txBody>
          <a:bodyPr wrap="square" rtlCol="0">
            <a:spAutoFit/>
          </a:bodyPr>
          <a:lstStyle/>
          <a:p>
            <a:pPr algn="ctr"/>
            <a:r>
              <a:rPr lang="de-DE" sz="2400" dirty="0">
                <a:latin typeface="WsC Grundschrift" pitchFamily="2" charset="0"/>
              </a:rPr>
              <a:t>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82711375-E5B3-CF23-9139-4C77FD9A52D4}"/>
              </a:ext>
            </a:extLst>
          </p:cNvPr>
          <p:cNvSpPr txBox="1"/>
          <p:nvPr/>
        </p:nvSpPr>
        <p:spPr>
          <a:xfrm>
            <a:off x="273050" y="2488904"/>
            <a:ext cx="11645900" cy="707886"/>
          </a:xfrm>
          <a:prstGeom prst="rect">
            <a:avLst/>
          </a:prstGeom>
          <a:noFill/>
        </p:spPr>
        <p:txBody>
          <a:bodyPr wrap="square" rtlCol="0">
            <a:spAutoFit/>
          </a:bodyPr>
          <a:lstStyle/>
          <a:p>
            <a:pPr algn="ctr"/>
            <a:r>
              <a:rPr lang="de-DE" sz="4000" dirty="0">
                <a:latin typeface="WsC Grundschrift" pitchFamily="2" charset="0"/>
              </a:rPr>
              <a:t>Stunde 5</a:t>
            </a:r>
          </a:p>
        </p:txBody>
      </p:sp>
    </p:spTree>
    <p:extLst>
      <p:ext uri="{BB962C8B-B14F-4D97-AF65-F5344CB8AC3E}">
        <p14:creationId xmlns:p14="http://schemas.microsoft.com/office/powerpoint/2010/main" val="287579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6C0B556-16F1-57AA-AB19-65D18E96CB3D}"/>
              </a:ext>
            </a:extLst>
          </p:cNvPr>
          <p:cNvSpPr txBox="1"/>
          <p:nvPr/>
        </p:nvSpPr>
        <p:spPr>
          <a:xfrm>
            <a:off x="1781932" y="319157"/>
            <a:ext cx="8628135" cy="707886"/>
          </a:xfrm>
          <a:prstGeom prst="rect">
            <a:avLst/>
          </a:prstGeom>
          <a:noFill/>
        </p:spPr>
        <p:txBody>
          <a:bodyPr wrap="square" rtlCol="0">
            <a:spAutoFit/>
          </a:bodyPr>
          <a:lstStyle/>
          <a:p>
            <a:pPr algn="ctr"/>
            <a:r>
              <a:rPr lang="de-DE" sz="2000" dirty="0">
                <a:latin typeface="WsC Grundschrift" pitchFamily="2" charset="0"/>
              </a:rPr>
              <a:t>Wie kannst du den Betrag bezahlen? </a:t>
            </a:r>
          </a:p>
          <a:p>
            <a:pPr algn="ctr"/>
            <a:r>
              <a:rPr lang="de-DE" sz="2000" dirty="0">
                <a:latin typeface="WsC Grundschrift" pitchFamily="2" charset="0"/>
              </a:rPr>
              <a:t>Wie viel Rückgeld bekommst du, wenn du mit einem 10-Euro-Schein bezahlst?</a:t>
            </a:r>
          </a:p>
        </p:txBody>
      </p:sp>
      <p:pic>
        <p:nvPicPr>
          <p:cNvPr id="10" name="Grafik 9">
            <a:extLst>
              <a:ext uri="{FF2B5EF4-FFF2-40B4-BE49-F238E27FC236}">
                <a16:creationId xmlns:a16="http://schemas.microsoft.com/office/drawing/2014/main" id="{CBC4CB30-9D6F-7E1F-1624-85844A125C81}"/>
              </a:ext>
            </a:extLst>
          </p:cNvPr>
          <p:cNvPicPr>
            <a:picLocks noChangeAspect="1"/>
          </p:cNvPicPr>
          <p:nvPr/>
        </p:nvPicPr>
        <p:blipFill rotWithShape="1">
          <a:blip r:embed="rId3"/>
          <a:srcRect t="20184"/>
          <a:stretch/>
        </p:blipFill>
        <p:spPr>
          <a:xfrm>
            <a:off x="0" y="1027043"/>
            <a:ext cx="10618995" cy="5830957"/>
          </a:xfrm>
          <a:prstGeom prst="rect">
            <a:avLst/>
          </a:prstGeom>
        </p:spPr>
      </p:pic>
      <p:sp>
        <p:nvSpPr>
          <p:cNvPr id="3" name="Rechteck 2">
            <a:extLst>
              <a:ext uri="{FF2B5EF4-FFF2-40B4-BE49-F238E27FC236}">
                <a16:creationId xmlns:a16="http://schemas.microsoft.com/office/drawing/2014/main" id="{A441B73F-F8C3-0D68-FCA8-B707ADFA9E8B}"/>
              </a:ext>
            </a:extLst>
          </p:cNvPr>
          <p:cNvSpPr/>
          <p:nvPr/>
        </p:nvSpPr>
        <p:spPr>
          <a:xfrm>
            <a:off x="6833260" y="1267968"/>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7CF9848E-D3C6-F6AD-32A1-A6612D18F2D9}"/>
              </a:ext>
            </a:extLst>
          </p:cNvPr>
          <p:cNvSpPr txBox="1"/>
          <p:nvPr/>
        </p:nvSpPr>
        <p:spPr>
          <a:xfrm>
            <a:off x="6833260" y="1311032"/>
            <a:ext cx="1511808" cy="1754326"/>
          </a:xfrm>
          <a:prstGeom prst="rect">
            <a:avLst/>
          </a:prstGeom>
          <a:noFill/>
        </p:spPr>
        <p:txBody>
          <a:bodyPr wrap="square" rtlCol="0">
            <a:spAutoFit/>
          </a:bodyPr>
          <a:lstStyle/>
          <a:p>
            <a:r>
              <a:rPr lang="de-DE" dirty="0">
                <a:latin typeface="WsC Grundschrift" pitchFamily="2" charset="0"/>
              </a:rPr>
              <a:t>Butter </a:t>
            </a:r>
          </a:p>
          <a:p>
            <a:r>
              <a:rPr lang="de-DE" dirty="0">
                <a:latin typeface="WsC Grundschrift" pitchFamily="2" charset="0"/>
              </a:rPr>
              <a:t>Mehl </a:t>
            </a:r>
          </a:p>
          <a:p>
            <a:r>
              <a:rPr lang="de-DE" dirty="0">
                <a:latin typeface="WsC Grundschrift" pitchFamily="2" charset="0"/>
              </a:rPr>
              <a:t>Marmelade Quark</a:t>
            </a:r>
          </a:p>
          <a:p>
            <a:endParaRPr lang="de-DE" dirty="0">
              <a:latin typeface="WsC Grundschrift" pitchFamily="2" charset="0"/>
            </a:endParaRPr>
          </a:p>
          <a:p>
            <a:r>
              <a:rPr lang="de-DE" dirty="0">
                <a:latin typeface="WsC Grundschrift" pitchFamily="2" charset="0"/>
              </a:rPr>
              <a:t>Gesamt:</a:t>
            </a:r>
          </a:p>
        </p:txBody>
      </p:sp>
      <p:sp>
        <p:nvSpPr>
          <p:cNvPr id="4" name="Textfeld 3">
            <a:extLst>
              <a:ext uri="{FF2B5EF4-FFF2-40B4-BE49-F238E27FC236}">
                <a16:creationId xmlns:a16="http://schemas.microsoft.com/office/drawing/2014/main" id="{31058134-603D-8208-33F4-8D58D5668069}"/>
              </a:ext>
            </a:extLst>
          </p:cNvPr>
          <p:cNvSpPr txBox="1"/>
          <p:nvPr/>
        </p:nvSpPr>
        <p:spPr>
          <a:xfrm>
            <a:off x="7953023" y="1311032"/>
            <a:ext cx="849245" cy="1754326"/>
          </a:xfrm>
          <a:prstGeom prst="rect">
            <a:avLst/>
          </a:prstGeom>
          <a:noFill/>
        </p:spPr>
        <p:txBody>
          <a:bodyPr wrap="square" rtlCol="0">
            <a:spAutoFit/>
          </a:bodyPr>
          <a:lstStyle/>
          <a:p>
            <a:pPr algn="ctr"/>
            <a:r>
              <a:rPr lang="de-DE" dirty="0">
                <a:latin typeface="WsC Grundschrift" pitchFamily="2" charset="0"/>
              </a:rPr>
              <a:t>1,79 €</a:t>
            </a:r>
          </a:p>
          <a:p>
            <a:pPr algn="ctr"/>
            <a:r>
              <a:rPr lang="de-DE" dirty="0">
                <a:latin typeface="WsC Grundschrift" pitchFamily="2" charset="0"/>
              </a:rPr>
              <a:t>1,19 €</a:t>
            </a:r>
          </a:p>
          <a:p>
            <a:pPr algn="ctr"/>
            <a:r>
              <a:rPr lang="de-DE" dirty="0">
                <a:latin typeface="WsC Grundschrift" pitchFamily="2" charset="0"/>
              </a:rPr>
              <a:t>2,29 €</a:t>
            </a:r>
          </a:p>
          <a:p>
            <a:pPr algn="ctr"/>
            <a:r>
              <a:rPr lang="de-DE" dirty="0">
                <a:latin typeface="WsC Grundschrift" pitchFamily="2" charset="0"/>
              </a:rPr>
              <a:t>1,79 €</a:t>
            </a:r>
          </a:p>
          <a:p>
            <a:pPr algn="ctr"/>
            <a:endParaRPr lang="de-DE" dirty="0">
              <a:latin typeface="WsC Grundschrift" pitchFamily="2" charset="0"/>
            </a:endParaRPr>
          </a:p>
          <a:p>
            <a:pPr algn="ctr"/>
            <a:r>
              <a:rPr lang="de-DE" dirty="0">
                <a:latin typeface="WsC Grundschrift" pitchFamily="2" charset="0"/>
              </a:rPr>
              <a:t>9,06 € </a:t>
            </a:r>
          </a:p>
        </p:txBody>
      </p:sp>
    </p:spTree>
    <p:extLst>
      <p:ext uri="{BB962C8B-B14F-4D97-AF65-F5344CB8AC3E}">
        <p14:creationId xmlns:p14="http://schemas.microsoft.com/office/powerpoint/2010/main" val="143356976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CBC4CB30-9D6F-7E1F-1624-85844A125C81}"/>
              </a:ext>
            </a:extLst>
          </p:cNvPr>
          <p:cNvPicPr>
            <a:picLocks noChangeAspect="1"/>
          </p:cNvPicPr>
          <p:nvPr/>
        </p:nvPicPr>
        <p:blipFill rotWithShape="1">
          <a:blip r:embed="rId2"/>
          <a:srcRect l="24756" t="16415" r="-597" b="15591"/>
          <a:stretch/>
        </p:blipFill>
        <p:spPr>
          <a:xfrm>
            <a:off x="2540000" y="1662043"/>
            <a:ext cx="8053595" cy="4967356"/>
          </a:xfrm>
          <a:prstGeom prst="rect">
            <a:avLst/>
          </a:prstGeom>
        </p:spPr>
      </p:pic>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pic>
        <p:nvPicPr>
          <p:cNvPr id="5" name="Grafik 4">
            <a:extLst>
              <a:ext uri="{FF2B5EF4-FFF2-40B4-BE49-F238E27FC236}">
                <a16:creationId xmlns:a16="http://schemas.microsoft.com/office/drawing/2014/main" id="{0EF175EF-B6A5-63F9-C06F-B9BA3A45E7C9}"/>
              </a:ext>
            </a:extLst>
          </p:cNvPr>
          <p:cNvPicPr>
            <a:picLocks noChangeAspect="1"/>
          </p:cNvPicPr>
          <p:nvPr/>
        </p:nvPicPr>
        <p:blipFill>
          <a:blip r:embed="rId3"/>
          <a:stretch>
            <a:fillRect/>
          </a:stretch>
        </p:blipFill>
        <p:spPr>
          <a:xfrm>
            <a:off x="11620259" y="50800"/>
            <a:ext cx="488795" cy="824132"/>
          </a:xfrm>
          <a:prstGeom prst="rect">
            <a:avLst/>
          </a:prstGeom>
        </p:spPr>
      </p:pic>
      <p:sp>
        <p:nvSpPr>
          <p:cNvPr id="6" name="Textfeld 5">
            <a:extLst>
              <a:ext uri="{FF2B5EF4-FFF2-40B4-BE49-F238E27FC236}">
                <a16:creationId xmlns:a16="http://schemas.microsoft.com/office/drawing/2014/main" id="{76094C89-3478-4206-FFAB-01784248D8D0}"/>
              </a:ext>
            </a:extLst>
          </p:cNvPr>
          <p:cNvSpPr txBox="1"/>
          <p:nvPr/>
        </p:nvSpPr>
        <p:spPr>
          <a:xfrm>
            <a:off x="2540000" y="1103533"/>
            <a:ext cx="7073900" cy="400110"/>
          </a:xfrm>
          <a:prstGeom prst="rect">
            <a:avLst/>
          </a:prstGeom>
          <a:noFill/>
        </p:spPr>
        <p:txBody>
          <a:bodyPr wrap="square" rtlCol="0">
            <a:spAutoFit/>
          </a:bodyPr>
          <a:lstStyle/>
          <a:p>
            <a:pPr algn="ctr"/>
            <a:r>
              <a:rPr lang="de-DE" sz="2000" dirty="0">
                <a:solidFill>
                  <a:schemeClr val="accent5">
                    <a:lumMod val="75000"/>
                  </a:schemeClr>
                </a:solidFill>
                <a:latin typeface="WsC Grundschrift" pitchFamily="2" charset="0"/>
              </a:rPr>
              <a:t>Gibt es hier ein Problem? Was ist das Problem?</a:t>
            </a:r>
          </a:p>
        </p:txBody>
      </p:sp>
      <p:pic>
        <p:nvPicPr>
          <p:cNvPr id="7" name="Grafik 6">
            <a:extLst>
              <a:ext uri="{FF2B5EF4-FFF2-40B4-BE49-F238E27FC236}">
                <a16:creationId xmlns:a16="http://schemas.microsoft.com/office/drawing/2014/main" id="{B6AA5A26-B09F-8A32-444C-5DD6A95ED676}"/>
              </a:ext>
            </a:extLst>
          </p:cNvPr>
          <p:cNvPicPr>
            <a:picLocks noChangeAspect="1"/>
          </p:cNvPicPr>
          <p:nvPr/>
        </p:nvPicPr>
        <p:blipFill>
          <a:blip r:embed="rId4"/>
          <a:stretch>
            <a:fillRect/>
          </a:stretch>
        </p:blipFill>
        <p:spPr>
          <a:xfrm>
            <a:off x="523393" y="1049998"/>
            <a:ext cx="1368907" cy="955226"/>
          </a:xfrm>
          <a:prstGeom prst="rect">
            <a:avLst/>
          </a:prstGeom>
        </p:spPr>
      </p:pic>
      <p:sp>
        <p:nvSpPr>
          <p:cNvPr id="8" name="Rechteck 7">
            <a:extLst>
              <a:ext uri="{FF2B5EF4-FFF2-40B4-BE49-F238E27FC236}">
                <a16:creationId xmlns:a16="http://schemas.microsoft.com/office/drawing/2014/main" id="{B9A06BB2-9D5F-9553-CAB0-1DCFA4FF753E}"/>
              </a:ext>
            </a:extLst>
          </p:cNvPr>
          <p:cNvSpPr/>
          <p:nvPr/>
        </p:nvSpPr>
        <p:spPr>
          <a:xfrm>
            <a:off x="6762922" y="2251286"/>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B28811D-842A-B5B8-2F97-77F98D45668E}"/>
              </a:ext>
            </a:extLst>
          </p:cNvPr>
          <p:cNvSpPr txBox="1"/>
          <p:nvPr/>
        </p:nvSpPr>
        <p:spPr>
          <a:xfrm>
            <a:off x="6688229" y="2203839"/>
            <a:ext cx="1511808" cy="1754326"/>
          </a:xfrm>
          <a:prstGeom prst="rect">
            <a:avLst/>
          </a:prstGeom>
          <a:noFill/>
        </p:spPr>
        <p:txBody>
          <a:bodyPr wrap="square" rtlCol="0">
            <a:spAutoFit/>
          </a:bodyPr>
          <a:lstStyle/>
          <a:p>
            <a:r>
              <a:rPr lang="de-DE" dirty="0">
                <a:latin typeface="WsC Grundschrift" pitchFamily="2" charset="0"/>
              </a:rPr>
              <a:t>Butter </a:t>
            </a:r>
          </a:p>
          <a:p>
            <a:r>
              <a:rPr lang="de-DE" dirty="0">
                <a:latin typeface="WsC Grundschrift" pitchFamily="2" charset="0"/>
              </a:rPr>
              <a:t>Mehl </a:t>
            </a:r>
          </a:p>
          <a:p>
            <a:r>
              <a:rPr lang="de-DE" dirty="0">
                <a:latin typeface="WsC Grundschrift" pitchFamily="2" charset="0"/>
              </a:rPr>
              <a:t>Marmelade Quark</a:t>
            </a:r>
          </a:p>
          <a:p>
            <a:endParaRPr lang="de-DE" dirty="0">
              <a:latin typeface="WsC Grundschrift" pitchFamily="2" charset="0"/>
            </a:endParaRPr>
          </a:p>
          <a:p>
            <a:r>
              <a:rPr lang="de-DE" dirty="0">
                <a:latin typeface="WsC Grundschrift" pitchFamily="2" charset="0"/>
              </a:rPr>
              <a:t>Gesamt:</a:t>
            </a:r>
          </a:p>
        </p:txBody>
      </p:sp>
      <p:sp>
        <p:nvSpPr>
          <p:cNvPr id="12" name="Textfeld 11">
            <a:extLst>
              <a:ext uri="{FF2B5EF4-FFF2-40B4-BE49-F238E27FC236}">
                <a16:creationId xmlns:a16="http://schemas.microsoft.com/office/drawing/2014/main" id="{777971A4-B854-EAFF-DA81-DA13B54FBDA6}"/>
              </a:ext>
            </a:extLst>
          </p:cNvPr>
          <p:cNvSpPr txBox="1"/>
          <p:nvPr/>
        </p:nvSpPr>
        <p:spPr>
          <a:xfrm>
            <a:off x="7882685" y="2203839"/>
            <a:ext cx="849245" cy="1754326"/>
          </a:xfrm>
          <a:prstGeom prst="rect">
            <a:avLst/>
          </a:prstGeom>
          <a:noFill/>
        </p:spPr>
        <p:txBody>
          <a:bodyPr wrap="square" rtlCol="0">
            <a:spAutoFit/>
          </a:bodyPr>
          <a:lstStyle/>
          <a:p>
            <a:pPr algn="ctr"/>
            <a:r>
              <a:rPr lang="de-DE" dirty="0">
                <a:latin typeface="WsC Grundschrift" pitchFamily="2" charset="0"/>
              </a:rPr>
              <a:t>1,79 €</a:t>
            </a:r>
          </a:p>
          <a:p>
            <a:pPr algn="ctr"/>
            <a:r>
              <a:rPr lang="de-DE" dirty="0">
                <a:latin typeface="WsC Grundschrift" pitchFamily="2" charset="0"/>
              </a:rPr>
              <a:t>1,19 €</a:t>
            </a:r>
          </a:p>
          <a:p>
            <a:pPr algn="ctr"/>
            <a:r>
              <a:rPr lang="de-DE" dirty="0">
                <a:latin typeface="WsC Grundschrift" pitchFamily="2" charset="0"/>
              </a:rPr>
              <a:t>2,29 €</a:t>
            </a:r>
          </a:p>
          <a:p>
            <a:pPr algn="ctr"/>
            <a:r>
              <a:rPr lang="de-DE" dirty="0">
                <a:latin typeface="WsC Grundschrift" pitchFamily="2" charset="0"/>
              </a:rPr>
              <a:t>1,79 €</a:t>
            </a:r>
          </a:p>
          <a:p>
            <a:pPr algn="ctr"/>
            <a:endParaRPr lang="de-DE" dirty="0">
              <a:latin typeface="WsC Grundschrift" pitchFamily="2" charset="0"/>
            </a:endParaRPr>
          </a:p>
          <a:p>
            <a:pPr algn="ctr"/>
            <a:r>
              <a:rPr lang="de-DE" dirty="0">
                <a:latin typeface="WsC Grundschrift" pitchFamily="2" charset="0"/>
              </a:rPr>
              <a:t>9,06 € </a:t>
            </a:r>
          </a:p>
        </p:txBody>
      </p:sp>
    </p:spTree>
    <p:extLst>
      <p:ext uri="{BB962C8B-B14F-4D97-AF65-F5344CB8AC3E}">
        <p14:creationId xmlns:p14="http://schemas.microsoft.com/office/powerpoint/2010/main" val="262933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CBC4CB30-9D6F-7E1F-1624-85844A125C81}"/>
              </a:ext>
            </a:extLst>
          </p:cNvPr>
          <p:cNvPicPr>
            <a:picLocks noChangeAspect="1"/>
          </p:cNvPicPr>
          <p:nvPr/>
        </p:nvPicPr>
        <p:blipFill rotWithShape="1">
          <a:blip r:embed="rId2"/>
          <a:srcRect l="24756" t="16415" r="-597" b="15591"/>
          <a:stretch/>
        </p:blipFill>
        <p:spPr>
          <a:xfrm>
            <a:off x="2540000" y="1662043"/>
            <a:ext cx="8053595" cy="4967356"/>
          </a:xfrm>
          <a:prstGeom prst="rect">
            <a:avLst/>
          </a:prstGeom>
        </p:spPr>
      </p:pic>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pic>
        <p:nvPicPr>
          <p:cNvPr id="5" name="Grafik 4">
            <a:extLst>
              <a:ext uri="{FF2B5EF4-FFF2-40B4-BE49-F238E27FC236}">
                <a16:creationId xmlns:a16="http://schemas.microsoft.com/office/drawing/2014/main" id="{0EF175EF-B6A5-63F9-C06F-B9BA3A45E7C9}"/>
              </a:ext>
            </a:extLst>
          </p:cNvPr>
          <p:cNvPicPr>
            <a:picLocks noChangeAspect="1"/>
          </p:cNvPicPr>
          <p:nvPr/>
        </p:nvPicPr>
        <p:blipFill>
          <a:blip r:embed="rId3"/>
          <a:stretch>
            <a:fillRect/>
          </a:stretch>
        </p:blipFill>
        <p:spPr>
          <a:xfrm>
            <a:off x="11620259" y="50800"/>
            <a:ext cx="488795" cy="824132"/>
          </a:xfrm>
          <a:prstGeom prst="rect">
            <a:avLst/>
          </a:prstGeom>
        </p:spPr>
      </p:pic>
      <p:sp>
        <p:nvSpPr>
          <p:cNvPr id="6" name="Textfeld 5">
            <a:extLst>
              <a:ext uri="{FF2B5EF4-FFF2-40B4-BE49-F238E27FC236}">
                <a16:creationId xmlns:a16="http://schemas.microsoft.com/office/drawing/2014/main" id="{76094C89-3478-4206-FFAB-01784248D8D0}"/>
              </a:ext>
            </a:extLst>
          </p:cNvPr>
          <p:cNvSpPr txBox="1"/>
          <p:nvPr/>
        </p:nvSpPr>
        <p:spPr>
          <a:xfrm>
            <a:off x="2540000" y="1103533"/>
            <a:ext cx="7073900" cy="707886"/>
          </a:xfrm>
          <a:prstGeom prst="rect">
            <a:avLst/>
          </a:prstGeom>
          <a:noFill/>
        </p:spPr>
        <p:txBody>
          <a:bodyPr wrap="square" rtlCol="0">
            <a:spAutoFit/>
          </a:bodyPr>
          <a:lstStyle/>
          <a:p>
            <a:pPr algn="ctr"/>
            <a:r>
              <a:rPr lang="de-DE" sz="2000" dirty="0">
                <a:solidFill>
                  <a:schemeClr val="accent5">
                    <a:lumMod val="75000"/>
                  </a:schemeClr>
                </a:solidFill>
                <a:latin typeface="WsC Grundschrift" pitchFamily="2" charset="0"/>
              </a:rPr>
              <a:t>Gibt es hier ein Problem? Was ist das Problem?</a:t>
            </a:r>
          </a:p>
          <a:p>
            <a:pPr algn="ctr"/>
            <a:r>
              <a:rPr lang="de-DE" sz="2000" dirty="0">
                <a:solidFill>
                  <a:schemeClr val="accent5">
                    <a:lumMod val="75000"/>
                  </a:schemeClr>
                </a:solidFill>
                <a:latin typeface="WsC Grundschrift" pitchFamily="2" charset="0"/>
                <a:sym typeface="Wingdings" panose="05000000000000000000" pitchFamily="2" charset="2"/>
              </a:rPr>
              <a:t> Die Gesamtsumme ist zu hoch.</a:t>
            </a:r>
            <a:endParaRPr lang="de-DE" sz="2000" dirty="0">
              <a:solidFill>
                <a:schemeClr val="accent5">
                  <a:lumMod val="75000"/>
                </a:schemeClr>
              </a:solidFill>
              <a:latin typeface="WsC Grundschrift" pitchFamily="2" charset="0"/>
            </a:endParaRPr>
          </a:p>
        </p:txBody>
      </p:sp>
      <p:pic>
        <p:nvPicPr>
          <p:cNvPr id="7" name="Grafik 6">
            <a:extLst>
              <a:ext uri="{FF2B5EF4-FFF2-40B4-BE49-F238E27FC236}">
                <a16:creationId xmlns:a16="http://schemas.microsoft.com/office/drawing/2014/main" id="{1AC3725C-946B-BE69-082E-5D2B07328681}"/>
              </a:ext>
            </a:extLst>
          </p:cNvPr>
          <p:cNvPicPr>
            <a:picLocks noChangeAspect="1"/>
          </p:cNvPicPr>
          <p:nvPr/>
        </p:nvPicPr>
        <p:blipFill>
          <a:blip r:embed="rId4"/>
          <a:stretch>
            <a:fillRect/>
          </a:stretch>
        </p:blipFill>
        <p:spPr>
          <a:xfrm>
            <a:off x="523393" y="1049998"/>
            <a:ext cx="1368907" cy="955226"/>
          </a:xfrm>
          <a:prstGeom prst="rect">
            <a:avLst/>
          </a:prstGeom>
        </p:spPr>
      </p:pic>
      <p:sp>
        <p:nvSpPr>
          <p:cNvPr id="8" name="Rechteck 7">
            <a:extLst>
              <a:ext uri="{FF2B5EF4-FFF2-40B4-BE49-F238E27FC236}">
                <a16:creationId xmlns:a16="http://schemas.microsoft.com/office/drawing/2014/main" id="{57036661-C274-3230-724F-E052AF6399F6}"/>
              </a:ext>
            </a:extLst>
          </p:cNvPr>
          <p:cNvSpPr/>
          <p:nvPr/>
        </p:nvSpPr>
        <p:spPr>
          <a:xfrm>
            <a:off x="6803115" y="2252706"/>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C22C7C2F-4235-C709-0D65-69BC9D863726}"/>
              </a:ext>
            </a:extLst>
          </p:cNvPr>
          <p:cNvSpPr txBox="1"/>
          <p:nvPr/>
        </p:nvSpPr>
        <p:spPr>
          <a:xfrm>
            <a:off x="7880934" y="2205259"/>
            <a:ext cx="849245" cy="1754326"/>
          </a:xfrm>
          <a:prstGeom prst="rect">
            <a:avLst/>
          </a:prstGeom>
          <a:noFill/>
        </p:spPr>
        <p:txBody>
          <a:bodyPr wrap="square" rtlCol="0">
            <a:spAutoFit/>
          </a:bodyPr>
          <a:lstStyle/>
          <a:p>
            <a:pPr algn="ctr"/>
            <a:r>
              <a:rPr lang="de-DE" dirty="0">
                <a:latin typeface="WsC Grundschrift" pitchFamily="2" charset="0"/>
              </a:rPr>
              <a:t>1,79 €</a:t>
            </a:r>
          </a:p>
          <a:p>
            <a:pPr algn="ctr"/>
            <a:r>
              <a:rPr lang="de-DE" dirty="0">
                <a:latin typeface="WsC Grundschrift" pitchFamily="2" charset="0"/>
              </a:rPr>
              <a:t>1,19 €</a:t>
            </a:r>
          </a:p>
          <a:p>
            <a:pPr algn="ctr"/>
            <a:r>
              <a:rPr lang="de-DE" dirty="0">
                <a:latin typeface="WsC Grundschrift" pitchFamily="2" charset="0"/>
              </a:rPr>
              <a:t>2,29 €</a:t>
            </a:r>
          </a:p>
          <a:p>
            <a:pPr algn="ctr"/>
            <a:r>
              <a:rPr lang="de-DE" dirty="0">
                <a:latin typeface="WsC Grundschrift" pitchFamily="2" charset="0"/>
              </a:rPr>
              <a:t>1,79 €</a:t>
            </a:r>
          </a:p>
          <a:p>
            <a:pPr algn="ctr"/>
            <a:endParaRPr lang="de-DE" dirty="0">
              <a:latin typeface="WsC Grundschrift" pitchFamily="2" charset="0"/>
            </a:endParaRPr>
          </a:p>
          <a:p>
            <a:pPr algn="ctr"/>
            <a:r>
              <a:rPr lang="de-DE" dirty="0">
                <a:latin typeface="WsC Grundschrift" pitchFamily="2" charset="0"/>
              </a:rPr>
              <a:t>9,06 € </a:t>
            </a:r>
          </a:p>
        </p:txBody>
      </p:sp>
      <p:sp>
        <p:nvSpPr>
          <p:cNvPr id="11" name="Textfeld 10">
            <a:extLst>
              <a:ext uri="{FF2B5EF4-FFF2-40B4-BE49-F238E27FC236}">
                <a16:creationId xmlns:a16="http://schemas.microsoft.com/office/drawing/2014/main" id="{16CE59B0-7214-EF2C-FFB0-B4F95498D298}"/>
              </a:ext>
            </a:extLst>
          </p:cNvPr>
          <p:cNvSpPr txBox="1"/>
          <p:nvPr/>
        </p:nvSpPr>
        <p:spPr>
          <a:xfrm>
            <a:off x="6690724" y="2205259"/>
            <a:ext cx="1511808" cy="1754326"/>
          </a:xfrm>
          <a:prstGeom prst="rect">
            <a:avLst/>
          </a:prstGeom>
          <a:noFill/>
        </p:spPr>
        <p:txBody>
          <a:bodyPr wrap="square" rtlCol="0">
            <a:spAutoFit/>
          </a:bodyPr>
          <a:lstStyle/>
          <a:p>
            <a:r>
              <a:rPr lang="de-DE" dirty="0">
                <a:latin typeface="WsC Grundschrift" pitchFamily="2" charset="0"/>
              </a:rPr>
              <a:t>Butter </a:t>
            </a:r>
          </a:p>
          <a:p>
            <a:r>
              <a:rPr lang="de-DE" dirty="0">
                <a:latin typeface="WsC Grundschrift" pitchFamily="2" charset="0"/>
              </a:rPr>
              <a:t>Mehl </a:t>
            </a:r>
          </a:p>
          <a:p>
            <a:r>
              <a:rPr lang="de-DE" dirty="0">
                <a:latin typeface="WsC Grundschrift" pitchFamily="2" charset="0"/>
              </a:rPr>
              <a:t>Marmelade Quark</a:t>
            </a:r>
          </a:p>
          <a:p>
            <a:endParaRPr lang="de-DE" dirty="0">
              <a:latin typeface="WsC Grundschrift" pitchFamily="2" charset="0"/>
            </a:endParaRPr>
          </a:p>
          <a:p>
            <a:r>
              <a:rPr lang="de-DE" dirty="0">
                <a:latin typeface="WsC Grundschrift" pitchFamily="2" charset="0"/>
              </a:rPr>
              <a:t>Gesamt:</a:t>
            </a:r>
          </a:p>
        </p:txBody>
      </p:sp>
    </p:spTree>
    <p:extLst>
      <p:ext uri="{BB962C8B-B14F-4D97-AF65-F5344CB8AC3E}">
        <p14:creationId xmlns:p14="http://schemas.microsoft.com/office/powerpoint/2010/main" val="344522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284147" y="1057367"/>
            <a:ext cx="10123753" cy="461665"/>
          </a:xfrm>
          <a:prstGeom prst="rect">
            <a:avLst/>
          </a:prstGeom>
          <a:noFill/>
        </p:spPr>
        <p:txBody>
          <a:bodyPr wrap="square" rtlCol="0">
            <a:spAutoFit/>
          </a:bodyPr>
          <a:lstStyle/>
          <a:p>
            <a:r>
              <a:rPr lang="de-DE" sz="2400" dirty="0">
                <a:latin typeface="WsC Grundschrift" pitchFamily="2" charset="0"/>
              </a:rPr>
              <a:t>Welche Informationen sind wichtig, um nicht zu viel zu bezahlen?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1079500" y="2438400"/>
            <a:ext cx="10191750" cy="4524315"/>
          </a:xfrm>
          <a:prstGeom prst="rect">
            <a:avLst/>
          </a:prstGeom>
          <a:noFill/>
        </p:spPr>
        <p:txBody>
          <a:bodyPr wrap="square" rtlCol="0">
            <a:spAutoFit/>
          </a:bodyPr>
          <a:lstStyle/>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283707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284147" y="1057367"/>
            <a:ext cx="10123753" cy="461665"/>
          </a:xfrm>
          <a:prstGeom prst="rect">
            <a:avLst/>
          </a:prstGeom>
          <a:noFill/>
        </p:spPr>
        <p:txBody>
          <a:bodyPr wrap="square" rtlCol="0">
            <a:spAutoFit/>
          </a:bodyPr>
          <a:lstStyle/>
          <a:p>
            <a:r>
              <a:rPr lang="de-DE" sz="2400" dirty="0">
                <a:latin typeface="WsC Grundschrift" pitchFamily="2" charset="0"/>
              </a:rPr>
              <a:t>Welche Informationen sind wichtig, um nicht zu viel zu bezahlen?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1079500" y="2438400"/>
            <a:ext cx="10191750" cy="6001643"/>
          </a:xfrm>
          <a:prstGeom prst="rect">
            <a:avLst/>
          </a:prstGeom>
          <a:noFill/>
        </p:spPr>
        <p:txBody>
          <a:bodyPr wrap="square" rtlCol="0">
            <a:spAutoFit/>
          </a:bodyPr>
          <a:lstStyle/>
          <a:p>
            <a:r>
              <a:rPr lang="de-DE" sz="2400" dirty="0">
                <a:latin typeface="WsC Grundschrift" pitchFamily="2" charset="0"/>
              </a:rPr>
              <a:t>Um nicht zu viel zu bezahlen, solltest du den Gesamtpreis deines Einkaufs vor dem Bezahlen einschätzen. Dazu kannst du eine </a:t>
            </a:r>
            <a:r>
              <a:rPr lang="de-DE" sz="2400" b="1" dirty="0">
                <a:latin typeface="WsC Grundschrift" pitchFamily="2" charset="0"/>
              </a:rPr>
              <a:t>Überschlagsrechnung</a:t>
            </a:r>
            <a:r>
              <a:rPr lang="de-DE" sz="2400" dirty="0">
                <a:latin typeface="WsC Grundschrift" pitchFamily="2" charset="0"/>
              </a:rPr>
              <a:t> durchführen.</a:t>
            </a:r>
          </a:p>
          <a:p>
            <a:endParaRPr lang="de-DE" sz="2400" dirty="0">
              <a:latin typeface="WsC Grundschrift" pitchFamily="2" charset="0"/>
            </a:endParaRPr>
          </a:p>
          <a:p>
            <a:pPr algn="ctr"/>
            <a:r>
              <a:rPr lang="de-DE" sz="2400" dirty="0">
                <a:latin typeface="WsC Grundschrift" pitchFamily="2" charset="0"/>
              </a:rPr>
              <a:t>Wie werden Überschlagsrechnungen durchgeführt?</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332419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4524315"/>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Eurobeträge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algn="ct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2679700" y="4038601"/>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699000" y="4038601"/>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8" name="Rechteck 7">
            <a:extLst>
              <a:ext uri="{FF2B5EF4-FFF2-40B4-BE49-F238E27FC236}">
                <a16:creationId xmlns:a16="http://schemas.microsoft.com/office/drawing/2014/main" id="{A6BCD2A4-AFBA-D8A9-E8D3-1014591EE857}"/>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8A9D76A5-7C03-2CEC-84D8-A332A2661C4C}"/>
              </a:ext>
            </a:extLst>
          </p:cNvPr>
          <p:cNvSpPr txBox="1"/>
          <p:nvPr/>
        </p:nvSpPr>
        <p:spPr>
          <a:xfrm>
            <a:off x="6718300" y="40090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737600" y="40090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5" name="Textfeld 4">
            <a:extLst>
              <a:ext uri="{FF2B5EF4-FFF2-40B4-BE49-F238E27FC236}">
                <a16:creationId xmlns:a16="http://schemas.microsoft.com/office/drawing/2014/main" id="{EA8078D0-7EA9-EB2D-7565-EB3372193E2F}"/>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316090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4524315"/>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Eurobeträge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114800" lvl="8"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algn="ct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l="7456" t="21652" r="68289" b="47458"/>
          <a:stretch/>
        </p:blipFill>
        <p:spPr>
          <a:xfrm>
            <a:off x="4921249" y="2495036"/>
            <a:ext cx="2349501"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5600700" y="4322752"/>
            <a:ext cx="1028700" cy="461665"/>
          </a:xfrm>
          <a:prstGeom prst="rect">
            <a:avLst/>
          </a:prstGeom>
          <a:noFill/>
        </p:spPr>
        <p:txBody>
          <a:bodyPr wrap="square" rtlCol="0">
            <a:spAutoFit/>
          </a:bodyPr>
          <a:lstStyle/>
          <a:p>
            <a:r>
              <a:rPr lang="de-DE" sz="2400" dirty="0">
                <a:latin typeface="WsC Grundschrift" pitchFamily="2" charset="0"/>
              </a:rPr>
              <a:t>1,19 €</a:t>
            </a:r>
          </a:p>
        </p:txBody>
      </p:sp>
      <p:graphicFrame>
        <p:nvGraphicFramePr>
          <p:cNvPr id="8" name="Tabelle 9">
            <a:extLst>
              <a:ext uri="{FF2B5EF4-FFF2-40B4-BE49-F238E27FC236}">
                <a16:creationId xmlns:a16="http://schemas.microsoft.com/office/drawing/2014/main" id="{DA64BE43-3AB6-A9BA-288F-2F3B079DA522}"/>
              </a:ext>
            </a:extLst>
          </p:cNvPr>
          <p:cNvGraphicFramePr>
            <a:graphicFrameLocks noGrp="1"/>
          </p:cNvGraphicFramePr>
          <p:nvPr>
            <p:extLst>
              <p:ext uri="{D42A27DB-BD31-4B8C-83A1-F6EECF244321}">
                <p14:modId xmlns:p14="http://schemas.microsoft.com/office/powerpoint/2010/main" val="2042579889"/>
              </p:ext>
            </p:extLst>
          </p:nvPr>
        </p:nvGraphicFramePr>
        <p:xfrm>
          <a:off x="7639050" y="3104810"/>
          <a:ext cx="2730501" cy="731520"/>
        </p:xfrm>
        <a:graphic>
          <a:graphicData uri="http://schemas.openxmlformats.org/drawingml/2006/table">
            <a:tbl>
              <a:tblPr firstRow="1" bandRow="1">
                <a:tableStyleId>{5940675A-B579-460E-94D1-54222C63F5DA}</a:tableStyleId>
              </a:tblPr>
              <a:tblGrid>
                <a:gridCol w="910167">
                  <a:extLst>
                    <a:ext uri="{9D8B030D-6E8A-4147-A177-3AD203B41FA5}">
                      <a16:colId xmlns:a16="http://schemas.microsoft.com/office/drawing/2014/main" val="2576280107"/>
                    </a:ext>
                  </a:extLst>
                </a:gridCol>
                <a:gridCol w="910167">
                  <a:extLst>
                    <a:ext uri="{9D8B030D-6E8A-4147-A177-3AD203B41FA5}">
                      <a16:colId xmlns:a16="http://schemas.microsoft.com/office/drawing/2014/main" val="3921391453"/>
                    </a:ext>
                  </a:extLst>
                </a:gridCol>
                <a:gridCol w="910167">
                  <a:extLst>
                    <a:ext uri="{9D8B030D-6E8A-4147-A177-3AD203B41FA5}">
                      <a16:colId xmlns:a16="http://schemas.microsoft.com/office/drawing/2014/main" val="2142430457"/>
                    </a:ext>
                  </a:extLst>
                </a:gridCol>
              </a:tblGrid>
              <a:tr h="352736">
                <a:tc>
                  <a:txBody>
                    <a:bodyPr/>
                    <a:lstStyle/>
                    <a:p>
                      <a:pPr algn="ctr"/>
                      <a:r>
                        <a:rPr lang="de-DE" dirty="0">
                          <a:latin typeface="WsC Grundschrift" pitchFamily="2" charset="0"/>
                        </a:rPr>
                        <a:t>1 €</a:t>
                      </a:r>
                    </a:p>
                  </a:txBody>
                  <a:tcPr/>
                </a:tc>
                <a:tc>
                  <a:txBody>
                    <a:bodyPr/>
                    <a:lstStyle/>
                    <a:p>
                      <a:pPr algn="ctr"/>
                      <a:r>
                        <a:rPr lang="de-DE" dirty="0">
                          <a:latin typeface="WsC Grundschrift" pitchFamily="2" charset="0"/>
                        </a:rPr>
                        <a:t>10 ct</a:t>
                      </a:r>
                    </a:p>
                  </a:txBody>
                  <a:tcPr>
                    <a:solidFill>
                      <a:schemeClr val="accent5">
                        <a:lumMod val="40000"/>
                        <a:lumOff val="60000"/>
                      </a:schemeClr>
                    </a:solidFill>
                  </a:tcPr>
                </a:tc>
                <a:tc>
                  <a:txBody>
                    <a:bodyPr/>
                    <a:lstStyle/>
                    <a:p>
                      <a:pPr algn="ctr"/>
                      <a:r>
                        <a:rPr lang="de-DE" dirty="0">
                          <a:latin typeface="WsC Grundschrift" pitchFamily="2" charset="0"/>
                        </a:rPr>
                        <a:t>1 ct</a:t>
                      </a:r>
                    </a:p>
                  </a:txBody>
                  <a:tcPr/>
                </a:tc>
                <a:extLst>
                  <a:ext uri="{0D108BD9-81ED-4DB2-BD59-A6C34878D82A}">
                    <a16:rowId xmlns:a16="http://schemas.microsoft.com/office/drawing/2014/main" val="76807695"/>
                  </a:ext>
                </a:extLst>
              </a:tr>
              <a:tr h="352736">
                <a:tc>
                  <a:txBody>
                    <a:bodyPr/>
                    <a:lstStyle/>
                    <a:p>
                      <a:pPr algn="ctr"/>
                      <a:r>
                        <a:rPr lang="de-DE" dirty="0">
                          <a:latin typeface="WsC Grundschrift" pitchFamily="2" charset="0"/>
                        </a:rPr>
                        <a:t>1</a:t>
                      </a:r>
                    </a:p>
                  </a:txBody>
                  <a:tcPr/>
                </a:tc>
                <a:tc>
                  <a:txBody>
                    <a:bodyPr/>
                    <a:lstStyle/>
                    <a:p>
                      <a:pPr algn="ctr"/>
                      <a:r>
                        <a:rPr lang="de-DE" dirty="0">
                          <a:latin typeface="WsC Grundschrift" pitchFamily="2" charset="0"/>
                        </a:rPr>
                        <a:t>1</a:t>
                      </a:r>
                    </a:p>
                  </a:txBody>
                  <a:tcPr>
                    <a:solidFill>
                      <a:schemeClr val="accent5">
                        <a:lumMod val="40000"/>
                        <a:lumOff val="60000"/>
                      </a:schemeClr>
                    </a:solidFill>
                  </a:tcPr>
                </a:tc>
                <a:tc>
                  <a:txBody>
                    <a:bodyPr/>
                    <a:lstStyle/>
                    <a:p>
                      <a:pPr algn="ctr"/>
                      <a:r>
                        <a:rPr lang="de-DE" dirty="0">
                          <a:latin typeface="WsC Grundschrift" pitchFamily="2" charset="0"/>
                        </a:rPr>
                        <a:t>9</a:t>
                      </a:r>
                    </a:p>
                  </a:txBody>
                  <a:tcPr/>
                </a:tc>
                <a:extLst>
                  <a:ext uri="{0D108BD9-81ED-4DB2-BD59-A6C34878D82A}">
                    <a16:rowId xmlns:a16="http://schemas.microsoft.com/office/drawing/2014/main" val="996750738"/>
                  </a:ext>
                </a:extLst>
              </a:tr>
            </a:tbl>
          </a:graphicData>
        </a:graphic>
      </p:graphicFrame>
      <p:sp>
        <p:nvSpPr>
          <p:cNvPr id="10" name="Textfeld 9">
            <a:extLst>
              <a:ext uri="{FF2B5EF4-FFF2-40B4-BE49-F238E27FC236}">
                <a16:creationId xmlns:a16="http://schemas.microsoft.com/office/drawing/2014/main" id="{CF48662E-4593-CD7B-9687-E431EE4621F6}"/>
              </a:ext>
            </a:extLst>
          </p:cNvPr>
          <p:cNvSpPr txBox="1"/>
          <p:nvPr/>
        </p:nvSpPr>
        <p:spPr>
          <a:xfrm>
            <a:off x="6438900" y="4329737"/>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rPr>
              <a:t>1 €</a:t>
            </a:r>
          </a:p>
        </p:txBody>
      </p:sp>
      <p:sp>
        <p:nvSpPr>
          <p:cNvPr id="15" name="Rechteck 14">
            <a:extLst>
              <a:ext uri="{FF2B5EF4-FFF2-40B4-BE49-F238E27FC236}">
                <a16:creationId xmlns:a16="http://schemas.microsoft.com/office/drawing/2014/main" id="{1F116332-AD4B-6384-A059-B6F15C57B078}"/>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28260AEE-C68A-7602-A6D9-C3D2C686A3F5}"/>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272060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117600"/>
            <a:ext cx="10795000" cy="3785652"/>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Eurobeträge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2095500" y="4165601"/>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152900" y="4165601"/>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356350" y="40996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454247" y="40996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2" name="Textfeld 21">
            <a:extLst>
              <a:ext uri="{FF2B5EF4-FFF2-40B4-BE49-F238E27FC236}">
                <a16:creationId xmlns:a16="http://schemas.microsoft.com/office/drawing/2014/main" id="{41D9F9C4-ADC3-43A5-F633-B87C838D6971}"/>
              </a:ext>
            </a:extLst>
          </p:cNvPr>
          <p:cNvSpPr txBox="1"/>
          <p:nvPr/>
        </p:nvSpPr>
        <p:spPr>
          <a:xfrm>
            <a:off x="2915883" y="416560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rPr>
              <a:t>1 €</a:t>
            </a:r>
          </a:p>
        </p:txBody>
      </p:sp>
      <p:sp>
        <p:nvSpPr>
          <p:cNvPr id="23" name="Textfeld 22">
            <a:extLst>
              <a:ext uri="{FF2B5EF4-FFF2-40B4-BE49-F238E27FC236}">
                <a16:creationId xmlns:a16="http://schemas.microsoft.com/office/drawing/2014/main" id="{5EE14591-E9CB-1AD1-A9BA-91F0C457FE03}"/>
              </a:ext>
            </a:extLst>
          </p:cNvPr>
          <p:cNvSpPr txBox="1"/>
          <p:nvPr/>
        </p:nvSpPr>
        <p:spPr>
          <a:xfrm>
            <a:off x="5009351" y="4150496"/>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24" name="Textfeld 23">
            <a:extLst>
              <a:ext uri="{FF2B5EF4-FFF2-40B4-BE49-F238E27FC236}">
                <a16:creationId xmlns:a16="http://schemas.microsoft.com/office/drawing/2014/main" id="{2BAFE7E1-A72D-B6BF-689C-3492D2E305A6}"/>
              </a:ext>
            </a:extLst>
          </p:cNvPr>
          <p:cNvSpPr txBox="1"/>
          <p:nvPr/>
        </p:nvSpPr>
        <p:spPr>
          <a:xfrm>
            <a:off x="7163977" y="4105501"/>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25" name="Textfeld 24">
            <a:extLst>
              <a:ext uri="{FF2B5EF4-FFF2-40B4-BE49-F238E27FC236}">
                <a16:creationId xmlns:a16="http://schemas.microsoft.com/office/drawing/2014/main" id="{4D882B6E-F872-E327-504F-1FE0BEDA0BA2}"/>
              </a:ext>
            </a:extLst>
          </p:cNvPr>
          <p:cNvSpPr txBox="1"/>
          <p:nvPr/>
        </p:nvSpPr>
        <p:spPr>
          <a:xfrm>
            <a:off x="9290450" y="4105501"/>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8" name="Rechteck 7">
            <a:extLst>
              <a:ext uri="{FF2B5EF4-FFF2-40B4-BE49-F238E27FC236}">
                <a16:creationId xmlns:a16="http://schemas.microsoft.com/office/drawing/2014/main" id="{CF3A8A6F-B493-6CEE-0FD4-7497BE476FB0}"/>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DBACB6F-3F63-B69E-1D83-5CBF7A75A8AD}"/>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99945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117600"/>
            <a:ext cx="10795000" cy="7478970"/>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ganze </a:t>
            </a:r>
            <a:r>
              <a:rPr lang="de-DE" sz="2400" b="1" dirty="0">
                <a:latin typeface="WsC Grundschrift" pitchFamily="2" charset="0"/>
              </a:rPr>
              <a:t>Eurobeträge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r>
              <a:rPr lang="de-DE" sz="2400" dirty="0">
                <a:latin typeface="WsC Grundschrift" pitchFamily="2" charset="0"/>
              </a:rPr>
              <a:t> gerundete Preise addieren</a:t>
            </a:r>
          </a:p>
          <a:p>
            <a:pPr algn="ctr"/>
            <a:endParaRPr lang="de-DE" sz="2400" dirty="0">
              <a:latin typeface="WsC Grundschrift" pitchFamily="2" charset="0"/>
            </a:endParaRPr>
          </a:p>
          <a:p>
            <a:pPr algn="ctr"/>
            <a:r>
              <a:rPr lang="de-DE" sz="2400" dirty="0">
                <a:latin typeface="WsC Grundschrift" pitchFamily="2" charset="0"/>
              </a:rPr>
              <a:t>1 € + 2 € + 2 € + 2 € = </a:t>
            </a:r>
            <a:r>
              <a:rPr lang="de-DE" sz="2400" b="1" dirty="0">
                <a:latin typeface="WsC Grundschrift" pitchFamily="2" charset="0"/>
              </a:rPr>
              <a:t>7 €</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2095500" y="4165601"/>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152900" y="4165601"/>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356350" y="40996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454247" y="40996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2" name="Textfeld 21">
            <a:extLst>
              <a:ext uri="{FF2B5EF4-FFF2-40B4-BE49-F238E27FC236}">
                <a16:creationId xmlns:a16="http://schemas.microsoft.com/office/drawing/2014/main" id="{41D9F9C4-ADC3-43A5-F633-B87C838D6971}"/>
              </a:ext>
            </a:extLst>
          </p:cNvPr>
          <p:cNvSpPr txBox="1"/>
          <p:nvPr/>
        </p:nvSpPr>
        <p:spPr>
          <a:xfrm>
            <a:off x="2892425" y="416560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rPr>
              <a:t>1 €</a:t>
            </a:r>
          </a:p>
        </p:txBody>
      </p:sp>
      <p:sp>
        <p:nvSpPr>
          <p:cNvPr id="23" name="Textfeld 22">
            <a:extLst>
              <a:ext uri="{FF2B5EF4-FFF2-40B4-BE49-F238E27FC236}">
                <a16:creationId xmlns:a16="http://schemas.microsoft.com/office/drawing/2014/main" id="{5EE14591-E9CB-1AD1-A9BA-91F0C457FE03}"/>
              </a:ext>
            </a:extLst>
          </p:cNvPr>
          <p:cNvSpPr txBox="1"/>
          <p:nvPr/>
        </p:nvSpPr>
        <p:spPr>
          <a:xfrm>
            <a:off x="5003000" y="4157826"/>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24" name="Textfeld 23">
            <a:extLst>
              <a:ext uri="{FF2B5EF4-FFF2-40B4-BE49-F238E27FC236}">
                <a16:creationId xmlns:a16="http://schemas.microsoft.com/office/drawing/2014/main" id="{2BAFE7E1-A72D-B6BF-689C-3492D2E305A6}"/>
              </a:ext>
            </a:extLst>
          </p:cNvPr>
          <p:cNvSpPr txBox="1"/>
          <p:nvPr/>
        </p:nvSpPr>
        <p:spPr>
          <a:xfrm>
            <a:off x="7163667" y="4089531"/>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25" name="Textfeld 24">
            <a:extLst>
              <a:ext uri="{FF2B5EF4-FFF2-40B4-BE49-F238E27FC236}">
                <a16:creationId xmlns:a16="http://schemas.microsoft.com/office/drawing/2014/main" id="{4D882B6E-F872-E327-504F-1FE0BEDA0BA2}"/>
              </a:ext>
            </a:extLst>
          </p:cNvPr>
          <p:cNvSpPr txBox="1"/>
          <p:nvPr/>
        </p:nvSpPr>
        <p:spPr>
          <a:xfrm>
            <a:off x="9263937" y="4103249"/>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Tree>
    <p:extLst>
      <p:ext uri="{BB962C8B-B14F-4D97-AF65-F5344CB8AC3E}">
        <p14:creationId xmlns:p14="http://schemas.microsoft.com/office/powerpoint/2010/main" val="224910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4524315"/>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Zehn-Cent-Beträge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algn="ct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2679700" y="4038601"/>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699000" y="4038601"/>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718300" y="40090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737600" y="40090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11" name="Rechteck 10">
            <a:extLst>
              <a:ext uri="{FF2B5EF4-FFF2-40B4-BE49-F238E27FC236}">
                <a16:creationId xmlns:a16="http://schemas.microsoft.com/office/drawing/2014/main" id="{E186078F-B797-36F9-0B6F-89EB099305E0}"/>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D924492-4703-8BDA-84F2-CBA6A516347B}"/>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18554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461665"/>
          </a:xfrm>
          <a:prstGeom prst="rect">
            <a:avLst/>
          </a:prstGeom>
          <a:noFill/>
        </p:spPr>
        <p:txBody>
          <a:bodyPr wrap="square" rtlCol="0">
            <a:spAutoFit/>
          </a:bodyPr>
          <a:lstStyle/>
          <a:p>
            <a:pPr algn="ctr"/>
            <a:r>
              <a:rPr lang="de-DE" sz="2400" dirty="0">
                <a:latin typeface="WsC Grundschrift" pitchFamily="2" charset="0"/>
              </a:rPr>
              <a:t>Stunde 5: 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5" name="Diagramm 4">
            <a:extLst>
              <a:ext uri="{FF2B5EF4-FFF2-40B4-BE49-F238E27FC236}">
                <a16:creationId xmlns:a16="http://schemas.microsoft.com/office/drawing/2014/main" id="{E8D367F0-665B-FB8A-49FF-29E4EE99F80E}"/>
              </a:ext>
            </a:extLst>
          </p:cNvPr>
          <p:cNvGraphicFramePr/>
          <p:nvPr>
            <p:extLst>
              <p:ext uri="{D42A27DB-BD31-4B8C-83A1-F6EECF244321}">
                <p14:modId xmlns:p14="http://schemas.microsoft.com/office/powerpoint/2010/main" val="1861764755"/>
              </p:ext>
            </p:extLst>
          </p:nvPr>
        </p:nvGraphicFramePr>
        <p:xfrm>
          <a:off x="3235325" y="1663700"/>
          <a:ext cx="575945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09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4524315"/>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Zehn-Cent-Beträge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114800" lvl="8"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algn="ct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l="7456" t="21652" r="68289" b="47458"/>
          <a:stretch/>
        </p:blipFill>
        <p:spPr>
          <a:xfrm>
            <a:off x="4921249" y="2495036"/>
            <a:ext cx="2349501"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5600700" y="4322752"/>
            <a:ext cx="1028700" cy="461665"/>
          </a:xfrm>
          <a:prstGeom prst="rect">
            <a:avLst/>
          </a:prstGeom>
          <a:noFill/>
        </p:spPr>
        <p:txBody>
          <a:bodyPr wrap="square" rtlCol="0">
            <a:spAutoFit/>
          </a:bodyPr>
          <a:lstStyle/>
          <a:p>
            <a:r>
              <a:rPr lang="de-DE" sz="2400" dirty="0">
                <a:latin typeface="WsC Grundschrift" pitchFamily="2" charset="0"/>
              </a:rPr>
              <a:t>1,19 €</a:t>
            </a:r>
          </a:p>
        </p:txBody>
      </p:sp>
      <p:graphicFrame>
        <p:nvGraphicFramePr>
          <p:cNvPr id="8" name="Tabelle 9">
            <a:extLst>
              <a:ext uri="{FF2B5EF4-FFF2-40B4-BE49-F238E27FC236}">
                <a16:creationId xmlns:a16="http://schemas.microsoft.com/office/drawing/2014/main" id="{DA64BE43-3AB6-A9BA-288F-2F3B079DA522}"/>
              </a:ext>
            </a:extLst>
          </p:cNvPr>
          <p:cNvGraphicFramePr>
            <a:graphicFrameLocks noGrp="1"/>
          </p:cNvGraphicFramePr>
          <p:nvPr>
            <p:extLst>
              <p:ext uri="{D42A27DB-BD31-4B8C-83A1-F6EECF244321}">
                <p14:modId xmlns:p14="http://schemas.microsoft.com/office/powerpoint/2010/main" val="4069476373"/>
              </p:ext>
            </p:extLst>
          </p:nvPr>
        </p:nvGraphicFramePr>
        <p:xfrm>
          <a:off x="7639050" y="3104810"/>
          <a:ext cx="2730501" cy="731520"/>
        </p:xfrm>
        <a:graphic>
          <a:graphicData uri="http://schemas.openxmlformats.org/drawingml/2006/table">
            <a:tbl>
              <a:tblPr firstRow="1" bandRow="1">
                <a:tableStyleId>{5940675A-B579-460E-94D1-54222C63F5DA}</a:tableStyleId>
              </a:tblPr>
              <a:tblGrid>
                <a:gridCol w="910167">
                  <a:extLst>
                    <a:ext uri="{9D8B030D-6E8A-4147-A177-3AD203B41FA5}">
                      <a16:colId xmlns:a16="http://schemas.microsoft.com/office/drawing/2014/main" val="2576280107"/>
                    </a:ext>
                  </a:extLst>
                </a:gridCol>
                <a:gridCol w="910167">
                  <a:extLst>
                    <a:ext uri="{9D8B030D-6E8A-4147-A177-3AD203B41FA5}">
                      <a16:colId xmlns:a16="http://schemas.microsoft.com/office/drawing/2014/main" val="3921391453"/>
                    </a:ext>
                  </a:extLst>
                </a:gridCol>
                <a:gridCol w="910167">
                  <a:extLst>
                    <a:ext uri="{9D8B030D-6E8A-4147-A177-3AD203B41FA5}">
                      <a16:colId xmlns:a16="http://schemas.microsoft.com/office/drawing/2014/main" val="2142430457"/>
                    </a:ext>
                  </a:extLst>
                </a:gridCol>
              </a:tblGrid>
              <a:tr h="352736">
                <a:tc>
                  <a:txBody>
                    <a:bodyPr/>
                    <a:lstStyle/>
                    <a:p>
                      <a:pPr algn="ctr"/>
                      <a:r>
                        <a:rPr lang="de-DE" dirty="0">
                          <a:latin typeface="WsC Grundschrift" pitchFamily="2" charset="0"/>
                        </a:rPr>
                        <a:t>1 €</a:t>
                      </a:r>
                    </a:p>
                  </a:txBody>
                  <a:tcPr/>
                </a:tc>
                <a:tc>
                  <a:txBody>
                    <a:bodyPr/>
                    <a:lstStyle/>
                    <a:p>
                      <a:pPr algn="ctr"/>
                      <a:r>
                        <a:rPr lang="de-DE" dirty="0">
                          <a:latin typeface="WsC Grundschrift" pitchFamily="2" charset="0"/>
                        </a:rPr>
                        <a:t>10 ct</a:t>
                      </a:r>
                    </a:p>
                  </a:txBody>
                  <a:tcPr>
                    <a:noFill/>
                  </a:tcPr>
                </a:tc>
                <a:tc>
                  <a:txBody>
                    <a:bodyPr/>
                    <a:lstStyle/>
                    <a:p>
                      <a:pPr algn="ctr"/>
                      <a:r>
                        <a:rPr lang="de-DE" dirty="0">
                          <a:latin typeface="WsC Grundschrift" pitchFamily="2" charset="0"/>
                        </a:rPr>
                        <a:t>1 ct</a:t>
                      </a:r>
                    </a:p>
                  </a:txBody>
                  <a:tcPr>
                    <a:solidFill>
                      <a:schemeClr val="accent5">
                        <a:lumMod val="20000"/>
                        <a:lumOff val="80000"/>
                      </a:schemeClr>
                    </a:solidFill>
                  </a:tcPr>
                </a:tc>
                <a:extLst>
                  <a:ext uri="{0D108BD9-81ED-4DB2-BD59-A6C34878D82A}">
                    <a16:rowId xmlns:a16="http://schemas.microsoft.com/office/drawing/2014/main" val="76807695"/>
                  </a:ext>
                </a:extLst>
              </a:tr>
              <a:tr h="352736">
                <a:tc>
                  <a:txBody>
                    <a:bodyPr/>
                    <a:lstStyle/>
                    <a:p>
                      <a:pPr algn="ctr"/>
                      <a:r>
                        <a:rPr lang="de-DE" dirty="0">
                          <a:latin typeface="WsC Grundschrift" pitchFamily="2" charset="0"/>
                        </a:rPr>
                        <a:t>1</a:t>
                      </a:r>
                    </a:p>
                  </a:txBody>
                  <a:tcPr/>
                </a:tc>
                <a:tc>
                  <a:txBody>
                    <a:bodyPr/>
                    <a:lstStyle/>
                    <a:p>
                      <a:pPr algn="ctr"/>
                      <a:r>
                        <a:rPr lang="de-DE" dirty="0">
                          <a:latin typeface="WsC Grundschrift" pitchFamily="2" charset="0"/>
                        </a:rPr>
                        <a:t>1</a:t>
                      </a:r>
                    </a:p>
                  </a:txBody>
                  <a:tcPr>
                    <a:noFill/>
                  </a:tcPr>
                </a:tc>
                <a:tc>
                  <a:txBody>
                    <a:bodyPr/>
                    <a:lstStyle/>
                    <a:p>
                      <a:pPr algn="ctr"/>
                      <a:r>
                        <a:rPr lang="de-DE" dirty="0">
                          <a:latin typeface="WsC Grundschrift" pitchFamily="2" charset="0"/>
                        </a:rPr>
                        <a:t>9</a:t>
                      </a:r>
                    </a:p>
                  </a:txBody>
                  <a:tcPr>
                    <a:solidFill>
                      <a:schemeClr val="accent5">
                        <a:lumMod val="20000"/>
                        <a:lumOff val="80000"/>
                      </a:schemeClr>
                    </a:solidFill>
                  </a:tcPr>
                </a:tc>
                <a:extLst>
                  <a:ext uri="{0D108BD9-81ED-4DB2-BD59-A6C34878D82A}">
                    <a16:rowId xmlns:a16="http://schemas.microsoft.com/office/drawing/2014/main" val="996750738"/>
                  </a:ext>
                </a:extLst>
              </a:tr>
            </a:tbl>
          </a:graphicData>
        </a:graphic>
      </p:graphicFrame>
      <p:sp>
        <p:nvSpPr>
          <p:cNvPr id="10" name="Textfeld 9">
            <a:extLst>
              <a:ext uri="{FF2B5EF4-FFF2-40B4-BE49-F238E27FC236}">
                <a16:creationId xmlns:a16="http://schemas.microsoft.com/office/drawing/2014/main" id="{CF48662E-4593-CD7B-9687-E431EE4621F6}"/>
              </a:ext>
            </a:extLst>
          </p:cNvPr>
          <p:cNvSpPr txBox="1"/>
          <p:nvPr/>
        </p:nvSpPr>
        <p:spPr>
          <a:xfrm>
            <a:off x="6438900" y="4317635"/>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rPr>
              <a:t>1,20 €</a:t>
            </a:r>
          </a:p>
        </p:txBody>
      </p:sp>
      <p:sp>
        <p:nvSpPr>
          <p:cNvPr id="13" name="Rechteck 12">
            <a:extLst>
              <a:ext uri="{FF2B5EF4-FFF2-40B4-BE49-F238E27FC236}">
                <a16:creationId xmlns:a16="http://schemas.microsoft.com/office/drawing/2014/main" id="{1986F304-5BE9-C4AA-ED7A-B78239BEC01B}"/>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0461E0B0-E4E5-CE4D-AFAE-1881A578AD17}"/>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307490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117600"/>
            <a:ext cx="10795000" cy="3785652"/>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Zehn-Cent-Beträge runden</a:t>
            </a: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1888868" y="4188310"/>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176046" y="4215907"/>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381435" y="4206677"/>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586824" y="4206677"/>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2" name="Textfeld 21">
            <a:extLst>
              <a:ext uri="{FF2B5EF4-FFF2-40B4-BE49-F238E27FC236}">
                <a16:creationId xmlns:a16="http://schemas.microsoft.com/office/drawing/2014/main" id="{41D9F9C4-ADC3-43A5-F633-B87C838D6971}"/>
              </a:ext>
            </a:extLst>
          </p:cNvPr>
          <p:cNvSpPr txBox="1"/>
          <p:nvPr/>
        </p:nvSpPr>
        <p:spPr>
          <a:xfrm>
            <a:off x="2696495" y="418831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1,20</a:t>
            </a:r>
            <a:r>
              <a:rPr lang="de-DE" sz="2400" dirty="0">
                <a:solidFill>
                  <a:srgbClr val="FF0000"/>
                </a:solidFill>
                <a:latin typeface="WsC Grundschrift" pitchFamily="2" charset="0"/>
              </a:rPr>
              <a:t> €</a:t>
            </a:r>
          </a:p>
        </p:txBody>
      </p:sp>
      <p:sp>
        <p:nvSpPr>
          <p:cNvPr id="23" name="Textfeld 22">
            <a:extLst>
              <a:ext uri="{FF2B5EF4-FFF2-40B4-BE49-F238E27FC236}">
                <a16:creationId xmlns:a16="http://schemas.microsoft.com/office/drawing/2014/main" id="{5EE14591-E9CB-1AD1-A9BA-91F0C457FE03}"/>
              </a:ext>
            </a:extLst>
          </p:cNvPr>
          <p:cNvSpPr txBox="1"/>
          <p:nvPr/>
        </p:nvSpPr>
        <p:spPr>
          <a:xfrm>
            <a:off x="4949382" y="4215907"/>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2,30</a:t>
            </a:r>
            <a:r>
              <a:rPr lang="de-DE" sz="2400" dirty="0">
                <a:solidFill>
                  <a:srgbClr val="FF0000"/>
                </a:solidFill>
                <a:latin typeface="WsC Grundschrift" pitchFamily="2" charset="0"/>
              </a:rPr>
              <a:t> €</a:t>
            </a:r>
          </a:p>
        </p:txBody>
      </p:sp>
      <p:sp>
        <p:nvSpPr>
          <p:cNvPr id="24" name="Textfeld 23">
            <a:extLst>
              <a:ext uri="{FF2B5EF4-FFF2-40B4-BE49-F238E27FC236}">
                <a16:creationId xmlns:a16="http://schemas.microsoft.com/office/drawing/2014/main" id="{2BAFE7E1-A72D-B6BF-689C-3492D2E305A6}"/>
              </a:ext>
            </a:extLst>
          </p:cNvPr>
          <p:cNvSpPr txBox="1"/>
          <p:nvPr/>
        </p:nvSpPr>
        <p:spPr>
          <a:xfrm>
            <a:off x="7189062" y="418831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1,80</a:t>
            </a:r>
            <a:r>
              <a:rPr lang="de-DE" sz="2400" dirty="0">
                <a:solidFill>
                  <a:srgbClr val="FF0000"/>
                </a:solidFill>
                <a:latin typeface="WsC Grundschrift" pitchFamily="2" charset="0"/>
              </a:rPr>
              <a:t> €</a:t>
            </a:r>
          </a:p>
        </p:txBody>
      </p:sp>
      <p:sp>
        <p:nvSpPr>
          <p:cNvPr id="25" name="Textfeld 24">
            <a:extLst>
              <a:ext uri="{FF2B5EF4-FFF2-40B4-BE49-F238E27FC236}">
                <a16:creationId xmlns:a16="http://schemas.microsoft.com/office/drawing/2014/main" id="{4D882B6E-F872-E327-504F-1FE0BEDA0BA2}"/>
              </a:ext>
            </a:extLst>
          </p:cNvPr>
          <p:cNvSpPr txBox="1"/>
          <p:nvPr/>
        </p:nvSpPr>
        <p:spPr>
          <a:xfrm>
            <a:off x="9432852" y="4188309"/>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1,80</a:t>
            </a:r>
            <a:r>
              <a:rPr lang="de-DE" sz="2400" dirty="0">
                <a:solidFill>
                  <a:srgbClr val="FF0000"/>
                </a:solidFill>
                <a:latin typeface="WsC Grundschrift" pitchFamily="2" charset="0"/>
              </a:rPr>
              <a:t> €</a:t>
            </a:r>
          </a:p>
        </p:txBody>
      </p:sp>
      <p:sp>
        <p:nvSpPr>
          <p:cNvPr id="11" name="Rechteck 10">
            <a:extLst>
              <a:ext uri="{FF2B5EF4-FFF2-40B4-BE49-F238E27FC236}">
                <a16:creationId xmlns:a16="http://schemas.microsoft.com/office/drawing/2014/main" id="{200D2B8D-7B13-4AFF-60E8-8624D67042D8}"/>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45AC5B9-EFD5-6E7A-6A5E-F11BABEB6440}"/>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64990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117600"/>
            <a:ext cx="10795000" cy="7848302"/>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Zehn-Cent-Beträge runden</a:t>
            </a: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r>
              <a:rPr lang="de-DE" sz="2400" dirty="0">
                <a:latin typeface="WsC Grundschrift" pitchFamily="2" charset="0"/>
              </a:rPr>
              <a:t> gerundete Preise addieren</a:t>
            </a:r>
          </a:p>
          <a:p>
            <a:pPr marL="457200" indent="-457200">
              <a:buAutoNum type="arabicPeriod"/>
            </a:pPr>
            <a:endParaRPr lang="de-DE" sz="2400" dirty="0">
              <a:latin typeface="WsC Grundschrift" pitchFamily="2" charset="0"/>
            </a:endParaRPr>
          </a:p>
          <a:p>
            <a:pPr algn="ctr"/>
            <a:r>
              <a:rPr lang="de-DE" sz="2400" dirty="0">
                <a:latin typeface="WsC Grundschrift" pitchFamily="2" charset="0"/>
              </a:rPr>
              <a:t>1,20 € + 2,30 € + 1,80 € + 1,80 € = </a:t>
            </a:r>
            <a:r>
              <a:rPr lang="de-DE" sz="2400" b="1" dirty="0">
                <a:latin typeface="WsC Grundschrift" pitchFamily="2" charset="0"/>
              </a:rPr>
              <a:t>7,10 €</a:t>
            </a: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1888868" y="4188310"/>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176046" y="4215907"/>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381435" y="4206677"/>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586824" y="4206677"/>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2" name="Textfeld 21">
            <a:extLst>
              <a:ext uri="{FF2B5EF4-FFF2-40B4-BE49-F238E27FC236}">
                <a16:creationId xmlns:a16="http://schemas.microsoft.com/office/drawing/2014/main" id="{41D9F9C4-ADC3-43A5-F633-B87C838D6971}"/>
              </a:ext>
            </a:extLst>
          </p:cNvPr>
          <p:cNvSpPr txBox="1"/>
          <p:nvPr/>
        </p:nvSpPr>
        <p:spPr>
          <a:xfrm>
            <a:off x="2696495" y="418831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1,20</a:t>
            </a:r>
            <a:r>
              <a:rPr lang="de-DE" sz="2400" dirty="0">
                <a:solidFill>
                  <a:srgbClr val="FF0000"/>
                </a:solidFill>
                <a:latin typeface="WsC Grundschrift" pitchFamily="2" charset="0"/>
              </a:rPr>
              <a:t> €</a:t>
            </a:r>
          </a:p>
        </p:txBody>
      </p:sp>
      <p:sp>
        <p:nvSpPr>
          <p:cNvPr id="23" name="Textfeld 22">
            <a:extLst>
              <a:ext uri="{FF2B5EF4-FFF2-40B4-BE49-F238E27FC236}">
                <a16:creationId xmlns:a16="http://schemas.microsoft.com/office/drawing/2014/main" id="{5EE14591-E9CB-1AD1-A9BA-91F0C457FE03}"/>
              </a:ext>
            </a:extLst>
          </p:cNvPr>
          <p:cNvSpPr txBox="1"/>
          <p:nvPr/>
        </p:nvSpPr>
        <p:spPr>
          <a:xfrm>
            <a:off x="4949382" y="4215907"/>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2,30</a:t>
            </a:r>
            <a:r>
              <a:rPr lang="de-DE" sz="2400" dirty="0">
                <a:solidFill>
                  <a:srgbClr val="FF0000"/>
                </a:solidFill>
                <a:latin typeface="WsC Grundschrift" pitchFamily="2" charset="0"/>
              </a:rPr>
              <a:t> €</a:t>
            </a:r>
          </a:p>
        </p:txBody>
      </p:sp>
      <p:sp>
        <p:nvSpPr>
          <p:cNvPr id="24" name="Textfeld 23">
            <a:extLst>
              <a:ext uri="{FF2B5EF4-FFF2-40B4-BE49-F238E27FC236}">
                <a16:creationId xmlns:a16="http://schemas.microsoft.com/office/drawing/2014/main" id="{2BAFE7E1-A72D-B6BF-689C-3492D2E305A6}"/>
              </a:ext>
            </a:extLst>
          </p:cNvPr>
          <p:cNvSpPr txBox="1"/>
          <p:nvPr/>
        </p:nvSpPr>
        <p:spPr>
          <a:xfrm>
            <a:off x="7189062" y="418831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1,80</a:t>
            </a:r>
            <a:r>
              <a:rPr lang="de-DE" sz="2400" dirty="0">
                <a:solidFill>
                  <a:srgbClr val="FF0000"/>
                </a:solidFill>
                <a:latin typeface="WsC Grundschrift" pitchFamily="2" charset="0"/>
              </a:rPr>
              <a:t> €</a:t>
            </a:r>
          </a:p>
        </p:txBody>
      </p:sp>
      <p:sp>
        <p:nvSpPr>
          <p:cNvPr id="25" name="Textfeld 24">
            <a:extLst>
              <a:ext uri="{FF2B5EF4-FFF2-40B4-BE49-F238E27FC236}">
                <a16:creationId xmlns:a16="http://schemas.microsoft.com/office/drawing/2014/main" id="{4D882B6E-F872-E327-504F-1FE0BEDA0BA2}"/>
              </a:ext>
            </a:extLst>
          </p:cNvPr>
          <p:cNvSpPr txBox="1"/>
          <p:nvPr/>
        </p:nvSpPr>
        <p:spPr>
          <a:xfrm>
            <a:off x="9432852" y="4188309"/>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1,80</a:t>
            </a:r>
            <a:r>
              <a:rPr lang="de-DE" sz="2400" dirty="0">
                <a:solidFill>
                  <a:srgbClr val="FF0000"/>
                </a:solidFill>
                <a:latin typeface="WsC Grundschrift" pitchFamily="2" charset="0"/>
              </a:rPr>
              <a:t> €</a:t>
            </a:r>
          </a:p>
        </p:txBody>
      </p:sp>
    </p:spTree>
    <p:extLst>
      <p:ext uri="{BB962C8B-B14F-4D97-AF65-F5344CB8AC3E}">
        <p14:creationId xmlns:p14="http://schemas.microsoft.com/office/powerpoint/2010/main" val="2885117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CBC4CB30-9D6F-7E1F-1624-85844A125C81}"/>
              </a:ext>
            </a:extLst>
          </p:cNvPr>
          <p:cNvPicPr>
            <a:picLocks noChangeAspect="1"/>
          </p:cNvPicPr>
          <p:nvPr/>
        </p:nvPicPr>
        <p:blipFill rotWithShape="1">
          <a:blip r:embed="rId2"/>
          <a:srcRect l="24756" t="16415" r="17602" b="15591"/>
          <a:stretch/>
        </p:blipFill>
        <p:spPr>
          <a:xfrm>
            <a:off x="6135351" y="1920417"/>
            <a:ext cx="5802649" cy="4708982"/>
          </a:xfrm>
          <a:prstGeom prst="rect">
            <a:avLst/>
          </a:prstGeom>
        </p:spPr>
      </p:pic>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Optionen finden</a:t>
            </a:r>
          </a:p>
        </p:txBody>
      </p:sp>
      <p:sp>
        <p:nvSpPr>
          <p:cNvPr id="6" name="Textfeld 5">
            <a:extLst>
              <a:ext uri="{FF2B5EF4-FFF2-40B4-BE49-F238E27FC236}">
                <a16:creationId xmlns:a16="http://schemas.microsoft.com/office/drawing/2014/main" id="{76094C89-3478-4206-FFAB-01784248D8D0}"/>
              </a:ext>
            </a:extLst>
          </p:cNvPr>
          <p:cNvSpPr txBox="1"/>
          <p:nvPr/>
        </p:nvSpPr>
        <p:spPr>
          <a:xfrm>
            <a:off x="451967" y="1234619"/>
            <a:ext cx="8547100" cy="4708981"/>
          </a:xfrm>
          <a:prstGeom prst="rect">
            <a:avLst/>
          </a:prstGeom>
          <a:noFill/>
        </p:spPr>
        <p:txBody>
          <a:bodyPr wrap="square" rtlCol="0">
            <a:spAutoFit/>
          </a:bodyPr>
          <a:lstStyle/>
          <a:p>
            <a:r>
              <a:rPr lang="de-DE" sz="2400" dirty="0">
                <a:latin typeface="WsC Grundschrift" pitchFamily="2" charset="0"/>
              </a:rPr>
              <a:t>Du solltest den Gesamtpreis überprüfen. </a:t>
            </a:r>
          </a:p>
          <a:p>
            <a:endParaRPr lang="de-DE" sz="2400" dirty="0">
              <a:latin typeface="WsC Grundschrift" pitchFamily="2" charset="0"/>
            </a:endParaRPr>
          </a:p>
          <a:p>
            <a:r>
              <a:rPr lang="de-DE" sz="2400" dirty="0">
                <a:latin typeface="WsC Grundschrift" pitchFamily="2" charset="0"/>
              </a:rPr>
              <a:t>Dabei hast du verschiedene Optionen:</a:t>
            </a:r>
          </a:p>
          <a:p>
            <a:pPr marL="342900" indent="-342900">
              <a:buFont typeface="Arial" panose="020B0604020202020204" pitchFamily="34" charset="0"/>
              <a:buChar char="•"/>
            </a:pPr>
            <a:r>
              <a:rPr lang="de-DE" sz="2400" dirty="0">
                <a:latin typeface="WsC Grundschrift" pitchFamily="2" charset="0"/>
              </a:rPr>
              <a:t>Gesamtpreis exakt berechnen</a:t>
            </a:r>
          </a:p>
          <a:p>
            <a:pPr marL="342900" indent="-342900">
              <a:buFont typeface="Arial" panose="020B0604020202020204" pitchFamily="34" charset="0"/>
              <a:buChar char="•"/>
            </a:pPr>
            <a:r>
              <a:rPr lang="de-DE" sz="2400" dirty="0">
                <a:latin typeface="WsC Grundschrift" pitchFamily="2" charset="0"/>
              </a:rPr>
              <a:t>Gesamtpreis überschlagen</a:t>
            </a:r>
          </a:p>
          <a:p>
            <a:endParaRPr lang="de-DE" sz="2400" dirty="0">
              <a:latin typeface="WsC Grundschrift" pitchFamily="2" charset="0"/>
            </a:endParaRPr>
          </a:p>
          <a:p>
            <a:r>
              <a:rPr lang="de-DE" sz="2400" dirty="0">
                <a:latin typeface="WsC Grundschrift" pitchFamily="2" charset="0"/>
              </a:rPr>
              <a:t>Beim Überschlagen hast du wieder verschiedene Optionen</a:t>
            </a:r>
          </a:p>
          <a:p>
            <a:pPr marL="342900" indent="-342900">
              <a:buFont typeface="Arial" panose="020B0604020202020204" pitchFamily="34" charset="0"/>
              <a:buChar char="•"/>
            </a:pPr>
            <a:r>
              <a:rPr lang="de-DE" sz="2400" dirty="0">
                <a:latin typeface="WsC Grundschrift" pitchFamily="2" charset="0"/>
              </a:rPr>
              <a:t>auf ganze Eurobeträge runden</a:t>
            </a:r>
          </a:p>
          <a:p>
            <a:pPr marL="342900" indent="-342900">
              <a:buFont typeface="Arial" panose="020B0604020202020204" pitchFamily="34" charset="0"/>
              <a:buChar char="•"/>
            </a:pPr>
            <a:r>
              <a:rPr lang="de-DE" sz="2400" dirty="0">
                <a:latin typeface="WsC Grundschrift" pitchFamily="2" charset="0"/>
              </a:rPr>
              <a:t>auf ganze Zehn-Cent-Beträge runden</a:t>
            </a:r>
          </a:p>
          <a:p>
            <a:pPr marL="342900" indent="-342900">
              <a:buFont typeface="Arial" panose="020B0604020202020204" pitchFamily="34" charset="0"/>
              <a:buChar char="•"/>
            </a:pPr>
            <a:endParaRPr lang="de-DE" sz="2400" dirty="0">
              <a:latin typeface="WsC Grundschrift" pitchFamily="2" charset="0"/>
            </a:endParaRPr>
          </a:p>
          <a:p>
            <a:endParaRPr lang="de-DE" sz="2000" dirty="0">
              <a:solidFill>
                <a:schemeClr val="accent5">
                  <a:lumMod val="75000"/>
                </a:schemeClr>
              </a:solidFill>
              <a:latin typeface="WsC Grundschrift" pitchFamily="2" charset="0"/>
            </a:endParaRPr>
          </a:p>
          <a:p>
            <a:endParaRPr lang="de-DE" sz="2000" dirty="0">
              <a:solidFill>
                <a:schemeClr val="accent5">
                  <a:lumMod val="75000"/>
                </a:schemeClr>
              </a:solidFill>
              <a:latin typeface="WsC Grundschrift" pitchFamily="2" charset="0"/>
            </a:endParaRPr>
          </a:p>
          <a:p>
            <a:endParaRPr lang="de-DE" sz="2000" dirty="0">
              <a:solidFill>
                <a:schemeClr val="accent5">
                  <a:lumMod val="75000"/>
                </a:schemeClr>
              </a:solidFill>
              <a:latin typeface="WsC Grundschrift" pitchFamily="2" charset="0"/>
            </a:endParaRPr>
          </a:p>
        </p:txBody>
      </p:sp>
      <p:sp>
        <p:nvSpPr>
          <p:cNvPr id="5" name="Rechteck 4">
            <a:extLst>
              <a:ext uri="{FF2B5EF4-FFF2-40B4-BE49-F238E27FC236}">
                <a16:creationId xmlns:a16="http://schemas.microsoft.com/office/drawing/2014/main" id="{A1C0047F-3584-0BA2-09A3-FB7541A5F72B}"/>
              </a:ext>
            </a:extLst>
          </p:cNvPr>
          <p:cNvSpPr/>
          <p:nvPr/>
        </p:nvSpPr>
        <p:spPr>
          <a:xfrm>
            <a:off x="10121392" y="2465248"/>
            <a:ext cx="1778508" cy="154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D3F80EAF-0E5C-6692-3529-2970BA009EE3}"/>
              </a:ext>
            </a:extLst>
          </p:cNvPr>
          <p:cNvSpPr txBox="1"/>
          <p:nvPr/>
        </p:nvSpPr>
        <p:spPr>
          <a:xfrm>
            <a:off x="10020619" y="2391867"/>
            <a:ext cx="1511808" cy="1754326"/>
          </a:xfrm>
          <a:prstGeom prst="rect">
            <a:avLst/>
          </a:prstGeom>
          <a:noFill/>
        </p:spPr>
        <p:txBody>
          <a:bodyPr wrap="square" rtlCol="0">
            <a:spAutoFit/>
          </a:bodyPr>
          <a:lstStyle/>
          <a:p>
            <a:r>
              <a:rPr lang="de-DE" dirty="0">
                <a:latin typeface="WsC Grundschrift" pitchFamily="2" charset="0"/>
              </a:rPr>
              <a:t>Butter </a:t>
            </a:r>
          </a:p>
          <a:p>
            <a:r>
              <a:rPr lang="de-DE" dirty="0">
                <a:latin typeface="WsC Grundschrift" pitchFamily="2" charset="0"/>
              </a:rPr>
              <a:t>Mehl </a:t>
            </a:r>
          </a:p>
          <a:p>
            <a:r>
              <a:rPr lang="de-DE" dirty="0">
                <a:latin typeface="WsC Grundschrift" pitchFamily="2" charset="0"/>
              </a:rPr>
              <a:t>Marmelade Quark</a:t>
            </a:r>
          </a:p>
          <a:p>
            <a:endParaRPr lang="de-DE" dirty="0">
              <a:latin typeface="WsC Grundschrift" pitchFamily="2" charset="0"/>
            </a:endParaRPr>
          </a:p>
          <a:p>
            <a:r>
              <a:rPr lang="de-DE" dirty="0">
                <a:latin typeface="WsC Grundschrift" pitchFamily="2" charset="0"/>
              </a:rPr>
              <a:t>Gesamt:</a:t>
            </a:r>
          </a:p>
        </p:txBody>
      </p:sp>
      <p:sp>
        <p:nvSpPr>
          <p:cNvPr id="9" name="Textfeld 8">
            <a:extLst>
              <a:ext uri="{FF2B5EF4-FFF2-40B4-BE49-F238E27FC236}">
                <a16:creationId xmlns:a16="http://schemas.microsoft.com/office/drawing/2014/main" id="{B8818036-403F-8D89-2534-F591530E1B32}"/>
              </a:ext>
            </a:extLst>
          </p:cNvPr>
          <p:cNvSpPr txBox="1"/>
          <p:nvPr/>
        </p:nvSpPr>
        <p:spPr>
          <a:xfrm>
            <a:off x="11101869" y="2391867"/>
            <a:ext cx="849245" cy="1754326"/>
          </a:xfrm>
          <a:prstGeom prst="rect">
            <a:avLst/>
          </a:prstGeom>
          <a:noFill/>
        </p:spPr>
        <p:txBody>
          <a:bodyPr wrap="square" rtlCol="0">
            <a:spAutoFit/>
          </a:bodyPr>
          <a:lstStyle/>
          <a:p>
            <a:pPr algn="ctr"/>
            <a:r>
              <a:rPr lang="de-DE" dirty="0">
                <a:latin typeface="WsC Grundschrift" pitchFamily="2" charset="0"/>
              </a:rPr>
              <a:t>1,79 €</a:t>
            </a:r>
          </a:p>
          <a:p>
            <a:pPr algn="ctr"/>
            <a:r>
              <a:rPr lang="de-DE" dirty="0">
                <a:latin typeface="WsC Grundschrift" pitchFamily="2" charset="0"/>
              </a:rPr>
              <a:t>1,19 €</a:t>
            </a:r>
          </a:p>
          <a:p>
            <a:pPr algn="ctr"/>
            <a:r>
              <a:rPr lang="de-DE" dirty="0">
                <a:latin typeface="WsC Grundschrift" pitchFamily="2" charset="0"/>
              </a:rPr>
              <a:t>2,29 €</a:t>
            </a:r>
          </a:p>
          <a:p>
            <a:pPr algn="ctr"/>
            <a:r>
              <a:rPr lang="de-DE" dirty="0">
                <a:latin typeface="WsC Grundschrift" pitchFamily="2" charset="0"/>
              </a:rPr>
              <a:t>1,79 €</a:t>
            </a:r>
          </a:p>
          <a:p>
            <a:pPr algn="ctr"/>
            <a:endParaRPr lang="de-DE" dirty="0">
              <a:latin typeface="WsC Grundschrift" pitchFamily="2" charset="0"/>
            </a:endParaRPr>
          </a:p>
          <a:p>
            <a:pPr algn="ctr"/>
            <a:r>
              <a:rPr lang="de-DE" dirty="0">
                <a:latin typeface="WsC Grundschrift" pitchFamily="2" charset="0"/>
              </a:rPr>
              <a:t>9,06 € </a:t>
            </a:r>
          </a:p>
        </p:txBody>
      </p:sp>
      <p:pic>
        <p:nvPicPr>
          <p:cNvPr id="7" name="Grafik 6">
            <a:extLst>
              <a:ext uri="{FF2B5EF4-FFF2-40B4-BE49-F238E27FC236}">
                <a16:creationId xmlns:a16="http://schemas.microsoft.com/office/drawing/2014/main" id="{62263431-9606-AC0E-37E4-5E38CE8D130B}"/>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3408466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Situation 1: Optionen vergleichen</a:t>
            </a:r>
          </a:p>
        </p:txBody>
      </p:sp>
      <p:sp>
        <p:nvSpPr>
          <p:cNvPr id="6" name="Textfeld 5">
            <a:extLst>
              <a:ext uri="{FF2B5EF4-FFF2-40B4-BE49-F238E27FC236}">
                <a16:creationId xmlns:a16="http://schemas.microsoft.com/office/drawing/2014/main" id="{76094C89-3478-4206-FFAB-01784248D8D0}"/>
              </a:ext>
            </a:extLst>
          </p:cNvPr>
          <p:cNvSpPr txBox="1"/>
          <p:nvPr/>
        </p:nvSpPr>
        <p:spPr>
          <a:xfrm>
            <a:off x="142874" y="1103533"/>
            <a:ext cx="12191999" cy="830997"/>
          </a:xfrm>
          <a:prstGeom prst="rect">
            <a:avLst/>
          </a:prstGeom>
          <a:noFill/>
        </p:spPr>
        <p:txBody>
          <a:bodyPr wrap="square" rtlCol="0">
            <a:spAutoFit/>
          </a:bodyPr>
          <a:lstStyle/>
          <a:p>
            <a:pPr algn="ctr"/>
            <a:r>
              <a:rPr lang="de-DE" sz="2400" dirty="0">
                <a:latin typeface="WsC Grundschrift" pitchFamily="2" charset="0"/>
              </a:rPr>
              <a:t>Du hast 10 € zum Einkaufen dabei und willst den Gesamtpreis vor dem Bezahlen überprüfen. </a:t>
            </a:r>
          </a:p>
          <a:p>
            <a:pPr algn="ctr"/>
            <a:r>
              <a:rPr lang="de-DE" sz="2400" dirty="0">
                <a:latin typeface="WsC Grundschrift" pitchFamily="2" charset="0"/>
              </a:rPr>
              <a:t>Welche Option ist in dieser Situation am besten?</a:t>
            </a:r>
          </a:p>
        </p:txBody>
      </p:sp>
      <p:pic>
        <p:nvPicPr>
          <p:cNvPr id="9" name="Grafik 8">
            <a:extLst>
              <a:ext uri="{FF2B5EF4-FFF2-40B4-BE49-F238E27FC236}">
                <a16:creationId xmlns:a16="http://schemas.microsoft.com/office/drawing/2014/main" id="{274780E6-B366-7E2C-6A83-2DEACF680C6F}"/>
              </a:ext>
            </a:extLst>
          </p:cNvPr>
          <p:cNvPicPr>
            <a:picLocks noChangeAspect="1"/>
          </p:cNvPicPr>
          <p:nvPr/>
        </p:nvPicPr>
        <p:blipFill>
          <a:blip r:embed="rId2"/>
          <a:stretch>
            <a:fillRect/>
          </a:stretch>
        </p:blipFill>
        <p:spPr>
          <a:xfrm>
            <a:off x="906007" y="2225675"/>
            <a:ext cx="10379986" cy="3092450"/>
          </a:xfrm>
          <a:prstGeom prst="rect">
            <a:avLst/>
          </a:prstGeom>
        </p:spPr>
      </p:pic>
      <p:pic>
        <p:nvPicPr>
          <p:cNvPr id="7" name="Grafik 6">
            <a:extLst>
              <a:ext uri="{FF2B5EF4-FFF2-40B4-BE49-F238E27FC236}">
                <a16:creationId xmlns:a16="http://schemas.microsoft.com/office/drawing/2014/main" id="{803DC797-90B2-8EFA-A3C9-F7F561966792}"/>
              </a:ext>
            </a:extLst>
          </p:cNvPr>
          <p:cNvPicPr>
            <a:picLocks noChangeAspect="1"/>
          </p:cNvPicPr>
          <p:nvPr/>
        </p:nvPicPr>
        <p:blipFill>
          <a:blip r:embed="rId3"/>
          <a:stretch>
            <a:fillRect/>
          </a:stretch>
        </p:blipFill>
        <p:spPr>
          <a:xfrm>
            <a:off x="11897300" y="31115"/>
            <a:ext cx="477640" cy="888365"/>
          </a:xfrm>
          <a:prstGeom prst="rect">
            <a:avLst/>
          </a:prstGeom>
        </p:spPr>
      </p:pic>
    </p:spTree>
    <p:extLst>
      <p:ext uri="{BB962C8B-B14F-4D97-AF65-F5344CB8AC3E}">
        <p14:creationId xmlns:p14="http://schemas.microsoft.com/office/powerpoint/2010/main" val="3543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Situation 1: Optionen vergleichen</a:t>
            </a:r>
          </a:p>
        </p:txBody>
      </p:sp>
      <p:sp>
        <p:nvSpPr>
          <p:cNvPr id="6" name="Textfeld 5">
            <a:extLst>
              <a:ext uri="{FF2B5EF4-FFF2-40B4-BE49-F238E27FC236}">
                <a16:creationId xmlns:a16="http://schemas.microsoft.com/office/drawing/2014/main" id="{76094C89-3478-4206-FFAB-01784248D8D0}"/>
              </a:ext>
            </a:extLst>
          </p:cNvPr>
          <p:cNvSpPr txBox="1"/>
          <p:nvPr/>
        </p:nvSpPr>
        <p:spPr>
          <a:xfrm>
            <a:off x="292100" y="1103533"/>
            <a:ext cx="11645900" cy="830997"/>
          </a:xfrm>
          <a:prstGeom prst="rect">
            <a:avLst/>
          </a:prstGeom>
          <a:noFill/>
        </p:spPr>
        <p:txBody>
          <a:bodyPr wrap="square" rtlCol="0">
            <a:spAutoFit/>
          </a:bodyPr>
          <a:lstStyle/>
          <a:p>
            <a:pPr algn="ctr"/>
            <a:r>
              <a:rPr lang="de-DE" sz="2400" dirty="0">
                <a:latin typeface="WsC Grundschrift" pitchFamily="2" charset="0"/>
              </a:rPr>
              <a:t>Du hast 10 € zum Einkaufen dabei und willst den Gesamtpreis vor dem Bezahlen überprüfen. </a:t>
            </a:r>
          </a:p>
          <a:p>
            <a:pPr algn="ctr"/>
            <a:r>
              <a:rPr lang="de-DE" sz="2400" dirty="0">
                <a:latin typeface="WsC Grundschrift" pitchFamily="2" charset="0"/>
              </a:rPr>
              <a:t>Welche Option ist in dieser Situation am besten?</a:t>
            </a:r>
          </a:p>
        </p:txBody>
      </p:sp>
      <p:graphicFrame>
        <p:nvGraphicFramePr>
          <p:cNvPr id="5" name="Tabelle 7">
            <a:extLst>
              <a:ext uri="{FF2B5EF4-FFF2-40B4-BE49-F238E27FC236}">
                <a16:creationId xmlns:a16="http://schemas.microsoft.com/office/drawing/2014/main" id="{160A78D8-B157-92B6-1EB4-599C9A6B924E}"/>
              </a:ext>
            </a:extLst>
          </p:cNvPr>
          <p:cNvGraphicFramePr>
            <a:graphicFrameLocks noGrp="1"/>
          </p:cNvGraphicFramePr>
          <p:nvPr>
            <p:extLst>
              <p:ext uri="{D42A27DB-BD31-4B8C-83A1-F6EECF244321}">
                <p14:modId xmlns:p14="http://schemas.microsoft.com/office/powerpoint/2010/main" val="3686142929"/>
              </p:ext>
            </p:extLst>
          </p:nvPr>
        </p:nvGraphicFramePr>
        <p:xfrm>
          <a:off x="9416460" y="2759644"/>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9" name="Grafik 8">
            <a:extLst>
              <a:ext uri="{FF2B5EF4-FFF2-40B4-BE49-F238E27FC236}">
                <a16:creationId xmlns:a16="http://schemas.microsoft.com/office/drawing/2014/main" id="{3567B901-4761-40D1-3113-409EB3B750AE}"/>
              </a:ext>
            </a:extLst>
          </p:cNvPr>
          <p:cNvPicPr>
            <a:picLocks noChangeAspect="1"/>
          </p:cNvPicPr>
          <p:nvPr/>
        </p:nvPicPr>
        <p:blipFill>
          <a:blip r:embed="rId2"/>
          <a:stretch>
            <a:fillRect/>
          </a:stretch>
        </p:blipFill>
        <p:spPr>
          <a:xfrm>
            <a:off x="869360" y="2214860"/>
            <a:ext cx="8547100" cy="2546389"/>
          </a:xfrm>
          <a:prstGeom prst="rect">
            <a:avLst/>
          </a:prstGeom>
        </p:spPr>
      </p:pic>
      <p:pic>
        <p:nvPicPr>
          <p:cNvPr id="7" name="Grafik 6">
            <a:extLst>
              <a:ext uri="{FF2B5EF4-FFF2-40B4-BE49-F238E27FC236}">
                <a16:creationId xmlns:a16="http://schemas.microsoft.com/office/drawing/2014/main" id="{FF402393-8004-E589-DF81-C393B4A860A9}"/>
              </a:ext>
            </a:extLst>
          </p:cNvPr>
          <p:cNvPicPr>
            <a:picLocks noChangeAspect="1"/>
          </p:cNvPicPr>
          <p:nvPr/>
        </p:nvPicPr>
        <p:blipFill>
          <a:blip r:embed="rId3"/>
          <a:stretch>
            <a:fillRect/>
          </a:stretch>
        </p:blipFill>
        <p:spPr>
          <a:xfrm>
            <a:off x="11897300" y="31115"/>
            <a:ext cx="477640" cy="888365"/>
          </a:xfrm>
          <a:prstGeom prst="rect">
            <a:avLst/>
          </a:prstGeom>
        </p:spPr>
      </p:pic>
    </p:spTree>
    <p:extLst>
      <p:ext uri="{BB962C8B-B14F-4D97-AF65-F5344CB8AC3E}">
        <p14:creationId xmlns:p14="http://schemas.microsoft.com/office/powerpoint/2010/main" val="288896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Situation 1: Entscheidung treffen</a:t>
            </a:r>
          </a:p>
        </p:txBody>
      </p:sp>
      <p:sp>
        <p:nvSpPr>
          <p:cNvPr id="6" name="Textfeld 5">
            <a:extLst>
              <a:ext uri="{FF2B5EF4-FFF2-40B4-BE49-F238E27FC236}">
                <a16:creationId xmlns:a16="http://schemas.microsoft.com/office/drawing/2014/main" id="{76094C89-3478-4206-FFAB-01784248D8D0}"/>
              </a:ext>
            </a:extLst>
          </p:cNvPr>
          <p:cNvSpPr txBox="1"/>
          <p:nvPr/>
        </p:nvSpPr>
        <p:spPr>
          <a:xfrm>
            <a:off x="292101" y="1103533"/>
            <a:ext cx="11645899" cy="830997"/>
          </a:xfrm>
          <a:prstGeom prst="rect">
            <a:avLst/>
          </a:prstGeom>
          <a:noFill/>
        </p:spPr>
        <p:txBody>
          <a:bodyPr wrap="square" rtlCol="0">
            <a:spAutoFit/>
          </a:bodyPr>
          <a:lstStyle/>
          <a:p>
            <a:pPr algn="ctr"/>
            <a:r>
              <a:rPr lang="de-DE" sz="2400" dirty="0">
                <a:latin typeface="WsC Grundschrift" pitchFamily="2" charset="0"/>
              </a:rPr>
              <a:t>Du hast 10 € zum Einkaufen dabei und willst den Gesamtpreis vor dem Bezahlen überprüfen. </a:t>
            </a:r>
          </a:p>
          <a:p>
            <a:pPr algn="ctr"/>
            <a:r>
              <a:rPr lang="de-DE" sz="2400" dirty="0">
                <a:latin typeface="WsC Grundschrift" pitchFamily="2" charset="0"/>
              </a:rPr>
              <a:t>Welche Option ist in dieser Situation am besten?</a:t>
            </a:r>
          </a:p>
        </p:txBody>
      </p:sp>
      <p:pic>
        <p:nvPicPr>
          <p:cNvPr id="10" name="Grafik 9">
            <a:extLst>
              <a:ext uri="{FF2B5EF4-FFF2-40B4-BE49-F238E27FC236}">
                <a16:creationId xmlns:a16="http://schemas.microsoft.com/office/drawing/2014/main" id="{3FB7630D-4E68-5CC5-21D1-947EB61B3588}"/>
              </a:ext>
            </a:extLst>
          </p:cNvPr>
          <p:cNvPicPr>
            <a:picLocks noChangeAspect="1"/>
          </p:cNvPicPr>
          <p:nvPr/>
        </p:nvPicPr>
        <p:blipFill rotWithShape="1">
          <a:blip r:embed="rId2"/>
          <a:srcRect r="19065" b="65249"/>
          <a:stretch/>
        </p:blipFill>
        <p:spPr>
          <a:xfrm>
            <a:off x="501124" y="2112256"/>
            <a:ext cx="8915335" cy="2633487"/>
          </a:xfrm>
          <a:prstGeom prst="rect">
            <a:avLst/>
          </a:prstGeom>
        </p:spPr>
      </p:pic>
      <p:graphicFrame>
        <p:nvGraphicFramePr>
          <p:cNvPr id="7" name="Tabelle 7">
            <a:extLst>
              <a:ext uri="{FF2B5EF4-FFF2-40B4-BE49-F238E27FC236}">
                <a16:creationId xmlns:a16="http://schemas.microsoft.com/office/drawing/2014/main" id="{1614E5D7-D8EE-336A-0A63-05B2A5B05864}"/>
              </a:ext>
            </a:extLst>
          </p:cNvPr>
          <p:cNvGraphicFramePr>
            <a:graphicFrameLocks noGrp="1"/>
          </p:cNvGraphicFramePr>
          <p:nvPr>
            <p:extLst>
              <p:ext uri="{D42A27DB-BD31-4B8C-83A1-F6EECF244321}">
                <p14:modId xmlns:p14="http://schemas.microsoft.com/office/powerpoint/2010/main" val="515505041"/>
              </p:ext>
            </p:extLst>
          </p:nvPr>
        </p:nvGraphicFramePr>
        <p:xfrm>
          <a:off x="9416460" y="2759644"/>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sp>
        <p:nvSpPr>
          <p:cNvPr id="8" name="Rechteck 7">
            <a:extLst>
              <a:ext uri="{FF2B5EF4-FFF2-40B4-BE49-F238E27FC236}">
                <a16:creationId xmlns:a16="http://schemas.microsoft.com/office/drawing/2014/main" id="{FBED3B58-41F7-FC75-2064-A0CEDA828EDF}"/>
              </a:ext>
            </a:extLst>
          </p:cNvPr>
          <p:cNvSpPr/>
          <p:nvPr/>
        </p:nvSpPr>
        <p:spPr>
          <a:xfrm>
            <a:off x="1113502" y="2634613"/>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687FE01-1E57-408A-7C71-EA0F1920600B}"/>
              </a:ext>
            </a:extLst>
          </p:cNvPr>
          <p:cNvSpPr/>
          <p:nvPr/>
        </p:nvSpPr>
        <p:spPr>
          <a:xfrm>
            <a:off x="6924191" y="2725190"/>
            <a:ext cx="1898262" cy="1685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2F6746A-AA35-FDDE-F8BF-47C84A08E613}"/>
              </a:ext>
            </a:extLst>
          </p:cNvPr>
          <p:cNvSpPr txBox="1"/>
          <p:nvPr/>
        </p:nvSpPr>
        <p:spPr>
          <a:xfrm>
            <a:off x="2171159" y="2701467"/>
            <a:ext cx="849245" cy="1661993"/>
          </a:xfrm>
          <a:prstGeom prst="rect">
            <a:avLst/>
          </a:prstGeom>
          <a:noFill/>
        </p:spPr>
        <p:txBody>
          <a:bodyPr wrap="square" rtlCol="0">
            <a:spAutoFit/>
          </a:bodyPr>
          <a:lstStyle/>
          <a:p>
            <a:pPr algn="ctr"/>
            <a:r>
              <a:rPr lang="de-DE" sz="1700" dirty="0">
                <a:latin typeface="WsC Grundschrift" pitchFamily="2" charset="0"/>
              </a:rPr>
              <a:t>1,79 €</a:t>
            </a:r>
          </a:p>
          <a:p>
            <a:pPr algn="ctr"/>
            <a:r>
              <a:rPr lang="de-DE" sz="1700" dirty="0">
                <a:latin typeface="WsC Grundschrift" pitchFamily="2" charset="0"/>
              </a:rPr>
              <a:t>1,19 €</a:t>
            </a:r>
          </a:p>
          <a:p>
            <a:pPr algn="ctr"/>
            <a:r>
              <a:rPr lang="de-DE" sz="1700" dirty="0">
                <a:latin typeface="WsC Grundschrift" pitchFamily="2" charset="0"/>
              </a:rPr>
              <a:t>2,29 €</a:t>
            </a:r>
          </a:p>
          <a:p>
            <a:pPr algn="ctr"/>
            <a:r>
              <a:rPr lang="de-DE" sz="1700" dirty="0">
                <a:latin typeface="WsC Grundschrift" pitchFamily="2" charset="0"/>
              </a:rPr>
              <a:t>1,79 €</a:t>
            </a:r>
          </a:p>
          <a:p>
            <a:pPr algn="ctr"/>
            <a:endParaRPr lang="de-DE" sz="1700" dirty="0">
              <a:latin typeface="WsC Grundschrift" pitchFamily="2" charset="0"/>
            </a:endParaRPr>
          </a:p>
          <a:p>
            <a:pPr algn="ctr"/>
            <a:r>
              <a:rPr lang="de-DE" sz="1700" b="1" dirty="0">
                <a:latin typeface="WsC Grundschrift" pitchFamily="2" charset="0"/>
              </a:rPr>
              <a:t>7,06 € </a:t>
            </a:r>
          </a:p>
        </p:txBody>
      </p:sp>
      <p:sp>
        <p:nvSpPr>
          <p:cNvPr id="13" name="Textfeld 12">
            <a:extLst>
              <a:ext uri="{FF2B5EF4-FFF2-40B4-BE49-F238E27FC236}">
                <a16:creationId xmlns:a16="http://schemas.microsoft.com/office/drawing/2014/main" id="{D55EE40E-2A53-60DA-5B27-2830D763D18F}"/>
              </a:ext>
            </a:extLst>
          </p:cNvPr>
          <p:cNvSpPr txBox="1"/>
          <p:nvPr/>
        </p:nvSpPr>
        <p:spPr>
          <a:xfrm>
            <a:off x="1023208" y="2701467"/>
            <a:ext cx="1511808" cy="1661993"/>
          </a:xfrm>
          <a:prstGeom prst="rect">
            <a:avLst/>
          </a:prstGeom>
          <a:noFill/>
        </p:spPr>
        <p:txBody>
          <a:bodyPr wrap="square" rtlCol="0">
            <a:spAutoFit/>
          </a:bodyPr>
          <a:lstStyle/>
          <a:p>
            <a:r>
              <a:rPr lang="de-DE" sz="1700" dirty="0">
                <a:latin typeface="WsC Grundschrift" pitchFamily="2" charset="0"/>
              </a:rPr>
              <a:t>Butter </a:t>
            </a:r>
          </a:p>
          <a:p>
            <a:r>
              <a:rPr lang="de-DE" sz="1700" dirty="0">
                <a:latin typeface="WsC Grundschrift" pitchFamily="2" charset="0"/>
              </a:rPr>
              <a:t>Mehl </a:t>
            </a:r>
          </a:p>
          <a:p>
            <a:r>
              <a:rPr lang="de-DE" sz="1700" dirty="0">
                <a:latin typeface="WsC Grundschrift" pitchFamily="2" charset="0"/>
              </a:rPr>
              <a:t>Marmelade Quark</a:t>
            </a:r>
          </a:p>
          <a:p>
            <a:endParaRPr lang="de-DE" sz="1700" dirty="0">
              <a:latin typeface="WsC Grundschrift" pitchFamily="2" charset="0"/>
            </a:endParaRPr>
          </a:p>
          <a:p>
            <a:r>
              <a:rPr lang="de-DE" sz="1700" dirty="0">
                <a:latin typeface="WsC Grundschrift" pitchFamily="2" charset="0"/>
              </a:rPr>
              <a:t>Gesamt:</a:t>
            </a:r>
          </a:p>
        </p:txBody>
      </p:sp>
      <p:sp>
        <p:nvSpPr>
          <p:cNvPr id="14" name="Textfeld 13">
            <a:extLst>
              <a:ext uri="{FF2B5EF4-FFF2-40B4-BE49-F238E27FC236}">
                <a16:creationId xmlns:a16="http://schemas.microsoft.com/office/drawing/2014/main" id="{BA478F02-5D97-15BE-AC60-9B85CCA91EB5}"/>
              </a:ext>
            </a:extLst>
          </p:cNvPr>
          <p:cNvSpPr txBox="1"/>
          <p:nvPr/>
        </p:nvSpPr>
        <p:spPr>
          <a:xfrm>
            <a:off x="6903265" y="2665963"/>
            <a:ext cx="1511808" cy="1661993"/>
          </a:xfrm>
          <a:prstGeom prst="rect">
            <a:avLst/>
          </a:prstGeom>
          <a:noFill/>
        </p:spPr>
        <p:txBody>
          <a:bodyPr wrap="square" rtlCol="0">
            <a:spAutoFit/>
          </a:bodyPr>
          <a:lstStyle/>
          <a:p>
            <a:r>
              <a:rPr lang="de-DE" sz="1700" dirty="0">
                <a:latin typeface="WsC Grundschrift" pitchFamily="2" charset="0"/>
              </a:rPr>
              <a:t>Butter </a:t>
            </a:r>
          </a:p>
          <a:p>
            <a:r>
              <a:rPr lang="de-DE" sz="1700" dirty="0">
                <a:latin typeface="WsC Grundschrift" pitchFamily="2" charset="0"/>
              </a:rPr>
              <a:t>Mehl </a:t>
            </a:r>
          </a:p>
          <a:p>
            <a:r>
              <a:rPr lang="de-DE" sz="1700" dirty="0">
                <a:latin typeface="WsC Grundschrift" pitchFamily="2" charset="0"/>
              </a:rPr>
              <a:t>Marmelade Quark</a:t>
            </a:r>
          </a:p>
          <a:p>
            <a:endParaRPr lang="de-DE" sz="1700" dirty="0">
              <a:latin typeface="WsC Grundschrift" pitchFamily="2" charset="0"/>
            </a:endParaRPr>
          </a:p>
          <a:p>
            <a:r>
              <a:rPr lang="de-DE" sz="1700" dirty="0">
                <a:latin typeface="WsC Grundschrift" pitchFamily="2" charset="0"/>
              </a:rPr>
              <a:t>Überschlag:</a:t>
            </a:r>
          </a:p>
        </p:txBody>
      </p:sp>
      <p:sp>
        <p:nvSpPr>
          <p:cNvPr id="15" name="Textfeld 14">
            <a:extLst>
              <a:ext uri="{FF2B5EF4-FFF2-40B4-BE49-F238E27FC236}">
                <a16:creationId xmlns:a16="http://schemas.microsoft.com/office/drawing/2014/main" id="{B140F05C-3822-5CFB-58F7-60F5B9BF9D05}"/>
              </a:ext>
            </a:extLst>
          </p:cNvPr>
          <p:cNvSpPr txBox="1"/>
          <p:nvPr/>
        </p:nvSpPr>
        <p:spPr>
          <a:xfrm>
            <a:off x="8066520" y="2665963"/>
            <a:ext cx="849245" cy="1661993"/>
          </a:xfrm>
          <a:prstGeom prst="rect">
            <a:avLst/>
          </a:prstGeom>
          <a:noFill/>
        </p:spPr>
        <p:txBody>
          <a:bodyPr wrap="square" rtlCol="0">
            <a:spAutoFit/>
          </a:bodyPr>
          <a:lstStyle/>
          <a:p>
            <a:pPr algn="ctr"/>
            <a:r>
              <a:rPr lang="de-DE" sz="1700" dirty="0">
                <a:latin typeface="WsC Grundschrift" pitchFamily="2" charset="0"/>
              </a:rPr>
              <a:t>1,80 €</a:t>
            </a:r>
          </a:p>
          <a:p>
            <a:pPr algn="ctr"/>
            <a:r>
              <a:rPr lang="de-DE" sz="1700" dirty="0">
                <a:latin typeface="WsC Grundschrift" pitchFamily="2" charset="0"/>
              </a:rPr>
              <a:t>1,20 €</a:t>
            </a:r>
          </a:p>
          <a:p>
            <a:pPr algn="ctr"/>
            <a:r>
              <a:rPr lang="de-DE" sz="1700" dirty="0">
                <a:latin typeface="WsC Grundschrift" pitchFamily="2" charset="0"/>
              </a:rPr>
              <a:t>2,30 €</a:t>
            </a:r>
          </a:p>
          <a:p>
            <a:pPr algn="ctr"/>
            <a:r>
              <a:rPr lang="de-DE" sz="1700" dirty="0">
                <a:latin typeface="WsC Grundschrift" pitchFamily="2" charset="0"/>
              </a:rPr>
              <a:t>1,80 €</a:t>
            </a:r>
          </a:p>
          <a:p>
            <a:pPr algn="ctr"/>
            <a:endParaRPr lang="de-DE" sz="1700" dirty="0">
              <a:latin typeface="WsC Grundschrift" pitchFamily="2" charset="0"/>
            </a:endParaRPr>
          </a:p>
          <a:p>
            <a:pPr algn="ctr"/>
            <a:r>
              <a:rPr lang="de-DE" sz="1700" b="1" dirty="0">
                <a:latin typeface="WsC Grundschrift" pitchFamily="2" charset="0"/>
              </a:rPr>
              <a:t>7,10 € </a:t>
            </a:r>
          </a:p>
        </p:txBody>
      </p:sp>
      <p:pic>
        <p:nvPicPr>
          <p:cNvPr id="12" name="Grafik 11">
            <a:extLst>
              <a:ext uri="{FF2B5EF4-FFF2-40B4-BE49-F238E27FC236}">
                <a16:creationId xmlns:a16="http://schemas.microsoft.com/office/drawing/2014/main" id="{7CAEBB85-660E-46CA-E174-AB8FB2C40744}"/>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349184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349250" y="1060181"/>
            <a:ext cx="11493500" cy="3785652"/>
          </a:xfrm>
          <a:prstGeom prst="rect">
            <a:avLst/>
          </a:prstGeom>
          <a:noFill/>
        </p:spPr>
        <p:txBody>
          <a:bodyPr wrap="square" rtlCol="0">
            <a:spAutoFit/>
          </a:bodyPr>
          <a:lstStyle/>
          <a:p>
            <a:pPr algn="ctr"/>
            <a:r>
              <a:rPr lang="de-DE" sz="2400" dirty="0">
                <a:latin typeface="WsC Grundschrift" pitchFamily="2" charset="0"/>
              </a:rPr>
              <a:t>Du hast ein paar Zutaten vergessen und bist deshalb spontan in den Supermarkt gegangen. </a:t>
            </a:r>
          </a:p>
          <a:p>
            <a:pPr algn="ctr"/>
            <a:r>
              <a:rPr lang="de-DE" sz="2400" dirty="0">
                <a:latin typeface="WsC Grundschrift" pitchFamily="2" charset="0"/>
              </a:rPr>
              <a:t>Nun hast du nur 98 Cent dabei und willst wissen, ob das Geld für deinen Einkauf reicht.</a:t>
            </a:r>
          </a:p>
          <a:p>
            <a:pPr algn="ct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20" name="Grafik 19">
            <a:extLst>
              <a:ext uri="{FF2B5EF4-FFF2-40B4-BE49-F238E27FC236}">
                <a16:creationId xmlns:a16="http://schemas.microsoft.com/office/drawing/2014/main" id="{B738805A-76A5-7D98-A9EF-2016DC321DA4}"/>
              </a:ext>
            </a:extLst>
          </p:cNvPr>
          <p:cNvPicPr>
            <a:picLocks noChangeAspect="1"/>
          </p:cNvPicPr>
          <p:nvPr/>
        </p:nvPicPr>
        <p:blipFill>
          <a:blip r:embed="rId2"/>
          <a:stretch>
            <a:fillRect/>
          </a:stretch>
        </p:blipFill>
        <p:spPr>
          <a:xfrm>
            <a:off x="2787650" y="2572424"/>
            <a:ext cx="7317498" cy="3244551"/>
          </a:xfrm>
          <a:prstGeom prst="rect">
            <a:avLst/>
          </a:prstGeom>
        </p:spPr>
      </p:pic>
      <p:pic>
        <p:nvPicPr>
          <p:cNvPr id="6" name="Grafik 5">
            <a:extLst>
              <a:ext uri="{FF2B5EF4-FFF2-40B4-BE49-F238E27FC236}">
                <a16:creationId xmlns:a16="http://schemas.microsoft.com/office/drawing/2014/main" id="{FFF761B4-676B-436F-A95F-94ABA571137B}"/>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1805274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23875" y="1076762"/>
            <a:ext cx="11144250" cy="4524315"/>
          </a:xfrm>
          <a:prstGeom prst="rect">
            <a:avLst/>
          </a:prstGeom>
          <a:noFill/>
        </p:spPr>
        <p:txBody>
          <a:bodyPr wrap="square" rtlCol="0">
            <a:spAutoFit/>
          </a:bodyPr>
          <a:lstStyle/>
          <a:p>
            <a:pPr algn="ctr"/>
            <a:r>
              <a:rPr lang="de-DE" sz="2400" dirty="0">
                <a:latin typeface="WsC Grundschrift" pitchFamily="2" charset="0"/>
              </a:rPr>
              <a:t>Du hast ein paar Zutaten vergessen und bist deshalb spontan in den Supermarkt gegangen. </a:t>
            </a:r>
          </a:p>
          <a:p>
            <a:pPr algn="ctr"/>
            <a:r>
              <a:rPr lang="de-DE" sz="2400" dirty="0">
                <a:latin typeface="WsC Grundschrift" pitchFamily="2" charset="0"/>
              </a:rPr>
              <a:t>Nun hast du nur 98 Cent dabei und willst wissen, ob das Geld für deinen Einkauf reicht.</a:t>
            </a:r>
          </a:p>
          <a:p>
            <a:pPr algn="ctr"/>
            <a:endParaRPr lang="de-DE" sz="2400" dirty="0">
              <a:latin typeface="WsC Grundschrift" pitchFamily="2" charset="0"/>
            </a:endParaRPr>
          </a:p>
          <a:p>
            <a:pPr algn="ctr"/>
            <a:r>
              <a:rPr lang="de-DE" sz="2400" b="1" dirty="0">
                <a:latin typeface="WsC Grundschrift" pitchFamily="2" charset="0"/>
              </a:rPr>
              <a:t>Wie kannst du den Gesamtpreis überprüfen?</a:t>
            </a:r>
          </a:p>
          <a:p>
            <a:pPr algn="ct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20" name="Grafik 19">
            <a:extLst>
              <a:ext uri="{FF2B5EF4-FFF2-40B4-BE49-F238E27FC236}">
                <a16:creationId xmlns:a16="http://schemas.microsoft.com/office/drawing/2014/main" id="{B738805A-76A5-7D98-A9EF-2016DC321DA4}"/>
              </a:ext>
            </a:extLst>
          </p:cNvPr>
          <p:cNvPicPr>
            <a:picLocks noChangeAspect="1"/>
          </p:cNvPicPr>
          <p:nvPr/>
        </p:nvPicPr>
        <p:blipFill>
          <a:blip r:embed="rId2"/>
          <a:stretch>
            <a:fillRect/>
          </a:stretch>
        </p:blipFill>
        <p:spPr>
          <a:xfrm>
            <a:off x="2547028" y="2903027"/>
            <a:ext cx="7317498" cy="3244551"/>
          </a:xfrm>
          <a:prstGeom prst="rect">
            <a:avLst/>
          </a:prstGeom>
        </p:spPr>
      </p:pic>
      <p:pic>
        <p:nvPicPr>
          <p:cNvPr id="5" name="Grafik 4">
            <a:extLst>
              <a:ext uri="{FF2B5EF4-FFF2-40B4-BE49-F238E27FC236}">
                <a16:creationId xmlns:a16="http://schemas.microsoft.com/office/drawing/2014/main" id="{56D362A7-F359-2192-0F7F-C47020138043}"/>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203995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b="1" dirty="0">
                <a:solidFill>
                  <a:schemeClr val="accent6">
                    <a:lumMod val="60000"/>
                    <a:lumOff val="40000"/>
                  </a:schemeClr>
                </a:solidFill>
                <a:latin typeface="WsC Grundschrift" pitchFamily="2" charset="0"/>
              </a:rPr>
              <a:t>Situation: </a:t>
            </a:r>
          </a:p>
          <a:p>
            <a:pPr algn="ctr"/>
            <a:r>
              <a:rPr lang="de-DE" sz="2400" b="1" dirty="0">
                <a:solidFill>
                  <a:schemeClr val="accent6">
                    <a:lumMod val="60000"/>
                    <a:lumOff val="40000"/>
                  </a:schemeClr>
                </a:solidFill>
                <a:latin typeface="WsC Grundschrift" pitchFamily="2" charset="0"/>
              </a:rPr>
              <a:t>Welche Optionen sind in dieser Situation sinnvoll?</a:t>
            </a:r>
            <a:endParaRPr lang="de-DE" sz="2400" dirty="0">
              <a:solidFill>
                <a:schemeClr val="accent6">
                  <a:lumMod val="60000"/>
                  <a:lumOff val="40000"/>
                </a:schemeClr>
              </a:solidFill>
              <a:latin typeface="WsC Grundschrift" pitchFamily="2" charset="0"/>
            </a:endParaRP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pic>
        <p:nvPicPr>
          <p:cNvPr id="5" name="Grafik 4">
            <a:extLst>
              <a:ext uri="{FF2B5EF4-FFF2-40B4-BE49-F238E27FC236}">
                <a16:creationId xmlns:a16="http://schemas.microsoft.com/office/drawing/2014/main" id="{6848A368-7338-15E2-50E2-3551FB8E2524}"/>
              </a:ext>
            </a:extLst>
          </p:cNvPr>
          <p:cNvPicPr>
            <a:picLocks noChangeAspect="1"/>
          </p:cNvPicPr>
          <p:nvPr/>
        </p:nvPicPr>
        <p:blipFill>
          <a:blip r:embed="rId2"/>
          <a:stretch>
            <a:fillRect/>
          </a:stretch>
        </p:blipFill>
        <p:spPr>
          <a:xfrm>
            <a:off x="523393" y="1049998"/>
            <a:ext cx="1368907" cy="955226"/>
          </a:xfrm>
          <a:prstGeom prst="rect">
            <a:avLst/>
          </a:prstGeom>
        </p:spPr>
      </p:pic>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extLst>
              <p:ext uri="{D42A27DB-BD31-4B8C-83A1-F6EECF244321}">
                <p14:modId xmlns:p14="http://schemas.microsoft.com/office/powerpoint/2010/main" val="3987119924"/>
              </p:ext>
            </p:extLst>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12" name="Grafik 11">
            <a:extLst>
              <a:ext uri="{FF2B5EF4-FFF2-40B4-BE49-F238E27FC236}">
                <a16:creationId xmlns:a16="http://schemas.microsoft.com/office/drawing/2014/main" id="{1849A45B-0F89-1B30-D54A-13EDACB79FF4}"/>
              </a:ext>
            </a:extLst>
          </p:cNvPr>
          <p:cNvPicPr>
            <a:picLocks noChangeAspect="1"/>
          </p:cNvPicPr>
          <p:nvPr/>
        </p:nvPicPr>
        <p:blipFill>
          <a:blip r:embed="rId3"/>
          <a:stretch>
            <a:fillRect/>
          </a:stretch>
        </p:blipFill>
        <p:spPr>
          <a:xfrm>
            <a:off x="11897300" y="31115"/>
            <a:ext cx="477640" cy="888365"/>
          </a:xfrm>
          <a:prstGeom prst="rect">
            <a:avLst/>
          </a:prstGeom>
        </p:spPr>
      </p:pic>
    </p:spTree>
    <p:extLst>
      <p:ext uri="{BB962C8B-B14F-4D97-AF65-F5344CB8AC3E}">
        <p14:creationId xmlns:p14="http://schemas.microsoft.com/office/powerpoint/2010/main" val="356096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effectLst/>
              </a:rPr>
              <a:t>Bezug zum Bildungsplan Mathematik für die Grundschule (2016) – inhaltsbezogen</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461665"/>
          </a:xfrm>
          <a:prstGeom prst="rect">
            <a:avLst/>
          </a:prstGeom>
          <a:noFill/>
        </p:spPr>
        <p:txBody>
          <a:bodyPr wrap="square" rtlCol="0">
            <a:spAutoFit/>
          </a:bodyPr>
          <a:lstStyle/>
          <a:p>
            <a:pPr algn="ctr"/>
            <a:r>
              <a:rPr lang="de-DE" sz="2400" dirty="0">
                <a:latin typeface="WsC Grundschrift" pitchFamily="2" charset="0"/>
              </a:rPr>
              <a:t>Stunde 5: 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5F745E55-FBE2-174D-9A7D-E6E292328483}"/>
              </a:ext>
            </a:extLst>
          </p:cNvPr>
          <p:cNvSpPr txBox="1"/>
          <p:nvPr/>
        </p:nvSpPr>
        <p:spPr>
          <a:xfrm>
            <a:off x="509117" y="1209209"/>
            <a:ext cx="11173766" cy="5632311"/>
          </a:xfrm>
          <a:prstGeom prst="rect">
            <a:avLst/>
          </a:prstGeom>
          <a:noFill/>
        </p:spPr>
        <p:txBody>
          <a:bodyPr wrap="square">
            <a:spAutoFit/>
          </a:bodyPr>
          <a:lstStyle/>
          <a:p>
            <a:pPr algn="ctr"/>
            <a:r>
              <a:rPr lang="de-DE" sz="1600" b="1" dirty="0">
                <a:effectLst/>
                <a:latin typeface="Calibri" panose="020F0502020204030204" pitchFamily="34" charset="0"/>
                <a:cs typeface="Calibri" panose="020F0502020204030204" pitchFamily="34" charset="0"/>
              </a:rPr>
              <a:t>Bezug zum Bildungsplan Mathematik für die Grundschule (2016) – inhaltsbezogene Kompetenzen</a:t>
            </a:r>
          </a:p>
          <a:p>
            <a:endParaRPr lang="de-DE" sz="1600" b="1" dirty="0">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cs typeface="Calibri" panose="020F0502020204030204" pitchFamily="34" charset="0"/>
              </a:rPr>
              <a:t>Leitidee „Zahlen und Operationen“:</a:t>
            </a:r>
          </a:p>
          <a:p>
            <a:endParaRPr lang="de-DE" sz="1600" i="1"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Rechenoperationen verstehen und beherrschen</a:t>
            </a:r>
          </a:p>
          <a:p>
            <a:pPr marL="285750" indent="-285750">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die ungefähre Größenordnung von Ergebnissen vorhersagen und in der Umkehrung die Plausibilität von Ergebnissen durch Abschätzen überprüfen (Runden, Überschlag)</a:t>
            </a:r>
          </a:p>
          <a:p>
            <a:pPr marL="285750" indent="-285750">
              <a:buFont typeface="Arial" panose="020B0604020202020204" pitchFamily="34" charset="0"/>
              <a:buChar char="•"/>
            </a:pPr>
            <a:endParaRPr lang="de-DE" sz="1600" i="1" u="none" strike="noStrike"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In Kontexten rechnen</a:t>
            </a:r>
          </a:p>
          <a:p>
            <a:pPr marL="285750" indent="-285750">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bei Sachaufgaben entscheiden, ob eine Überschlagsrechnung hinreicht oder ein genaues Ergebnis nötig ist</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„Größen und Messen“:</a:t>
            </a:r>
          </a:p>
          <a:p>
            <a:endParaRPr lang="de-DE" sz="1600" i="1" dirty="0">
              <a:latin typeface="Calibri" panose="020F0502020204030204" pitchFamily="34" charset="0"/>
              <a:cs typeface="Calibri" panose="020F0502020204030204" pitchFamily="34" charset="0"/>
            </a:endParaRPr>
          </a:p>
          <a:p>
            <a:r>
              <a:rPr lang="de-DE" sz="1600" i="1" dirty="0">
                <a:effectLst/>
                <a:latin typeface="Calibri" panose="020F0502020204030204" pitchFamily="34" charset="0"/>
                <a:cs typeface="Calibri" panose="020F0502020204030204" pitchFamily="34" charset="0"/>
              </a:rPr>
              <a:t>Größenvorstellungen besitzen</a:t>
            </a:r>
          </a:p>
          <a:p>
            <a:pPr marL="285750" indent="-285750">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ihre Größenvorstellungen beim Schätzen anwenden</a:t>
            </a:r>
          </a:p>
          <a:p>
            <a:pPr marL="285750" indent="-285750">
              <a:buFont typeface="Arial" panose="020B0604020202020204" pitchFamily="34" charset="0"/>
              <a:buChar char="•"/>
            </a:pPr>
            <a:endParaRPr lang="de-DE" sz="1600" b="0" i="0" u="none" strike="noStrike" dirty="0">
              <a:effectLst/>
              <a:latin typeface="Calibri" panose="020F0502020204030204" pitchFamily="34" charset="0"/>
              <a:cs typeface="Calibri" panose="020F0502020204030204" pitchFamily="34" charset="0"/>
            </a:endParaRPr>
          </a:p>
          <a:p>
            <a:r>
              <a:rPr lang="de-DE" sz="1600" i="1" dirty="0">
                <a:effectLst/>
                <a:latin typeface="Calibri" panose="020F0502020204030204" pitchFamily="34" charset="0"/>
                <a:cs typeface="Calibri" panose="020F0502020204030204" pitchFamily="34" charset="0"/>
              </a:rPr>
              <a:t>Größen in Sachsituationen anwenden</a:t>
            </a:r>
          </a:p>
          <a:p>
            <a:pPr marL="285750" indent="-285750">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Sachprobleme aus ihrer Erfahrungswelt lösen und dabei auch passende Näherungswerte verwenden, Größen begründet schätzen</a:t>
            </a:r>
          </a:p>
          <a:p>
            <a:pPr marL="285750" indent="-285750">
              <a:buFont typeface="Arial" panose="020B0604020202020204" pitchFamily="34" charset="0"/>
              <a:buChar char="•"/>
            </a:pPr>
            <a:endParaRPr lang="de-DE" dirty="0">
              <a:latin typeface="Gudea"/>
              <a:cs typeface="Calibri" panose="020F0502020204030204" pitchFamily="34" charset="0"/>
            </a:endParaRPr>
          </a:p>
          <a:p>
            <a:pPr algn="l"/>
            <a:endParaRPr lang="de-DE" sz="1800" dirty="0">
              <a:latin typeface="Gudea"/>
            </a:endParaRPr>
          </a:p>
          <a:p>
            <a:pPr algn="l"/>
            <a:endParaRPr lang="de-DE" sz="1800"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0254055"/>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b="1" dirty="0">
                <a:solidFill>
                  <a:schemeClr val="accent6">
                    <a:lumMod val="60000"/>
                    <a:lumOff val="40000"/>
                  </a:schemeClr>
                </a:solidFill>
                <a:latin typeface="WsC Grundschrift" pitchFamily="2" charset="0"/>
              </a:rPr>
              <a:t>Situation:</a:t>
            </a:r>
          </a:p>
          <a:p>
            <a:pPr algn="ctr"/>
            <a:r>
              <a:rPr lang="de-DE" sz="2400" b="1" dirty="0">
                <a:solidFill>
                  <a:schemeClr val="accent6">
                    <a:lumMod val="60000"/>
                    <a:lumOff val="40000"/>
                  </a:schemeClr>
                </a:solidFill>
                <a:latin typeface="WsC Grundschrift" pitchFamily="2" charset="0"/>
              </a:rPr>
              <a:t>Welche Optionen sind in dieser Situation sinnvoll?</a:t>
            </a:r>
            <a:endParaRPr lang="de-DE" sz="2400" dirty="0">
              <a:solidFill>
                <a:schemeClr val="accent6">
                  <a:lumMod val="60000"/>
                  <a:lumOff val="40000"/>
                </a:schemeClr>
              </a:solidFill>
              <a:latin typeface="WsC Grundschrift" pitchFamily="2" charset="0"/>
            </a:endParaRP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pic>
        <p:nvPicPr>
          <p:cNvPr id="5" name="Grafik 4">
            <a:extLst>
              <a:ext uri="{FF2B5EF4-FFF2-40B4-BE49-F238E27FC236}">
                <a16:creationId xmlns:a16="http://schemas.microsoft.com/office/drawing/2014/main" id="{6848A368-7338-15E2-50E2-3551FB8E2524}"/>
              </a:ext>
            </a:extLst>
          </p:cNvPr>
          <p:cNvPicPr>
            <a:picLocks noChangeAspect="1"/>
          </p:cNvPicPr>
          <p:nvPr/>
        </p:nvPicPr>
        <p:blipFill>
          <a:blip r:embed="rId2"/>
          <a:stretch>
            <a:fillRect/>
          </a:stretch>
        </p:blipFill>
        <p:spPr>
          <a:xfrm>
            <a:off x="523393" y="1049998"/>
            <a:ext cx="1368907" cy="955226"/>
          </a:xfrm>
          <a:prstGeom prst="rect">
            <a:avLst/>
          </a:prstGeom>
        </p:spPr>
      </p:pic>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12" name="Grafik 11">
            <a:extLst>
              <a:ext uri="{FF2B5EF4-FFF2-40B4-BE49-F238E27FC236}">
                <a16:creationId xmlns:a16="http://schemas.microsoft.com/office/drawing/2014/main" id="{C48CBB3E-BB18-0F2F-815F-F8B9F627E1B7}"/>
              </a:ext>
            </a:extLst>
          </p:cNvPr>
          <p:cNvPicPr>
            <a:picLocks noChangeAspect="1"/>
          </p:cNvPicPr>
          <p:nvPr/>
        </p:nvPicPr>
        <p:blipFill>
          <a:blip r:embed="rId3"/>
          <a:stretch>
            <a:fillRect/>
          </a:stretch>
        </p:blipFill>
        <p:spPr>
          <a:xfrm>
            <a:off x="11897300" y="31115"/>
            <a:ext cx="477640" cy="888365"/>
          </a:xfrm>
          <a:prstGeom prst="rect">
            <a:avLst/>
          </a:prstGeom>
        </p:spPr>
      </p:pic>
    </p:spTree>
    <p:extLst>
      <p:ext uri="{BB962C8B-B14F-4D97-AF65-F5344CB8AC3E}">
        <p14:creationId xmlns:p14="http://schemas.microsoft.com/office/powerpoint/2010/main" val="116838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2308324"/>
          </a:xfrm>
          <a:prstGeom prst="rect">
            <a:avLst/>
          </a:prstGeom>
          <a:noFill/>
        </p:spPr>
        <p:txBody>
          <a:bodyPr wrap="square" rtlCol="0">
            <a:spAutoFit/>
          </a:bodyPr>
          <a:lstStyle/>
          <a:p>
            <a:pPr algn="ctr"/>
            <a:r>
              <a:rPr lang="de-DE" sz="2400" dirty="0">
                <a:latin typeface="WsC Grundschrift" pitchFamily="2" charset="0"/>
              </a:rPr>
              <a:t>Zeitaufwand:</a:t>
            </a:r>
          </a:p>
          <a:p>
            <a:pPr algn="ctr"/>
            <a:r>
              <a:rPr lang="de-DE" sz="2400" dirty="0">
                <a:latin typeface="WsC Grundschrift" pitchFamily="2" charset="0"/>
              </a:rPr>
              <a:t>Welche Option geht schneller?</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5" name="Grafik 4">
            <a:extLst>
              <a:ext uri="{FF2B5EF4-FFF2-40B4-BE49-F238E27FC236}">
                <a16:creationId xmlns:a16="http://schemas.microsoft.com/office/drawing/2014/main" id="{3CDF67BB-F560-78E3-E2C3-42D9A00B194F}"/>
              </a:ext>
            </a:extLst>
          </p:cNvPr>
          <p:cNvPicPr>
            <a:picLocks noChangeAspect="1"/>
          </p:cNvPicPr>
          <p:nvPr/>
        </p:nvPicPr>
        <p:blipFill>
          <a:blip r:embed="rId2"/>
          <a:stretch>
            <a:fillRect/>
          </a:stretch>
        </p:blipFill>
        <p:spPr>
          <a:xfrm>
            <a:off x="11897300" y="31115"/>
            <a:ext cx="477640" cy="888365"/>
          </a:xfrm>
          <a:prstGeom prst="rect">
            <a:avLst/>
          </a:prstGeom>
        </p:spPr>
      </p:pic>
    </p:spTree>
    <p:extLst>
      <p:ext uri="{BB962C8B-B14F-4D97-AF65-F5344CB8AC3E}">
        <p14:creationId xmlns:p14="http://schemas.microsoft.com/office/powerpoint/2010/main" val="630071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2308324"/>
          </a:xfrm>
          <a:prstGeom prst="rect">
            <a:avLst/>
          </a:prstGeom>
          <a:noFill/>
        </p:spPr>
        <p:txBody>
          <a:bodyPr wrap="square" rtlCol="0">
            <a:spAutoFit/>
          </a:bodyPr>
          <a:lstStyle/>
          <a:p>
            <a:pPr algn="ctr"/>
            <a:r>
              <a:rPr lang="de-DE" sz="2400" dirty="0">
                <a:latin typeface="WsC Grundschrift" pitchFamily="2" charset="0"/>
              </a:rPr>
              <a:t>Zeitaufwand:</a:t>
            </a:r>
          </a:p>
          <a:p>
            <a:pPr algn="ctr"/>
            <a:r>
              <a:rPr lang="de-DE" sz="2400" dirty="0">
                <a:latin typeface="WsC Grundschrift" pitchFamily="2" charset="0"/>
              </a:rPr>
              <a:t>Welche Option geht schneller?</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5" name="Grafik 4">
            <a:extLst>
              <a:ext uri="{FF2B5EF4-FFF2-40B4-BE49-F238E27FC236}">
                <a16:creationId xmlns:a16="http://schemas.microsoft.com/office/drawing/2014/main" id="{0471BFF6-E62D-07AE-72A6-933FB702B812}"/>
              </a:ext>
            </a:extLst>
          </p:cNvPr>
          <p:cNvPicPr>
            <a:picLocks noChangeAspect="1"/>
          </p:cNvPicPr>
          <p:nvPr/>
        </p:nvPicPr>
        <p:blipFill>
          <a:blip r:embed="rId2"/>
          <a:stretch>
            <a:fillRect/>
          </a:stretch>
        </p:blipFill>
        <p:spPr>
          <a:xfrm>
            <a:off x="11897300" y="31115"/>
            <a:ext cx="477640" cy="888365"/>
          </a:xfrm>
          <a:prstGeom prst="rect">
            <a:avLst/>
          </a:prstGeom>
        </p:spPr>
      </p:pic>
    </p:spTree>
    <p:extLst>
      <p:ext uri="{BB962C8B-B14F-4D97-AF65-F5344CB8AC3E}">
        <p14:creationId xmlns:p14="http://schemas.microsoft.com/office/powerpoint/2010/main" val="29974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Entscheidung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2308324"/>
          </a:xfrm>
          <a:prstGeom prst="rect">
            <a:avLst/>
          </a:prstGeom>
          <a:noFill/>
        </p:spPr>
        <p:txBody>
          <a:bodyPr wrap="square" rtlCol="0">
            <a:spAutoFit/>
          </a:bodyPr>
          <a:lstStyle/>
          <a:p>
            <a:pPr algn="ctr"/>
            <a:r>
              <a:rPr lang="de-DE" sz="2400" dirty="0">
                <a:latin typeface="WsC Grundschrift" pitchFamily="2" charset="0"/>
              </a:rPr>
              <a:t>Zeitaufwand:</a:t>
            </a:r>
          </a:p>
          <a:p>
            <a:pPr algn="ctr"/>
            <a:r>
              <a:rPr lang="de-DE" sz="2400" dirty="0">
                <a:latin typeface="WsC Grundschrift" pitchFamily="2" charset="0"/>
              </a:rPr>
              <a:t>Welche Option geht schneller?</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12" name="Grafik 11">
            <a:extLst>
              <a:ext uri="{FF2B5EF4-FFF2-40B4-BE49-F238E27FC236}">
                <a16:creationId xmlns:a16="http://schemas.microsoft.com/office/drawing/2014/main" id="{1017C99D-1D37-9BB9-F15A-38B0725DDF8D}"/>
              </a:ext>
            </a:extLst>
          </p:cNvPr>
          <p:cNvPicPr>
            <a:picLocks noChangeAspect="1"/>
          </p:cNvPicPr>
          <p:nvPr/>
        </p:nvPicPr>
        <p:blipFill>
          <a:blip r:embed="rId2"/>
          <a:stretch>
            <a:fillRect/>
          </a:stretch>
        </p:blipFill>
        <p:spPr>
          <a:xfrm>
            <a:off x="11314918" y="75058"/>
            <a:ext cx="839867" cy="799873"/>
          </a:xfrm>
          <a:prstGeom prst="rect">
            <a:avLst/>
          </a:prstGeom>
        </p:spPr>
      </p:pic>
    </p:spTree>
    <p:extLst>
      <p:ext uri="{BB962C8B-B14F-4D97-AF65-F5344CB8AC3E}">
        <p14:creationId xmlns:p14="http://schemas.microsoft.com/office/powerpoint/2010/main" val="3479315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08000" y="1103529"/>
            <a:ext cx="11430000" cy="3416320"/>
          </a:xfrm>
          <a:prstGeom prst="rect">
            <a:avLst/>
          </a:prstGeom>
          <a:noFill/>
        </p:spPr>
        <p:txBody>
          <a:bodyPr wrap="square" rtlCol="0">
            <a:spAutoFit/>
          </a:bodyPr>
          <a:lstStyle/>
          <a:p>
            <a:pPr algn="ctr"/>
            <a:r>
              <a:rPr lang="de-DE" sz="2400" dirty="0">
                <a:latin typeface="WsC Grundschrift" pitchFamily="2" charset="0"/>
              </a:rPr>
              <a:t>Du stehst an der Kasse und willst wissen, ob du den Einkauf mit einem 10-Euro-Schein bezahlen kannst. </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6" name="Grafik 5">
            <a:extLst>
              <a:ext uri="{FF2B5EF4-FFF2-40B4-BE49-F238E27FC236}">
                <a16:creationId xmlns:a16="http://schemas.microsoft.com/office/drawing/2014/main" id="{C92A79E2-8D2A-BCA4-B221-1B93127DA456}"/>
              </a:ext>
            </a:extLst>
          </p:cNvPr>
          <p:cNvPicPr>
            <a:picLocks noChangeAspect="1"/>
          </p:cNvPicPr>
          <p:nvPr/>
        </p:nvPicPr>
        <p:blipFill rotWithShape="1">
          <a:blip r:embed="rId2"/>
          <a:srcRect t="20657" b="14272"/>
          <a:stretch/>
        </p:blipFill>
        <p:spPr>
          <a:xfrm>
            <a:off x="301199" y="1974850"/>
            <a:ext cx="10411459" cy="4660900"/>
          </a:xfrm>
          <a:prstGeom prst="rect">
            <a:avLst/>
          </a:prstGeom>
        </p:spPr>
      </p:pic>
      <p:sp>
        <p:nvSpPr>
          <p:cNvPr id="5" name="Rechteck 4">
            <a:extLst>
              <a:ext uri="{FF2B5EF4-FFF2-40B4-BE49-F238E27FC236}">
                <a16:creationId xmlns:a16="http://schemas.microsoft.com/office/drawing/2014/main" id="{89DD7646-5CAF-63E1-9FC3-62E0CBAFDBA0}"/>
              </a:ext>
            </a:extLst>
          </p:cNvPr>
          <p:cNvSpPr/>
          <p:nvPr/>
        </p:nvSpPr>
        <p:spPr>
          <a:xfrm>
            <a:off x="6961349" y="2164705"/>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96D5BB3-4A5F-9CD1-8EA0-55CF868A2AD8}"/>
              </a:ext>
            </a:extLst>
          </p:cNvPr>
          <p:cNvSpPr txBox="1"/>
          <p:nvPr/>
        </p:nvSpPr>
        <p:spPr>
          <a:xfrm>
            <a:off x="7011051" y="2233672"/>
            <a:ext cx="1511808" cy="1677382"/>
          </a:xfrm>
          <a:prstGeom prst="rect">
            <a:avLst/>
          </a:prstGeom>
          <a:noFill/>
        </p:spPr>
        <p:txBody>
          <a:bodyPr wrap="square" rtlCol="0">
            <a:spAutoFit/>
          </a:bodyPr>
          <a:lstStyle/>
          <a:p>
            <a:r>
              <a:rPr lang="de-DE" sz="1700" dirty="0">
                <a:latin typeface="WsC Grundschrift" pitchFamily="2" charset="0"/>
              </a:rPr>
              <a:t>Butter 2 x </a:t>
            </a:r>
          </a:p>
          <a:p>
            <a:r>
              <a:rPr lang="de-DE" sz="1700" dirty="0">
                <a:latin typeface="WsC Grundschrift" pitchFamily="2" charset="0"/>
              </a:rPr>
              <a:t>1,5 kg Äpfel</a:t>
            </a:r>
          </a:p>
          <a:p>
            <a:r>
              <a:rPr lang="de-DE" sz="1700" dirty="0">
                <a:latin typeface="WsC Grundschrift" pitchFamily="2" charset="0"/>
              </a:rPr>
              <a:t>Marmelade Nudeln</a:t>
            </a:r>
          </a:p>
          <a:p>
            <a:endParaRPr lang="de-DE" sz="1700" dirty="0">
              <a:latin typeface="WsC Grundschrift" pitchFamily="2" charset="0"/>
            </a:endParaRPr>
          </a:p>
          <a:p>
            <a:r>
              <a:rPr lang="de-DE" sz="1700" dirty="0">
                <a:latin typeface="WsC Grundschrift" pitchFamily="2" charset="0"/>
              </a:rPr>
              <a:t>Gesamt:</a:t>
            </a:r>
          </a:p>
        </p:txBody>
      </p:sp>
      <p:sp>
        <p:nvSpPr>
          <p:cNvPr id="9" name="Textfeld 8">
            <a:extLst>
              <a:ext uri="{FF2B5EF4-FFF2-40B4-BE49-F238E27FC236}">
                <a16:creationId xmlns:a16="http://schemas.microsoft.com/office/drawing/2014/main" id="{7251C923-7217-77AF-B9A6-76DBFB3A447F}"/>
              </a:ext>
            </a:extLst>
          </p:cNvPr>
          <p:cNvSpPr txBox="1"/>
          <p:nvPr/>
        </p:nvSpPr>
        <p:spPr>
          <a:xfrm>
            <a:off x="8098236" y="2233672"/>
            <a:ext cx="849245" cy="1415772"/>
          </a:xfrm>
          <a:prstGeom prst="rect">
            <a:avLst/>
          </a:prstGeom>
          <a:noFill/>
        </p:spPr>
        <p:txBody>
          <a:bodyPr wrap="square" rtlCol="0">
            <a:spAutoFit/>
          </a:bodyPr>
          <a:lstStyle/>
          <a:p>
            <a:pPr algn="ctr"/>
            <a:r>
              <a:rPr lang="de-DE" sz="1700" dirty="0">
                <a:latin typeface="WsC Grundschrift" pitchFamily="2" charset="0"/>
              </a:rPr>
              <a:t>4,19 €</a:t>
            </a:r>
          </a:p>
          <a:p>
            <a:pPr algn="ctr"/>
            <a:r>
              <a:rPr lang="de-DE" sz="1700" dirty="0">
                <a:latin typeface="WsC Grundschrift" pitchFamily="2" charset="0"/>
              </a:rPr>
              <a:t>3,39 €</a:t>
            </a:r>
          </a:p>
          <a:p>
            <a:pPr algn="ctr"/>
            <a:r>
              <a:rPr lang="de-DE" sz="1700" dirty="0">
                <a:latin typeface="WsC Grundschrift" pitchFamily="2" charset="0"/>
              </a:rPr>
              <a:t>2,29 €</a:t>
            </a:r>
          </a:p>
          <a:p>
            <a:pPr algn="ctr"/>
            <a:r>
              <a:rPr lang="de-DE" sz="1700" dirty="0">
                <a:latin typeface="WsC Grundschrift" pitchFamily="2" charset="0"/>
              </a:rPr>
              <a:t>1,29 €</a:t>
            </a:r>
          </a:p>
          <a:p>
            <a:pPr algn="ctr"/>
            <a:endParaRPr lang="de-DE" dirty="0">
              <a:latin typeface="WsC Grundschrift" pitchFamily="2" charset="0"/>
            </a:endParaRPr>
          </a:p>
        </p:txBody>
      </p:sp>
      <p:pic>
        <p:nvPicPr>
          <p:cNvPr id="10" name="Grafik 9">
            <a:extLst>
              <a:ext uri="{FF2B5EF4-FFF2-40B4-BE49-F238E27FC236}">
                <a16:creationId xmlns:a16="http://schemas.microsoft.com/office/drawing/2014/main" id="{85A94B3E-FE8A-DC04-4E86-E6AB77F99318}"/>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342673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785652"/>
          </a:xfrm>
          <a:prstGeom prst="rect">
            <a:avLst/>
          </a:prstGeom>
          <a:noFill/>
        </p:spPr>
        <p:txBody>
          <a:bodyPr wrap="square" rtlCol="0">
            <a:spAutoFit/>
          </a:bodyPr>
          <a:lstStyle/>
          <a:p>
            <a:pPr algn="ctr"/>
            <a:r>
              <a:rPr lang="de-DE" sz="2400" dirty="0">
                <a:latin typeface="WsC Grundschrift" pitchFamily="2" charset="0"/>
              </a:rPr>
              <a:t>Du stehst an der Kasse und willst wissen, ob du den Einkauf mit einem 10-Euro-Schein bezahlen kannst. </a:t>
            </a:r>
          </a:p>
          <a:p>
            <a:pPr algn="ctr"/>
            <a:r>
              <a:rPr lang="de-DE" sz="2400" b="1" dirty="0">
                <a:latin typeface="WsC Grundschrift" pitchFamily="2" charset="0"/>
              </a:rPr>
              <a:t>Wie kannst du den Gesamtpreis überprüfen?</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6" name="Grafik 5">
            <a:extLst>
              <a:ext uri="{FF2B5EF4-FFF2-40B4-BE49-F238E27FC236}">
                <a16:creationId xmlns:a16="http://schemas.microsoft.com/office/drawing/2014/main" id="{C92A79E2-8D2A-BCA4-B221-1B93127DA456}"/>
              </a:ext>
            </a:extLst>
          </p:cNvPr>
          <p:cNvPicPr>
            <a:picLocks noChangeAspect="1"/>
          </p:cNvPicPr>
          <p:nvPr/>
        </p:nvPicPr>
        <p:blipFill rotWithShape="1">
          <a:blip r:embed="rId2"/>
          <a:srcRect t="20656" b="18174"/>
          <a:stretch/>
        </p:blipFill>
        <p:spPr>
          <a:xfrm>
            <a:off x="444500" y="2247900"/>
            <a:ext cx="10411459" cy="4381500"/>
          </a:xfrm>
          <a:prstGeom prst="rect">
            <a:avLst/>
          </a:prstGeom>
        </p:spPr>
      </p:pic>
      <p:sp>
        <p:nvSpPr>
          <p:cNvPr id="5" name="Rechteck 4">
            <a:extLst>
              <a:ext uri="{FF2B5EF4-FFF2-40B4-BE49-F238E27FC236}">
                <a16:creationId xmlns:a16="http://schemas.microsoft.com/office/drawing/2014/main" id="{6DA03A56-7018-07AB-0DEC-82D30FD451B4}"/>
              </a:ext>
            </a:extLst>
          </p:cNvPr>
          <p:cNvSpPr/>
          <p:nvPr/>
        </p:nvSpPr>
        <p:spPr>
          <a:xfrm>
            <a:off x="7142219" y="2443162"/>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AB8FA48-C00C-04CA-9F91-D5FB8523AB3D}"/>
              </a:ext>
            </a:extLst>
          </p:cNvPr>
          <p:cNvSpPr txBox="1"/>
          <p:nvPr/>
        </p:nvSpPr>
        <p:spPr>
          <a:xfrm>
            <a:off x="7142219" y="2514623"/>
            <a:ext cx="1511808" cy="1677382"/>
          </a:xfrm>
          <a:prstGeom prst="rect">
            <a:avLst/>
          </a:prstGeom>
          <a:noFill/>
        </p:spPr>
        <p:txBody>
          <a:bodyPr wrap="square" rtlCol="0">
            <a:spAutoFit/>
          </a:bodyPr>
          <a:lstStyle/>
          <a:p>
            <a:r>
              <a:rPr lang="de-DE" sz="1700" dirty="0">
                <a:latin typeface="WsC Grundschrift" pitchFamily="2" charset="0"/>
              </a:rPr>
              <a:t>Butter 2 x </a:t>
            </a:r>
          </a:p>
          <a:p>
            <a:r>
              <a:rPr lang="de-DE" sz="1700" dirty="0">
                <a:latin typeface="WsC Grundschrift" pitchFamily="2" charset="0"/>
              </a:rPr>
              <a:t>1,5 kg Äpfel</a:t>
            </a:r>
          </a:p>
          <a:p>
            <a:r>
              <a:rPr lang="de-DE" sz="1700" dirty="0">
                <a:latin typeface="WsC Grundschrift" pitchFamily="2" charset="0"/>
              </a:rPr>
              <a:t>Marmelade Nudeln</a:t>
            </a:r>
          </a:p>
          <a:p>
            <a:endParaRPr lang="de-DE" sz="1700" dirty="0">
              <a:latin typeface="WsC Grundschrift" pitchFamily="2" charset="0"/>
            </a:endParaRPr>
          </a:p>
          <a:p>
            <a:r>
              <a:rPr lang="de-DE" sz="1700" dirty="0">
                <a:latin typeface="WsC Grundschrift" pitchFamily="2" charset="0"/>
              </a:rPr>
              <a:t>Gesamt:</a:t>
            </a:r>
          </a:p>
        </p:txBody>
      </p:sp>
      <p:sp>
        <p:nvSpPr>
          <p:cNvPr id="9" name="Textfeld 8">
            <a:extLst>
              <a:ext uri="{FF2B5EF4-FFF2-40B4-BE49-F238E27FC236}">
                <a16:creationId xmlns:a16="http://schemas.microsoft.com/office/drawing/2014/main" id="{C1F3D7F1-A20B-2D44-F485-AD65E22D3C72}"/>
              </a:ext>
            </a:extLst>
          </p:cNvPr>
          <p:cNvSpPr txBox="1"/>
          <p:nvPr/>
        </p:nvSpPr>
        <p:spPr>
          <a:xfrm>
            <a:off x="8229404" y="2514623"/>
            <a:ext cx="849245" cy="1415772"/>
          </a:xfrm>
          <a:prstGeom prst="rect">
            <a:avLst/>
          </a:prstGeom>
          <a:noFill/>
        </p:spPr>
        <p:txBody>
          <a:bodyPr wrap="square" rtlCol="0">
            <a:spAutoFit/>
          </a:bodyPr>
          <a:lstStyle/>
          <a:p>
            <a:pPr algn="ctr"/>
            <a:r>
              <a:rPr lang="de-DE" sz="1700" dirty="0">
                <a:latin typeface="WsC Grundschrift" pitchFamily="2" charset="0"/>
              </a:rPr>
              <a:t>4,19 €</a:t>
            </a:r>
          </a:p>
          <a:p>
            <a:pPr algn="ctr"/>
            <a:r>
              <a:rPr lang="de-DE" sz="1700" dirty="0">
                <a:latin typeface="WsC Grundschrift" pitchFamily="2" charset="0"/>
              </a:rPr>
              <a:t>3,39 €</a:t>
            </a:r>
          </a:p>
          <a:p>
            <a:pPr algn="ctr"/>
            <a:r>
              <a:rPr lang="de-DE" sz="1700" dirty="0">
                <a:latin typeface="WsC Grundschrift" pitchFamily="2" charset="0"/>
              </a:rPr>
              <a:t>2,29 €</a:t>
            </a:r>
          </a:p>
          <a:p>
            <a:pPr algn="ctr"/>
            <a:r>
              <a:rPr lang="de-DE" sz="1700" dirty="0">
                <a:latin typeface="WsC Grundschrift" pitchFamily="2" charset="0"/>
              </a:rPr>
              <a:t>1,29 €</a:t>
            </a:r>
          </a:p>
          <a:p>
            <a:pPr algn="ctr"/>
            <a:endParaRPr lang="de-DE" dirty="0">
              <a:latin typeface="WsC Grundschrift" pitchFamily="2" charset="0"/>
            </a:endParaRPr>
          </a:p>
        </p:txBody>
      </p:sp>
      <p:pic>
        <p:nvPicPr>
          <p:cNvPr id="10" name="Grafik 9">
            <a:extLst>
              <a:ext uri="{FF2B5EF4-FFF2-40B4-BE49-F238E27FC236}">
                <a16:creationId xmlns:a16="http://schemas.microsoft.com/office/drawing/2014/main" id="{13539E42-5DF0-D91A-8838-A038BE7BAA67}"/>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2633046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039811" y="1194822"/>
            <a:ext cx="10248900" cy="3046988"/>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Welche Optionen sind in dieser Situation sinnvoll? </a:t>
            </a:r>
          </a:p>
          <a:p>
            <a:pPr algn="ctr"/>
            <a:r>
              <a:rPr lang="de-DE" sz="2400" dirty="0">
                <a:solidFill>
                  <a:schemeClr val="accent6">
                    <a:lumMod val="60000"/>
                    <a:lumOff val="40000"/>
                  </a:schemeClr>
                </a:solidFill>
                <a:latin typeface="WsC Grundschrift" pitchFamily="2" charset="0"/>
              </a:rPr>
              <a:t>Gibt es noch bessere Optionen?</a:t>
            </a: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5" y="2452688"/>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5" y="2452688"/>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274762" y="2533650"/>
            <a:ext cx="2324099"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2" y="2533650"/>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462364"/>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13776" y="2533650"/>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pic>
        <p:nvPicPr>
          <p:cNvPr id="5" name="Grafik 4">
            <a:extLst>
              <a:ext uri="{FF2B5EF4-FFF2-40B4-BE49-F238E27FC236}">
                <a16:creationId xmlns:a16="http://schemas.microsoft.com/office/drawing/2014/main" id="{6848A368-7338-15E2-50E2-3551FB8E2524}"/>
              </a:ext>
            </a:extLst>
          </p:cNvPr>
          <p:cNvPicPr>
            <a:picLocks noChangeAspect="1"/>
          </p:cNvPicPr>
          <p:nvPr/>
        </p:nvPicPr>
        <p:blipFill>
          <a:blip r:embed="rId3"/>
          <a:stretch>
            <a:fillRect/>
          </a:stretch>
        </p:blipFill>
        <p:spPr>
          <a:xfrm>
            <a:off x="523393" y="1049998"/>
            <a:ext cx="1368907" cy="955226"/>
          </a:xfrm>
          <a:prstGeom prst="rect">
            <a:avLst/>
          </a:prstGeom>
        </p:spPr>
      </p:pic>
      <p:sp>
        <p:nvSpPr>
          <p:cNvPr id="12" name="Textfeld 11">
            <a:extLst>
              <a:ext uri="{FF2B5EF4-FFF2-40B4-BE49-F238E27FC236}">
                <a16:creationId xmlns:a16="http://schemas.microsoft.com/office/drawing/2014/main" id="{5B6BE1C7-BB01-E801-CAB7-DB1687707BCA}"/>
              </a:ext>
            </a:extLst>
          </p:cNvPr>
          <p:cNvSpPr txBox="1"/>
          <p:nvPr/>
        </p:nvSpPr>
        <p:spPr>
          <a:xfrm>
            <a:off x="971550" y="5606640"/>
            <a:ext cx="10248900" cy="2308324"/>
          </a:xfrm>
          <a:prstGeom prst="rect">
            <a:avLst/>
          </a:prstGeom>
          <a:noFill/>
        </p:spPr>
        <p:txBody>
          <a:bodyPr wrap="square" rtlCol="0">
            <a:spAutoFit/>
          </a:bodyPr>
          <a:lstStyle/>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13" name="Grafik 12">
            <a:extLst>
              <a:ext uri="{FF2B5EF4-FFF2-40B4-BE49-F238E27FC236}">
                <a16:creationId xmlns:a16="http://schemas.microsoft.com/office/drawing/2014/main" id="{065A167E-DE5B-3B81-C42A-47403B179CE5}"/>
              </a:ext>
            </a:extLst>
          </p:cNvPr>
          <p:cNvPicPr>
            <a:picLocks noChangeAspect="1"/>
          </p:cNvPicPr>
          <p:nvPr/>
        </p:nvPicPr>
        <p:blipFill rotWithShape="1">
          <a:blip r:embed="rId4"/>
          <a:srcRect l="63489" t="20656" r="16243" b="48859"/>
          <a:stretch/>
        </p:blipFill>
        <p:spPr>
          <a:xfrm>
            <a:off x="9985784" y="-88663"/>
            <a:ext cx="2244315" cy="2322427"/>
          </a:xfrm>
          <a:prstGeom prst="rect">
            <a:avLst/>
          </a:prstGeom>
        </p:spPr>
      </p:pic>
      <p:sp>
        <p:nvSpPr>
          <p:cNvPr id="11" name="Rechteck 10">
            <a:extLst>
              <a:ext uri="{FF2B5EF4-FFF2-40B4-BE49-F238E27FC236}">
                <a16:creationId xmlns:a16="http://schemas.microsoft.com/office/drawing/2014/main" id="{3F4C369F-BA41-6D48-5F74-7A045973E0B0}"/>
              </a:ext>
            </a:extLst>
          </p:cNvPr>
          <p:cNvSpPr/>
          <p:nvPr/>
        </p:nvSpPr>
        <p:spPr>
          <a:xfrm>
            <a:off x="10153937" y="219110"/>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E4728FD2-211A-0D72-D128-FD7829389EAA}"/>
              </a:ext>
            </a:extLst>
          </p:cNvPr>
          <p:cNvSpPr txBox="1"/>
          <p:nvPr/>
        </p:nvSpPr>
        <p:spPr>
          <a:xfrm>
            <a:off x="10035016" y="194652"/>
            <a:ext cx="1511808" cy="1677382"/>
          </a:xfrm>
          <a:prstGeom prst="rect">
            <a:avLst/>
          </a:prstGeom>
          <a:noFill/>
        </p:spPr>
        <p:txBody>
          <a:bodyPr wrap="square" rtlCol="0">
            <a:spAutoFit/>
          </a:bodyPr>
          <a:lstStyle/>
          <a:p>
            <a:r>
              <a:rPr lang="de-DE" sz="1700" dirty="0">
                <a:latin typeface="WsC Grundschrift" pitchFamily="2" charset="0"/>
              </a:rPr>
              <a:t>Butter 2 x </a:t>
            </a:r>
          </a:p>
          <a:p>
            <a:r>
              <a:rPr lang="de-DE" sz="1700" dirty="0">
                <a:latin typeface="WsC Grundschrift" pitchFamily="2" charset="0"/>
              </a:rPr>
              <a:t>1,5 kg Äpfel</a:t>
            </a:r>
          </a:p>
          <a:p>
            <a:r>
              <a:rPr lang="de-DE" sz="1700" dirty="0">
                <a:latin typeface="WsC Grundschrift" pitchFamily="2" charset="0"/>
              </a:rPr>
              <a:t>Marmelade Nudeln</a:t>
            </a:r>
          </a:p>
          <a:p>
            <a:endParaRPr lang="de-DE" sz="1700" dirty="0">
              <a:latin typeface="WsC Grundschrift" pitchFamily="2" charset="0"/>
            </a:endParaRPr>
          </a:p>
          <a:p>
            <a:r>
              <a:rPr lang="de-DE" sz="1700" dirty="0">
                <a:latin typeface="WsC Grundschrift" pitchFamily="2" charset="0"/>
              </a:rPr>
              <a:t>Gesamt:</a:t>
            </a:r>
          </a:p>
        </p:txBody>
      </p:sp>
      <p:sp>
        <p:nvSpPr>
          <p:cNvPr id="15" name="Textfeld 14">
            <a:extLst>
              <a:ext uri="{FF2B5EF4-FFF2-40B4-BE49-F238E27FC236}">
                <a16:creationId xmlns:a16="http://schemas.microsoft.com/office/drawing/2014/main" id="{18105944-D2C8-DB71-2637-D37C18E0E4BD}"/>
              </a:ext>
            </a:extLst>
          </p:cNvPr>
          <p:cNvSpPr txBox="1"/>
          <p:nvPr/>
        </p:nvSpPr>
        <p:spPr>
          <a:xfrm>
            <a:off x="11256908" y="198495"/>
            <a:ext cx="849245" cy="1415772"/>
          </a:xfrm>
          <a:prstGeom prst="rect">
            <a:avLst/>
          </a:prstGeom>
          <a:noFill/>
        </p:spPr>
        <p:txBody>
          <a:bodyPr wrap="square" rtlCol="0">
            <a:spAutoFit/>
          </a:bodyPr>
          <a:lstStyle/>
          <a:p>
            <a:pPr algn="ctr"/>
            <a:r>
              <a:rPr lang="de-DE" sz="1700" dirty="0">
                <a:latin typeface="WsC Grundschrift" pitchFamily="2" charset="0"/>
              </a:rPr>
              <a:t>4,19 €</a:t>
            </a:r>
          </a:p>
          <a:p>
            <a:pPr algn="ctr"/>
            <a:r>
              <a:rPr lang="de-DE" sz="1700" dirty="0">
                <a:latin typeface="WsC Grundschrift" pitchFamily="2" charset="0"/>
              </a:rPr>
              <a:t>3,39 €</a:t>
            </a:r>
          </a:p>
          <a:p>
            <a:pPr algn="ctr"/>
            <a:r>
              <a:rPr lang="de-DE" sz="1700" dirty="0">
                <a:latin typeface="WsC Grundschrift" pitchFamily="2" charset="0"/>
              </a:rPr>
              <a:t>2,29 €</a:t>
            </a:r>
          </a:p>
          <a:p>
            <a:pPr algn="ctr"/>
            <a:r>
              <a:rPr lang="de-DE" sz="1700" dirty="0">
                <a:latin typeface="WsC Grundschrift" pitchFamily="2" charset="0"/>
              </a:rPr>
              <a:t>1,29 €</a:t>
            </a:r>
          </a:p>
          <a:p>
            <a:pPr algn="ctr"/>
            <a:endParaRPr lang="de-DE" dirty="0">
              <a:latin typeface="WsC Grundschrift" pitchFamily="2" charset="0"/>
            </a:endParaRPr>
          </a:p>
        </p:txBody>
      </p:sp>
      <p:pic>
        <p:nvPicPr>
          <p:cNvPr id="16" name="Grafik 15">
            <a:extLst>
              <a:ext uri="{FF2B5EF4-FFF2-40B4-BE49-F238E27FC236}">
                <a16:creationId xmlns:a16="http://schemas.microsoft.com/office/drawing/2014/main" id="{C80C797B-2937-291D-D6BA-76730EB4559D}"/>
              </a:ext>
            </a:extLst>
          </p:cNvPr>
          <p:cNvPicPr>
            <a:picLocks noChangeAspect="1"/>
          </p:cNvPicPr>
          <p:nvPr/>
        </p:nvPicPr>
        <p:blipFill>
          <a:blip r:embed="rId5"/>
          <a:stretch>
            <a:fillRect/>
          </a:stretch>
        </p:blipFill>
        <p:spPr>
          <a:xfrm>
            <a:off x="116735" y="26035"/>
            <a:ext cx="477640" cy="888365"/>
          </a:xfrm>
          <a:prstGeom prst="rect">
            <a:avLst/>
          </a:prstGeom>
        </p:spPr>
      </p:pic>
    </p:spTree>
    <p:extLst>
      <p:ext uri="{BB962C8B-B14F-4D97-AF65-F5344CB8AC3E}">
        <p14:creationId xmlns:p14="http://schemas.microsoft.com/office/powerpoint/2010/main" val="1421169344"/>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039811" y="1194822"/>
            <a:ext cx="10248900" cy="3046988"/>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Welche Optionen sind in dieser Situation sinnvoll? </a:t>
            </a:r>
          </a:p>
          <a:p>
            <a:pPr algn="ctr"/>
            <a:r>
              <a:rPr lang="de-DE" sz="2400" dirty="0">
                <a:solidFill>
                  <a:schemeClr val="accent6">
                    <a:lumMod val="60000"/>
                    <a:lumOff val="40000"/>
                  </a:schemeClr>
                </a:solidFill>
                <a:latin typeface="WsC Grundschrift" pitchFamily="2" charset="0"/>
              </a:rPr>
              <a:t>Gibt es noch bessere Optionen?</a:t>
            </a: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5" y="2452688"/>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5" y="2452688"/>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274762" y="2533650"/>
            <a:ext cx="2324099" cy="1200329"/>
          </a:xfrm>
          <a:prstGeom prst="rect">
            <a:avLst/>
          </a:prstGeom>
          <a:noFill/>
        </p:spPr>
        <p:txBody>
          <a:bodyPr wrap="square" rtlCol="0">
            <a:spAutoFit/>
          </a:bodyPr>
          <a:lstStyle/>
          <a:p>
            <a:pPr algn="ctr"/>
            <a:r>
              <a:rPr lang="de-DE" sz="2400" dirty="0">
                <a:latin typeface="WsC Grundschrift" pitchFamily="2" charset="0"/>
              </a:rPr>
              <a:t>Option 1: </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2" y="2533650"/>
            <a:ext cx="2324099" cy="1569660"/>
          </a:xfrm>
          <a:prstGeom prst="rect">
            <a:avLst/>
          </a:prstGeom>
          <a:noFill/>
        </p:spPr>
        <p:txBody>
          <a:bodyPr wrap="square" rtlCol="0">
            <a:spAutoFit/>
          </a:bodyPr>
          <a:lstStyle/>
          <a:p>
            <a:pPr algn="ctr"/>
            <a:r>
              <a:rPr lang="de-DE" sz="2400" dirty="0">
                <a:latin typeface="WsC Grundschrift" pitchFamily="2" charset="0"/>
              </a:rPr>
              <a:t>Option 2: </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462364"/>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13776" y="2533650"/>
            <a:ext cx="2324099" cy="1569660"/>
          </a:xfrm>
          <a:prstGeom prst="rect">
            <a:avLst/>
          </a:prstGeom>
          <a:noFill/>
        </p:spPr>
        <p:txBody>
          <a:bodyPr wrap="square" rtlCol="0">
            <a:spAutoFit/>
          </a:bodyPr>
          <a:lstStyle/>
          <a:p>
            <a:pPr algn="ctr"/>
            <a:r>
              <a:rPr lang="de-DE" sz="2400" dirty="0">
                <a:latin typeface="WsC Grundschrift" pitchFamily="2" charset="0"/>
              </a:rPr>
              <a:t>Option 3:</a:t>
            </a:r>
          </a:p>
          <a:p>
            <a:pPr algn="ctr"/>
            <a:r>
              <a:rPr lang="de-DE" sz="2400" dirty="0">
                <a:latin typeface="WsC Grundschrift" pitchFamily="2" charset="0"/>
              </a:rPr>
              <a:t>Gesamtpreis auf ganze Zehn-Cent-Beträge runden</a:t>
            </a:r>
          </a:p>
        </p:txBody>
      </p:sp>
      <p:pic>
        <p:nvPicPr>
          <p:cNvPr id="5" name="Grafik 4">
            <a:extLst>
              <a:ext uri="{FF2B5EF4-FFF2-40B4-BE49-F238E27FC236}">
                <a16:creationId xmlns:a16="http://schemas.microsoft.com/office/drawing/2014/main" id="{6848A368-7338-15E2-50E2-3551FB8E2524}"/>
              </a:ext>
            </a:extLst>
          </p:cNvPr>
          <p:cNvPicPr>
            <a:picLocks noChangeAspect="1"/>
          </p:cNvPicPr>
          <p:nvPr/>
        </p:nvPicPr>
        <p:blipFill>
          <a:blip r:embed="rId2"/>
          <a:stretch>
            <a:fillRect/>
          </a:stretch>
        </p:blipFill>
        <p:spPr>
          <a:xfrm>
            <a:off x="523393" y="1049998"/>
            <a:ext cx="1368907" cy="955226"/>
          </a:xfrm>
          <a:prstGeom prst="rect">
            <a:avLst/>
          </a:prstGeom>
        </p:spPr>
      </p:pic>
      <p:sp>
        <p:nvSpPr>
          <p:cNvPr id="12" name="Textfeld 11">
            <a:extLst>
              <a:ext uri="{FF2B5EF4-FFF2-40B4-BE49-F238E27FC236}">
                <a16:creationId xmlns:a16="http://schemas.microsoft.com/office/drawing/2014/main" id="{5B6BE1C7-BB01-E801-CAB7-DB1687707BCA}"/>
              </a:ext>
            </a:extLst>
          </p:cNvPr>
          <p:cNvSpPr txBox="1"/>
          <p:nvPr/>
        </p:nvSpPr>
        <p:spPr>
          <a:xfrm>
            <a:off x="971550" y="5606640"/>
            <a:ext cx="10248900" cy="3046988"/>
          </a:xfrm>
          <a:prstGeom prst="rect">
            <a:avLst/>
          </a:prstGeom>
          <a:noFill/>
        </p:spPr>
        <p:txBody>
          <a:bodyPr wrap="square" rtlCol="0">
            <a:spAutoFit/>
          </a:bodyPr>
          <a:lstStyle/>
          <a:p>
            <a:pPr marL="342900" indent="-342900" algn="ctr">
              <a:buFont typeface="Wingdings" panose="05000000000000000000" pitchFamily="2" charset="2"/>
              <a:buChar char="à"/>
            </a:pPr>
            <a:r>
              <a:rPr lang="de-DE" sz="2400" dirty="0">
                <a:solidFill>
                  <a:schemeClr val="accent6">
                    <a:lumMod val="60000"/>
                    <a:lumOff val="40000"/>
                  </a:schemeClr>
                </a:solidFill>
                <a:latin typeface="WsC Grundschrift" pitchFamily="2" charset="0"/>
                <a:sym typeface="Wingdings" panose="05000000000000000000" pitchFamily="2" charset="2"/>
              </a:rPr>
              <a:t>Nicht in allen Situationen </a:t>
            </a:r>
            <a:r>
              <a:rPr lang="de-DE" sz="2400" dirty="0">
                <a:solidFill>
                  <a:schemeClr val="accent6">
                    <a:lumMod val="60000"/>
                    <a:lumOff val="40000"/>
                  </a:schemeClr>
                </a:solidFill>
                <a:latin typeface="WsC Grundschrift" pitchFamily="2" charset="0"/>
              </a:rPr>
              <a:t>ist es sinnvoll, nach den Regeln zu runden. </a:t>
            </a:r>
          </a:p>
          <a:p>
            <a:pPr algn="ctr"/>
            <a:r>
              <a:rPr lang="de-DE" sz="2400" dirty="0">
                <a:solidFill>
                  <a:schemeClr val="accent6">
                    <a:lumMod val="60000"/>
                    <a:lumOff val="40000"/>
                  </a:schemeClr>
                </a:solidFill>
                <a:latin typeface="WsC Grundschrift" pitchFamily="2" charset="0"/>
              </a:rPr>
              <a:t>Stattdessen ist ein anderer Weg geschickter.</a:t>
            </a: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13" name="Grafik 12">
            <a:extLst>
              <a:ext uri="{FF2B5EF4-FFF2-40B4-BE49-F238E27FC236}">
                <a16:creationId xmlns:a16="http://schemas.microsoft.com/office/drawing/2014/main" id="{065A167E-DE5B-3B81-C42A-47403B179CE5}"/>
              </a:ext>
            </a:extLst>
          </p:cNvPr>
          <p:cNvPicPr>
            <a:picLocks noChangeAspect="1"/>
          </p:cNvPicPr>
          <p:nvPr/>
        </p:nvPicPr>
        <p:blipFill rotWithShape="1">
          <a:blip r:embed="rId3"/>
          <a:srcRect l="63489" t="20656" r="17175" b="48859"/>
          <a:stretch/>
        </p:blipFill>
        <p:spPr>
          <a:xfrm>
            <a:off x="9985785" y="-88663"/>
            <a:ext cx="2141126" cy="2322427"/>
          </a:xfrm>
          <a:prstGeom prst="rect">
            <a:avLst/>
          </a:prstGeom>
        </p:spPr>
      </p:pic>
      <p:sp>
        <p:nvSpPr>
          <p:cNvPr id="11" name="Rechteck 10">
            <a:extLst>
              <a:ext uri="{FF2B5EF4-FFF2-40B4-BE49-F238E27FC236}">
                <a16:creationId xmlns:a16="http://schemas.microsoft.com/office/drawing/2014/main" id="{6B33799E-CBC7-23AA-F2EE-F875B33C8A24}"/>
              </a:ext>
            </a:extLst>
          </p:cNvPr>
          <p:cNvSpPr/>
          <p:nvPr/>
        </p:nvSpPr>
        <p:spPr>
          <a:xfrm>
            <a:off x="10215848" y="201689"/>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18CD4C32-D576-8BFE-1A1F-C72A8EAF74A8}"/>
              </a:ext>
            </a:extLst>
          </p:cNvPr>
          <p:cNvSpPr txBox="1"/>
          <p:nvPr/>
        </p:nvSpPr>
        <p:spPr>
          <a:xfrm>
            <a:off x="10082370" y="228600"/>
            <a:ext cx="1511808" cy="1677382"/>
          </a:xfrm>
          <a:prstGeom prst="rect">
            <a:avLst/>
          </a:prstGeom>
          <a:noFill/>
        </p:spPr>
        <p:txBody>
          <a:bodyPr wrap="square" rtlCol="0">
            <a:spAutoFit/>
          </a:bodyPr>
          <a:lstStyle/>
          <a:p>
            <a:r>
              <a:rPr lang="de-DE" sz="1700" dirty="0">
                <a:latin typeface="WsC Grundschrift" pitchFamily="2" charset="0"/>
              </a:rPr>
              <a:t>Butter 2 x </a:t>
            </a:r>
          </a:p>
          <a:p>
            <a:r>
              <a:rPr lang="de-DE" sz="1700" dirty="0">
                <a:latin typeface="WsC Grundschrift" pitchFamily="2" charset="0"/>
              </a:rPr>
              <a:t>1,5 kg Äpfel</a:t>
            </a:r>
          </a:p>
          <a:p>
            <a:r>
              <a:rPr lang="de-DE" sz="1700" dirty="0">
                <a:latin typeface="WsC Grundschrift" pitchFamily="2" charset="0"/>
              </a:rPr>
              <a:t>Marmelade Nudeln</a:t>
            </a:r>
          </a:p>
          <a:p>
            <a:endParaRPr lang="de-DE" sz="1700" dirty="0">
              <a:latin typeface="WsC Grundschrift" pitchFamily="2" charset="0"/>
            </a:endParaRPr>
          </a:p>
          <a:p>
            <a:r>
              <a:rPr lang="de-DE" sz="1700" dirty="0">
                <a:latin typeface="WsC Grundschrift" pitchFamily="2" charset="0"/>
              </a:rPr>
              <a:t>Gesamt:</a:t>
            </a:r>
          </a:p>
        </p:txBody>
      </p:sp>
      <p:sp>
        <p:nvSpPr>
          <p:cNvPr id="15" name="Textfeld 14">
            <a:extLst>
              <a:ext uri="{FF2B5EF4-FFF2-40B4-BE49-F238E27FC236}">
                <a16:creationId xmlns:a16="http://schemas.microsoft.com/office/drawing/2014/main" id="{A008575A-8668-5D68-A5DD-990684D94E7B}"/>
              </a:ext>
            </a:extLst>
          </p:cNvPr>
          <p:cNvSpPr txBox="1"/>
          <p:nvPr/>
        </p:nvSpPr>
        <p:spPr>
          <a:xfrm>
            <a:off x="11222233" y="224406"/>
            <a:ext cx="849245" cy="1415772"/>
          </a:xfrm>
          <a:prstGeom prst="rect">
            <a:avLst/>
          </a:prstGeom>
          <a:noFill/>
        </p:spPr>
        <p:txBody>
          <a:bodyPr wrap="square" rtlCol="0">
            <a:spAutoFit/>
          </a:bodyPr>
          <a:lstStyle/>
          <a:p>
            <a:pPr algn="ctr"/>
            <a:r>
              <a:rPr lang="de-DE" sz="1700" dirty="0">
                <a:latin typeface="WsC Grundschrift" pitchFamily="2" charset="0"/>
              </a:rPr>
              <a:t>4,19 €</a:t>
            </a:r>
          </a:p>
          <a:p>
            <a:pPr algn="ctr"/>
            <a:r>
              <a:rPr lang="de-DE" sz="1700" dirty="0">
                <a:latin typeface="WsC Grundschrift" pitchFamily="2" charset="0"/>
              </a:rPr>
              <a:t>3,39 €</a:t>
            </a:r>
          </a:p>
          <a:p>
            <a:pPr algn="ctr"/>
            <a:r>
              <a:rPr lang="de-DE" sz="1700" dirty="0">
                <a:latin typeface="WsC Grundschrift" pitchFamily="2" charset="0"/>
              </a:rPr>
              <a:t>2,29 €</a:t>
            </a:r>
          </a:p>
          <a:p>
            <a:pPr algn="ctr"/>
            <a:r>
              <a:rPr lang="de-DE" sz="1700" dirty="0">
                <a:latin typeface="WsC Grundschrift" pitchFamily="2" charset="0"/>
              </a:rPr>
              <a:t>1,29 €</a:t>
            </a:r>
          </a:p>
          <a:p>
            <a:pPr algn="ctr"/>
            <a:endParaRPr lang="de-DE" dirty="0">
              <a:latin typeface="WsC Grundschrift" pitchFamily="2" charset="0"/>
            </a:endParaRPr>
          </a:p>
        </p:txBody>
      </p:sp>
      <p:pic>
        <p:nvPicPr>
          <p:cNvPr id="16" name="Grafik 15">
            <a:extLst>
              <a:ext uri="{FF2B5EF4-FFF2-40B4-BE49-F238E27FC236}">
                <a16:creationId xmlns:a16="http://schemas.microsoft.com/office/drawing/2014/main" id="{5E893F30-7CE1-3529-130E-8E250A7F4469}"/>
              </a:ext>
            </a:extLst>
          </p:cNvPr>
          <p:cNvPicPr>
            <a:picLocks noChangeAspect="1"/>
          </p:cNvPicPr>
          <p:nvPr/>
        </p:nvPicPr>
        <p:blipFill>
          <a:blip r:embed="rId4"/>
          <a:stretch>
            <a:fillRect/>
          </a:stretch>
        </p:blipFill>
        <p:spPr>
          <a:xfrm>
            <a:off x="103189" y="43927"/>
            <a:ext cx="477640" cy="888365"/>
          </a:xfrm>
          <a:prstGeom prst="rect">
            <a:avLst/>
          </a:prstGeom>
        </p:spPr>
      </p:pic>
    </p:spTree>
    <p:extLst>
      <p:ext uri="{BB962C8B-B14F-4D97-AF65-F5344CB8AC3E}">
        <p14:creationId xmlns:p14="http://schemas.microsoft.com/office/powerpoint/2010/main" val="1588382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latin typeface="WsC Grundschrift" pitchFamily="2" charset="0"/>
              </a:rPr>
              <a:t>Gesamtpreis</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635000" y="1103531"/>
            <a:ext cx="10922000" cy="2677656"/>
          </a:xfrm>
          <a:prstGeom prst="rect">
            <a:avLst/>
          </a:prstGeom>
          <a:noFill/>
        </p:spPr>
        <p:txBody>
          <a:bodyPr wrap="square" rtlCol="0">
            <a:spAutoFit/>
          </a:bodyPr>
          <a:lstStyle/>
          <a:p>
            <a:pPr algn="ctr"/>
            <a:r>
              <a:rPr lang="de-DE" sz="2400" dirty="0">
                <a:latin typeface="WsC Grundschrift" pitchFamily="2" charset="0"/>
              </a:rPr>
              <a:t>Wie wurde hier gerundet und warum? </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7352341" y="3815366"/>
            <a:ext cx="4344536" cy="25377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9" name="Textfeld 8">
            <a:extLst>
              <a:ext uri="{FF2B5EF4-FFF2-40B4-BE49-F238E27FC236}">
                <a16:creationId xmlns:a16="http://schemas.microsoft.com/office/drawing/2014/main" id="{7F506497-310F-9A90-5177-5AC020AEF398}"/>
              </a:ext>
            </a:extLst>
          </p:cNvPr>
          <p:cNvSpPr txBox="1"/>
          <p:nvPr/>
        </p:nvSpPr>
        <p:spPr>
          <a:xfrm>
            <a:off x="982950" y="3992735"/>
            <a:ext cx="2943225" cy="461665"/>
          </a:xfrm>
          <a:prstGeom prst="rect">
            <a:avLst/>
          </a:prstGeom>
          <a:noFill/>
        </p:spPr>
        <p:txBody>
          <a:bodyPr wrap="square" rtlCol="0">
            <a:spAutoFit/>
          </a:bodyPr>
          <a:lstStyle/>
          <a:p>
            <a:pPr algn="ctr"/>
            <a:r>
              <a:rPr lang="de-DE" sz="2400" b="1" dirty="0">
                <a:latin typeface="WsC Grundschrift" pitchFamily="2" charset="0"/>
              </a:rPr>
              <a:t>Option 4</a:t>
            </a:r>
            <a:endParaRPr lang="de-DE" sz="3200" b="1" dirty="0">
              <a:latin typeface="WsC Grundschrift" pitchFamily="2" charset="0"/>
            </a:endParaRPr>
          </a:p>
        </p:txBody>
      </p:sp>
      <p:sp>
        <p:nvSpPr>
          <p:cNvPr id="10" name="Textfeld 9">
            <a:extLst>
              <a:ext uri="{FF2B5EF4-FFF2-40B4-BE49-F238E27FC236}">
                <a16:creationId xmlns:a16="http://schemas.microsoft.com/office/drawing/2014/main" id="{608669E0-0C93-16FA-5AE2-53A4395E71AE}"/>
              </a:ext>
            </a:extLst>
          </p:cNvPr>
          <p:cNvSpPr txBox="1"/>
          <p:nvPr/>
        </p:nvSpPr>
        <p:spPr>
          <a:xfrm>
            <a:off x="8010454" y="3862247"/>
            <a:ext cx="3165474" cy="461665"/>
          </a:xfrm>
          <a:prstGeom prst="rect">
            <a:avLst/>
          </a:prstGeom>
          <a:noFill/>
        </p:spPr>
        <p:txBody>
          <a:bodyPr wrap="square" rtlCol="0">
            <a:spAutoFit/>
          </a:bodyPr>
          <a:lstStyle/>
          <a:p>
            <a:pPr algn="ctr"/>
            <a:r>
              <a:rPr lang="de-DE" sz="2400" b="1" dirty="0">
                <a:latin typeface="WsC Grundschrift" pitchFamily="2" charset="0"/>
              </a:rPr>
              <a:t>Option 5</a:t>
            </a:r>
          </a:p>
        </p:txBody>
      </p:sp>
      <p:sp>
        <p:nvSpPr>
          <p:cNvPr id="11" name="Textfeld 10">
            <a:extLst>
              <a:ext uri="{FF2B5EF4-FFF2-40B4-BE49-F238E27FC236}">
                <a16:creationId xmlns:a16="http://schemas.microsoft.com/office/drawing/2014/main" id="{EF784B12-A8A1-F6CC-3AEA-FFAFEE0F5F2B}"/>
              </a:ext>
            </a:extLst>
          </p:cNvPr>
          <p:cNvSpPr txBox="1"/>
          <p:nvPr/>
        </p:nvSpPr>
        <p:spPr>
          <a:xfrm>
            <a:off x="7541797" y="4691826"/>
            <a:ext cx="4688303" cy="1569660"/>
          </a:xfrm>
          <a:prstGeom prst="rect">
            <a:avLst/>
          </a:prstGeom>
          <a:noFill/>
        </p:spPr>
        <p:txBody>
          <a:bodyPr wrap="square" rtlCol="0">
            <a:spAutoFit/>
          </a:bodyPr>
          <a:lstStyle/>
          <a:p>
            <a:endParaRPr lang="de-DE" sz="2400" dirty="0">
              <a:latin typeface="WsC Grundschrift" pitchFamily="2" charset="0"/>
            </a:endParaRPr>
          </a:p>
          <a:p>
            <a:r>
              <a:rPr lang="de-DE" sz="2400" dirty="0">
                <a:latin typeface="WsC Grundschrift" pitchFamily="2" charset="0"/>
              </a:rPr>
              <a:t>5 € + 3 € + 2 € + 1 € = </a:t>
            </a:r>
            <a:r>
              <a:rPr lang="de-DE" sz="2400" b="1" dirty="0">
                <a:latin typeface="WsC Grundschrift" pitchFamily="2" charset="0"/>
              </a:rPr>
              <a:t>11 € </a:t>
            </a:r>
          </a:p>
          <a:p>
            <a:endParaRPr lang="de-DE" sz="2400" dirty="0">
              <a:latin typeface="WsC Grundschrift" pitchFamily="2" charset="0"/>
            </a:endParaRPr>
          </a:p>
          <a:p>
            <a:r>
              <a:rPr lang="de-DE" sz="2400" dirty="0">
                <a:latin typeface="WsC Grundschrift" pitchFamily="2" charset="0"/>
                <a:sym typeface="Wingdings" panose="05000000000000000000" pitchFamily="2" charset="2"/>
              </a:rPr>
              <a:t></a:t>
            </a:r>
            <a:r>
              <a:rPr lang="de-DE" sz="2400" dirty="0">
                <a:latin typeface="WsC Grundschrift" pitchFamily="2" charset="0"/>
              </a:rPr>
              <a:t>Das Geld reicht nicht!</a:t>
            </a:r>
          </a:p>
        </p:txBody>
      </p:sp>
      <p:sp>
        <p:nvSpPr>
          <p:cNvPr id="14" name="Textfeld 13">
            <a:extLst>
              <a:ext uri="{FF2B5EF4-FFF2-40B4-BE49-F238E27FC236}">
                <a16:creationId xmlns:a16="http://schemas.microsoft.com/office/drawing/2014/main" id="{E5B7741E-F781-2ACA-EF32-CABFAFB51E72}"/>
              </a:ext>
            </a:extLst>
          </p:cNvPr>
          <p:cNvSpPr txBox="1"/>
          <p:nvPr/>
        </p:nvSpPr>
        <p:spPr>
          <a:xfrm>
            <a:off x="780841" y="4368661"/>
            <a:ext cx="4058820" cy="2215991"/>
          </a:xfrm>
          <a:prstGeom prst="rect">
            <a:avLst/>
          </a:prstGeom>
          <a:noFill/>
        </p:spPr>
        <p:txBody>
          <a:bodyPr wrap="square" rtlCol="0">
            <a:spAutoFit/>
          </a:bodyPr>
          <a:lstStyle/>
          <a:p>
            <a:r>
              <a:rPr lang="de-DE" sz="2400" dirty="0">
                <a:latin typeface="WsC Grundschrift" pitchFamily="2" charset="0"/>
              </a:rPr>
              <a:t>4 € + 3 € + 2 € + 1 € = 10 €</a:t>
            </a:r>
          </a:p>
          <a:p>
            <a:endParaRPr lang="de-DE" sz="2400" dirty="0">
              <a:latin typeface="WsC Grundschrift" pitchFamily="2" charset="0"/>
            </a:endParaRPr>
          </a:p>
          <a:p>
            <a:r>
              <a:rPr lang="de-DE" sz="2400" dirty="0">
                <a:latin typeface="WsC Grundschrift" pitchFamily="2" charset="0"/>
              </a:rPr>
              <a:t>10 € + 1 € = </a:t>
            </a:r>
            <a:r>
              <a:rPr lang="de-DE" sz="2400" b="1" dirty="0">
                <a:latin typeface="WsC Grundschrift" pitchFamily="2" charset="0"/>
              </a:rPr>
              <a:t>11 €</a:t>
            </a:r>
          </a:p>
          <a:p>
            <a:endParaRPr lang="de-DE" sz="2400" dirty="0">
              <a:latin typeface="WsC Grundschrift" pitchFamily="2" charset="0"/>
            </a:endParaRPr>
          </a:p>
          <a:p>
            <a:r>
              <a:rPr lang="de-DE" sz="2400" dirty="0">
                <a:latin typeface="WsC Grundschrift" pitchFamily="2" charset="0"/>
                <a:sym typeface="Wingdings" panose="05000000000000000000" pitchFamily="2" charset="2"/>
              </a:rPr>
              <a:t> Das Geld reicht nicht!</a:t>
            </a:r>
            <a:endParaRPr lang="de-DE" sz="2400" dirty="0">
              <a:latin typeface="WsC Grundschrift" pitchFamily="2" charset="0"/>
            </a:endParaRPr>
          </a:p>
          <a:p>
            <a:endParaRPr lang="de-DE" dirty="0">
              <a:latin typeface="WsC Grundschrift" pitchFamily="2" charset="0"/>
            </a:endParaRPr>
          </a:p>
        </p:txBody>
      </p:sp>
      <p:sp>
        <p:nvSpPr>
          <p:cNvPr id="8" name="Rechteck 7">
            <a:extLst>
              <a:ext uri="{FF2B5EF4-FFF2-40B4-BE49-F238E27FC236}">
                <a16:creationId xmlns:a16="http://schemas.microsoft.com/office/drawing/2014/main" id="{6DEB55E5-E03E-6012-987C-D08F288C3472}"/>
              </a:ext>
            </a:extLst>
          </p:cNvPr>
          <p:cNvSpPr/>
          <p:nvPr/>
        </p:nvSpPr>
        <p:spPr>
          <a:xfrm>
            <a:off x="565742" y="3970317"/>
            <a:ext cx="4098587" cy="23827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3562E1E8-21DC-4F71-42D4-C9CC72142868}"/>
              </a:ext>
            </a:extLst>
          </p:cNvPr>
          <p:cNvPicPr>
            <a:picLocks noChangeAspect="1"/>
          </p:cNvPicPr>
          <p:nvPr/>
        </p:nvPicPr>
        <p:blipFill rotWithShape="1">
          <a:blip r:embed="rId3"/>
          <a:srcRect l="63489" t="20656" r="17175" b="44321"/>
          <a:stretch/>
        </p:blipFill>
        <p:spPr>
          <a:xfrm>
            <a:off x="4611649" y="1524597"/>
            <a:ext cx="2781598" cy="3466246"/>
          </a:xfrm>
          <a:prstGeom prst="rect">
            <a:avLst/>
          </a:prstGeom>
        </p:spPr>
      </p:pic>
      <p:sp>
        <p:nvSpPr>
          <p:cNvPr id="5" name="Rechteck 4">
            <a:extLst>
              <a:ext uri="{FF2B5EF4-FFF2-40B4-BE49-F238E27FC236}">
                <a16:creationId xmlns:a16="http://schemas.microsoft.com/office/drawing/2014/main" id="{A3777025-307A-4096-B2DA-910499A5F13E}"/>
              </a:ext>
            </a:extLst>
          </p:cNvPr>
          <p:cNvSpPr/>
          <p:nvPr/>
        </p:nvSpPr>
        <p:spPr>
          <a:xfrm>
            <a:off x="4859145" y="1971675"/>
            <a:ext cx="2344646" cy="1998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3F065AAE-A8A1-BAA8-B2FB-1DFF896DDF50}"/>
              </a:ext>
            </a:extLst>
          </p:cNvPr>
          <p:cNvSpPr txBox="1"/>
          <p:nvPr/>
        </p:nvSpPr>
        <p:spPr>
          <a:xfrm>
            <a:off x="4824631" y="1971675"/>
            <a:ext cx="1511808" cy="1938992"/>
          </a:xfrm>
          <a:prstGeom prst="rect">
            <a:avLst/>
          </a:prstGeom>
          <a:noFill/>
        </p:spPr>
        <p:txBody>
          <a:bodyPr wrap="square" rtlCol="0">
            <a:spAutoFit/>
          </a:bodyPr>
          <a:lstStyle/>
          <a:p>
            <a:r>
              <a:rPr lang="de-DE" sz="2000" dirty="0">
                <a:latin typeface="WsC Grundschrift" pitchFamily="2" charset="0"/>
              </a:rPr>
              <a:t>Butter 2 x </a:t>
            </a:r>
          </a:p>
          <a:p>
            <a:r>
              <a:rPr lang="de-DE" sz="2000" dirty="0">
                <a:latin typeface="WsC Grundschrift" pitchFamily="2" charset="0"/>
              </a:rPr>
              <a:t>1,5 kg Äpfel</a:t>
            </a:r>
          </a:p>
          <a:p>
            <a:r>
              <a:rPr lang="de-DE" sz="2000" dirty="0">
                <a:latin typeface="WsC Grundschrift" pitchFamily="2" charset="0"/>
              </a:rPr>
              <a:t>Marmelade Nudeln</a:t>
            </a:r>
          </a:p>
          <a:p>
            <a:endParaRPr lang="de-DE" sz="2000" dirty="0">
              <a:latin typeface="WsC Grundschrift" pitchFamily="2" charset="0"/>
            </a:endParaRPr>
          </a:p>
          <a:p>
            <a:r>
              <a:rPr lang="de-DE" sz="2000" dirty="0">
                <a:latin typeface="WsC Grundschrift" pitchFamily="2" charset="0"/>
              </a:rPr>
              <a:t>Gesamt:</a:t>
            </a:r>
          </a:p>
        </p:txBody>
      </p:sp>
      <p:sp>
        <p:nvSpPr>
          <p:cNvPr id="15" name="Textfeld 14">
            <a:extLst>
              <a:ext uri="{FF2B5EF4-FFF2-40B4-BE49-F238E27FC236}">
                <a16:creationId xmlns:a16="http://schemas.microsoft.com/office/drawing/2014/main" id="{E014697F-D9F6-15B6-DA34-8A1AB1B2071C}"/>
              </a:ext>
            </a:extLst>
          </p:cNvPr>
          <p:cNvSpPr txBox="1"/>
          <p:nvPr/>
        </p:nvSpPr>
        <p:spPr>
          <a:xfrm>
            <a:off x="6309880" y="1971675"/>
            <a:ext cx="849245" cy="1600438"/>
          </a:xfrm>
          <a:prstGeom prst="rect">
            <a:avLst/>
          </a:prstGeom>
          <a:noFill/>
        </p:spPr>
        <p:txBody>
          <a:bodyPr wrap="square" rtlCol="0">
            <a:spAutoFit/>
          </a:bodyPr>
          <a:lstStyle/>
          <a:p>
            <a:pPr algn="ctr"/>
            <a:r>
              <a:rPr lang="de-DE" sz="2000" dirty="0">
                <a:latin typeface="WsC Grundschrift" pitchFamily="2" charset="0"/>
              </a:rPr>
              <a:t>4,19 €</a:t>
            </a:r>
          </a:p>
          <a:p>
            <a:pPr algn="ctr"/>
            <a:r>
              <a:rPr lang="de-DE" sz="2000" dirty="0">
                <a:latin typeface="WsC Grundschrift" pitchFamily="2" charset="0"/>
              </a:rPr>
              <a:t>3,39 €</a:t>
            </a:r>
          </a:p>
          <a:p>
            <a:pPr algn="ctr"/>
            <a:r>
              <a:rPr lang="de-DE" sz="2000" dirty="0">
                <a:latin typeface="WsC Grundschrift" pitchFamily="2" charset="0"/>
              </a:rPr>
              <a:t>2,29 €</a:t>
            </a:r>
          </a:p>
          <a:p>
            <a:pPr algn="ctr"/>
            <a:r>
              <a:rPr lang="de-DE" sz="2000" dirty="0">
                <a:latin typeface="WsC Grundschrift" pitchFamily="2" charset="0"/>
              </a:rPr>
              <a:t>1,29 €</a:t>
            </a:r>
          </a:p>
          <a:p>
            <a:pPr algn="ctr"/>
            <a:endParaRPr lang="de-DE" dirty="0">
              <a:latin typeface="WsC Grundschrift" pitchFamily="2" charset="0"/>
            </a:endParaRPr>
          </a:p>
        </p:txBody>
      </p:sp>
      <p:pic>
        <p:nvPicPr>
          <p:cNvPr id="16" name="Grafik 15">
            <a:extLst>
              <a:ext uri="{FF2B5EF4-FFF2-40B4-BE49-F238E27FC236}">
                <a16:creationId xmlns:a16="http://schemas.microsoft.com/office/drawing/2014/main" id="{64FD4928-64AF-628C-FC0C-511B1580FFE7}"/>
              </a:ext>
            </a:extLst>
          </p:cNvPr>
          <p:cNvPicPr>
            <a:picLocks noChangeAspect="1"/>
          </p:cNvPicPr>
          <p:nvPr/>
        </p:nvPicPr>
        <p:blipFill>
          <a:blip r:embed="rId4"/>
          <a:stretch>
            <a:fillRect/>
          </a:stretch>
        </p:blipFill>
        <p:spPr>
          <a:xfrm>
            <a:off x="11226800" y="61970"/>
            <a:ext cx="838200" cy="333260"/>
          </a:xfrm>
          <a:prstGeom prst="rect">
            <a:avLst/>
          </a:prstGeom>
        </p:spPr>
      </p:pic>
    </p:spTree>
    <p:extLst>
      <p:ext uri="{BB962C8B-B14F-4D97-AF65-F5344CB8AC3E}">
        <p14:creationId xmlns:p14="http://schemas.microsoft.com/office/powerpoint/2010/main" val="2505268389"/>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635000" y="1103531"/>
            <a:ext cx="10922000" cy="2677656"/>
          </a:xfrm>
          <a:prstGeom prst="rect">
            <a:avLst/>
          </a:prstGeom>
          <a:noFill/>
        </p:spPr>
        <p:txBody>
          <a:bodyPr wrap="square" rtlCol="0">
            <a:spAutoFit/>
          </a:bodyPr>
          <a:lstStyle/>
          <a:p>
            <a:pPr algn="ctr"/>
            <a:r>
              <a:rPr lang="de-DE" sz="2400" dirty="0">
                <a:latin typeface="WsC Grundschrift" pitchFamily="2" charset="0"/>
              </a:rPr>
              <a:t>Wie kannst du den Gesamtpreis ziemlich genau einschätzen? </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5" name="Rechteck 4">
            <a:extLst>
              <a:ext uri="{FF2B5EF4-FFF2-40B4-BE49-F238E27FC236}">
                <a16:creationId xmlns:a16="http://schemas.microsoft.com/office/drawing/2014/main" id="{7A8A4948-C0C9-8F7D-24AB-F5B8637045C8}"/>
              </a:ext>
            </a:extLst>
          </p:cNvPr>
          <p:cNvSpPr/>
          <p:nvPr/>
        </p:nvSpPr>
        <p:spPr>
          <a:xfrm>
            <a:off x="6231006" y="1964375"/>
            <a:ext cx="4688303" cy="43338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800">
                <a:latin typeface="WsC Grundschrift" pitchFamily="2" charset="0"/>
              </a:rPr>
              <a:t>Das Geld reicht nicht!</a:t>
            </a:r>
            <a:endParaRPr lang="de-DE" sz="18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1301931" y="1945276"/>
            <a:ext cx="4301846" cy="43529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9" name="Textfeld 8">
            <a:extLst>
              <a:ext uri="{FF2B5EF4-FFF2-40B4-BE49-F238E27FC236}">
                <a16:creationId xmlns:a16="http://schemas.microsoft.com/office/drawing/2014/main" id="{7F506497-310F-9A90-5177-5AC020AEF398}"/>
              </a:ext>
            </a:extLst>
          </p:cNvPr>
          <p:cNvSpPr txBox="1"/>
          <p:nvPr/>
        </p:nvSpPr>
        <p:spPr>
          <a:xfrm>
            <a:off x="7205900" y="2115522"/>
            <a:ext cx="2943225" cy="461665"/>
          </a:xfrm>
          <a:prstGeom prst="rect">
            <a:avLst/>
          </a:prstGeom>
          <a:noFill/>
        </p:spPr>
        <p:txBody>
          <a:bodyPr wrap="square" rtlCol="0">
            <a:spAutoFit/>
          </a:bodyPr>
          <a:lstStyle/>
          <a:p>
            <a:pPr algn="ctr"/>
            <a:r>
              <a:rPr lang="de-DE" sz="2400" b="1" dirty="0">
                <a:latin typeface="WsC Grundschrift" pitchFamily="2" charset="0"/>
              </a:rPr>
              <a:t>Geschicktes Runden</a:t>
            </a:r>
            <a:endParaRPr lang="de-DE" sz="3200" b="1" dirty="0">
              <a:latin typeface="WsC Grundschrift" pitchFamily="2" charset="0"/>
            </a:endParaRPr>
          </a:p>
        </p:txBody>
      </p:sp>
      <p:sp>
        <p:nvSpPr>
          <p:cNvPr id="10" name="Textfeld 9">
            <a:extLst>
              <a:ext uri="{FF2B5EF4-FFF2-40B4-BE49-F238E27FC236}">
                <a16:creationId xmlns:a16="http://schemas.microsoft.com/office/drawing/2014/main" id="{608669E0-0C93-16FA-5AE2-53A4395E71AE}"/>
              </a:ext>
            </a:extLst>
          </p:cNvPr>
          <p:cNvSpPr txBox="1"/>
          <p:nvPr/>
        </p:nvSpPr>
        <p:spPr>
          <a:xfrm>
            <a:off x="1580735" y="2026859"/>
            <a:ext cx="3836016" cy="830997"/>
          </a:xfrm>
          <a:prstGeom prst="rect">
            <a:avLst/>
          </a:prstGeom>
          <a:noFill/>
        </p:spPr>
        <p:txBody>
          <a:bodyPr wrap="square" rtlCol="0">
            <a:spAutoFit/>
          </a:bodyPr>
          <a:lstStyle/>
          <a:p>
            <a:pPr algn="ctr"/>
            <a:r>
              <a:rPr lang="de-DE" sz="2400" b="1" dirty="0">
                <a:latin typeface="WsC Grundschrift" pitchFamily="2" charset="0"/>
              </a:rPr>
              <a:t>regelhaftes Runden mit anschließender Anpassung</a:t>
            </a:r>
          </a:p>
        </p:txBody>
      </p:sp>
      <p:sp>
        <p:nvSpPr>
          <p:cNvPr id="11" name="Textfeld 10">
            <a:extLst>
              <a:ext uri="{FF2B5EF4-FFF2-40B4-BE49-F238E27FC236}">
                <a16:creationId xmlns:a16="http://schemas.microsoft.com/office/drawing/2014/main" id="{EF784B12-A8A1-F6CC-3AEA-FFAFEE0F5F2B}"/>
              </a:ext>
            </a:extLst>
          </p:cNvPr>
          <p:cNvSpPr txBox="1"/>
          <p:nvPr/>
        </p:nvSpPr>
        <p:spPr>
          <a:xfrm>
            <a:off x="6333360" y="2840595"/>
            <a:ext cx="4688303" cy="3046988"/>
          </a:xfrm>
          <a:prstGeom prst="rect">
            <a:avLst/>
          </a:prstGeom>
          <a:noFill/>
        </p:spPr>
        <p:txBody>
          <a:bodyPr wrap="square" rtlCol="0">
            <a:spAutoFit/>
          </a:bodyPr>
          <a:lstStyle/>
          <a:p>
            <a:r>
              <a:rPr lang="de-DE" sz="2400" dirty="0">
                <a:latin typeface="WsC Grundschrift" pitchFamily="2" charset="0"/>
              </a:rPr>
              <a:t>Eigentlich müsste vier Mal abgerundet werden, dann wäre der Gesamtpreis aber zu niedrig eingeschätzt. </a:t>
            </a:r>
          </a:p>
          <a:p>
            <a:r>
              <a:rPr lang="de-DE" sz="2400" dirty="0">
                <a:latin typeface="WsC Grundschrift" pitchFamily="2" charset="0"/>
              </a:rPr>
              <a:t>Deshalb wird einmal aufgerundet:</a:t>
            </a:r>
          </a:p>
          <a:p>
            <a:endParaRPr lang="de-DE" sz="2400" dirty="0">
              <a:latin typeface="WsC Grundschrift" pitchFamily="2" charset="0"/>
            </a:endParaRPr>
          </a:p>
          <a:p>
            <a:r>
              <a:rPr lang="de-DE" sz="2400" dirty="0">
                <a:latin typeface="WsC Grundschrift" pitchFamily="2" charset="0"/>
              </a:rPr>
              <a:t>5 € + 3 € + 2 € + 1 € = 11€ </a:t>
            </a:r>
          </a:p>
          <a:p>
            <a:endParaRPr lang="de-DE" sz="2400" dirty="0">
              <a:latin typeface="WsC Grundschrift" pitchFamily="2" charset="0"/>
            </a:endParaRPr>
          </a:p>
          <a:p>
            <a:r>
              <a:rPr lang="de-DE" sz="2400" dirty="0">
                <a:latin typeface="WsC Grundschrift" pitchFamily="2" charset="0"/>
                <a:sym typeface="Wingdings" panose="05000000000000000000" pitchFamily="2" charset="2"/>
              </a:rPr>
              <a:t></a:t>
            </a:r>
            <a:r>
              <a:rPr lang="de-DE" sz="2400" dirty="0">
                <a:latin typeface="WsC Grundschrift" pitchFamily="2" charset="0"/>
              </a:rPr>
              <a:t>Das Geld reicht nicht!</a:t>
            </a:r>
          </a:p>
        </p:txBody>
      </p:sp>
      <p:sp>
        <p:nvSpPr>
          <p:cNvPr id="14" name="Textfeld 13">
            <a:extLst>
              <a:ext uri="{FF2B5EF4-FFF2-40B4-BE49-F238E27FC236}">
                <a16:creationId xmlns:a16="http://schemas.microsoft.com/office/drawing/2014/main" id="{E5B7741E-F781-2ACA-EF32-CABFAFB51E72}"/>
              </a:ext>
            </a:extLst>
          </p:cNvPr>
          <p:cNvSpPr txBox="1"/>
          <p:nvPr/>
        </p:nvSpPr>
        <p:spPr>
          <a:xfrm>
            <a:off x="1423444" y="2857856"/>
            <a:ext cx="4058820" cy="3693319"/>
          </a:xfrm>
          <a:prstGeom prst="rect">
            <a:avLst/>
          </a:prstGeom>
          <a:noFill/>
        </p:spPr>
        <p:txBody>
          <a:bodyPr wrap="square" rtlCol="0">
            <a:spAutoFit/>
          </a:bodyPr>
          <a:lstStyle/>
          <a:p>
            <a:r>
              <a:rPr lang="de-DE" sz="2400" dirty="0">
                <a:latin typeface="WsC Grundschrift" pitchFamily="2" charset="0"/>
              </a:rPr>
              <a:t>4 € + 3 € + 2 € + 1 € = 10 €</a:t>
            </a:r>
          </a:p>
          <a:p>
            <a:endParaRPr lang="de-DE" sz="2400" dirty="0">
              <a:latin typeface="WsC Grundschrift" pitchFamily="2" charset="0"/>
            </a:endParaRPr>
          </a:p>
          <a:p>
            <a:r>
              <a:rPr lang="de-DE" sz="2400" dirty="0">
                <a:latin typeface="WsC Grundschrift" pitchFamily="2" charset="0"/>
              </a:rPr>
              <a:t>Es wurde ungefähr ein Euro abgerundet, dieser wird hinzugefügt: </a:t>
            </a:r>
          </a:p>
          <a:p>
            <a:endParaRPr lang="de-DE" sz="2400" dirty="0">
              <a:latin typeface="WsC Grundschrift" pitchFamily="2" charset="0"/>
            </a:endParaRPr>
          </a:p>
          <a:p>
            <a:r>
              <a:rPr lang="de-DE" sz="2400" dirty="0">
                <a:latin typeface="WsC Grundschrift" pitchFamily="2" charset="0"/>
              </a:rPr>
              <a:t>10 € + 1 € = 11 €</a:t>
            </a:r>
          </a:p>
          <a:p>
            <a:endParaRPr lang="de-DE" sz="2400" dirty="0">
              <a:latin typeface="WsC Grundschrift" pitchFamily="2" charset="0"/>
            </a:endParaRPr>
          </a:p>
          <a:p>
            <a:r>
              <a:rPr lang="de-DE" sz="2400" dirty="0">
                <a:latin typeface="WsC Grundschrift" pitchFamily="2" charset="0"/>
                <a:sym typeface="Wingdings" panose="05000000000000000000" pitchFamily="2" charset="2"/>
              </a:rPr>
              <a:t> Das Geld reicht nicht!</a:t>
            </a:r>
            <a:endParaRPr lang="de-DE" sz="2400" dirty="0">
              <a:latin typeface="WsC Grundschrift" pitchFamily="2" charset="0"/>
            </a:endParaRPr>
          </a:p>
          <a:p>
            <a:endParaRPr lang="de-DE" dirty="0">
              <a:latin typeface="WsC Grundschrift" pitchFamily="2" charset="0"/>
            </a:endParaRPr>
          </a:p>
        </p:txBody>
      </p:sp>
      <p:pic>
        <p:nvPicPr>
          <p:cNvPr id="8" name="Grafik 7">
            <a:extLst>
              <a:ext uri="{FF2B5EF4-FFF2-40B4-BE49-F238E27FC236}">
                <a16:creationId xmlns:a16="http://schemas.microsoft.com/office/drawing/2014/main" id="{72610D43-A05C-35FB-768B-FB6812ACD8BE}"/>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49154985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effectLst/>
              </a:rPr>
              <a:t>Bezug zum Bildungsplan Mathematik für die Grundschule (2016) – inhaltsbezogen</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461665"/>
          </a:xfrm>
          <a:prstGeom prst="rect">
            <a:avLst/>
          </a:prstGeom>
          <a:noFill/>
        </p:spPr>
        <p:txBody>
          <a:bodyPr wrap="square" rtlCol="0">
            <a:spAutoFit/>
          </a:bodyPr>
          <a:lstStyle/>
          <a:p>
            <a:pPr algn="ctr"/>
            <a:r>
              <a:rPr lang="de-DE" sz="2400" dirty="0">
                <a:latin typeface="WsC Grundschrift" pitchFamily="2" charset="0"/>
              </a:rPr>
              <a:t>Stunde 5: 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5F745E55-FBE2-174D-9A7D-E6E292328483}"/>
              </a:ext>
            </a:extLst>
          </p:cNvPr>
          <p:cNvSpPr txBox="1"/>
          <p:nvPr/>
        </p:nvSpPr>
        <p:spPr>
          <a:xfrm>
            <a:off x="509117" y="1209209"/>
            <a:ext cx="11173766" cy="4924425"/>
          </a:xfrm>
          <a:prstGeom prst="rect">
            <a:avLst/>
          </a:prstGeom>
          <a:noFill/>
        </p:spPr>
        <p:txBody>
          <a:bodyPr wrap="square">
            <a:spAutoFit/>
          </a:bodyPr>
          <a:lstStyle/>
          <a:p>
            <a:pPr algn="ctr"/>
            <a:r>
              <a:rPr lang="de-DE" b="1" dirty="0">
                <a:effectLst/>
                <a:latin typeface="Calibri" panose="020F0502020204030204" pitchFamily="34" charset="0"/>
                <a:cs typeface="Calibri" panose="020F0502020204030204" pitchFamily="34" charset="0"/>
              </a:rPr>
              <a:t>Bezug zum Bildungsplan Mathematik für die Grundschule (2016) – inhaltsbezogene Kompetenzen</a:t>
            </a:r>
          </a:p>
          <a:p>
            <a:pPr algn="ctr"/>
            <a:endParaRPr lang="de-DE" b="1" dirty="0">
              <a:effectLst/>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cs typeface="Calibri" panose="020F0502020204030204" pitchFamily="34" charset="0"/>
              </a:rPr>
              <a:t>Leitidee „Zahlen und Operationen“:</a:t>
            </a:r>
          </a:p>
          <a:p>
            <a:endParaRPr lang="de-DE" sz="1600" b="1"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Rechenoperationen verstehen und beherrschen</a:t>
            </a:r>
            <a:endParaRPr lang="de-DE" sz="16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die vier Grundrechenarten anwenden und ihre Zusammenhänge verstehen</a:t>
            </a:r>
          </a:p>
          <a:p>
            <a:pPr marL="171450" indent="-171450">
              <a:buFont typeface="Arial" panose="020B0604020202020204" pitchFamily="34" charset="0"/>
              <a:buChar char="•"/>
            </a:pPr>
            <a:r>
              <a:rPr lang="de-DE" sz="1600" dirty="0">
                <a:latin typeface="Calibri" panose="020F0502020204030204" pitchFamily="34" charset="0"/>
                <a:cs typeface="Calibri" panose="020F0502020204030204" pitchFamily="34" charset="0"/>
              </a:rPr>
              <a:t>i</a:t>
            </a:r>
            <a:r>
              <a:rPr lang="de-DE" sz="1600" dirty="0">
                <a:effectLst/>
                <a:latin typeface="Calibri" panose="020F0502020204030204" pitchFamily="34" charset="0"/>
                <a:cs typeface="Calibri" panose="020F0502020204030204" pitchFamily="34" charset="0"/>
              </a:rPr>
              <a:t>n den vier Grundrechenarten zwischen den Darstellungsebenen wechselseitig übersetzen (Zahlensatz, Handlung, Sprache, Zeichnung)</a:t>
            </a: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Aufgaben der vier Grundrechenarten lösen</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gn="l"/>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„Daten, Häufigkeiten und Wahrscheinlichkeiten“:</a:t>
            </a:r>
          </a:p>
          <a:p>
            <a:endParaRPr lang="de-DE" sz="1600" b="1" dirty="0">
              <a:latin typeface="Calibri" panose="020F0502020204030204" pitchFamily="34" charset="0"/>
              <a:cs typeface="Calibri" panose="020F0502020204030204" pitchFamily="34" charset="0"/>
            </a:endParaRPr>
          </a:p>
          <a:p>
            <a:pPr algn="l"/>
            <a:r>
              <a:rPr lang="de-DE" sz="1600" i="1" dirty="0">
                <a:latin typeface="Calibri" panose="020F0502020204030204" pitchFamily="34" charset="0"/>
                <a:cs typeface="Calibri" panose="020F0502020204030204" pitchFamily="34" charset="0"/>
              </a:rPr>
              <a:t>Daten erfassen und darstellen</a:t>
            </a:r>
          </a:p>
          <a:p>
            <a:pPr marL="171450" indent="-171450" algn="l">
              <a:buFont typeface="Arial" panose="020B0604020202020204" pitchFamily="34" charset="0"/>
              <a:buChar char="•"/>
            </a:pPr>
            <a:r>
              <a:rPr lang="de-DE" sz="1600" dirty="0">
                <a:latin typeface="Calibri" panose="020F0502020204030204" pitchFamily="34" charset="0"/>
                <a:cs typeface="Calibri" panose="020F0502020204030204" pitchFamily="34" charset="0"/>
              </a:rPr>
              <a:t>Tabellen Informationen entnehmen und diese Informationen deuten</a:t>
            </a:r>
          </a:p>
          <a:p>
            <a:pPr marL="171450" indent="-171450" algn="l">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mathematische Darstellungen (Tabellen) zur Lösung nutzen</a:t>
            </a:r>
          </a:p>
          <a:p>
            <a:pPr algn="l"/>
            <a:endParaRPr lang="de-DE" sz="1800" dirty="0">
              <a:latin typeface="Gudea"/>
            </a:endParaRPr>
          </a:p>
          <a:p>
            <a:pPr algn="l"/>
            <a:endParaRPr lang="de-DE" sz="1800"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9684724"/>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Übungsphase – 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dirty="0">
                <a:latin typeface="WsC Grundschrift" pitchFamily="2" charset="0"/>
              </a:rPr>
              <a:t>Spiel: Überschlagsrechnungen geschickt ausführen.</a:t>
            </a:r>
          </a:p>
          <a:p>
            <a:pPr algn="ctr"/>
            <a:endParaRPr lang="de-DE" sz="2400" dirty="0">
              <a:latin typeface="WsC Grundschrift" pitchFamily="2" charset="0"/>
            </a:endParaRPr>
          </a:p>
          <a:p>
            <a:pPr algn="ctr"/>
            <a:r>
              <a:rPr lang="de-DE" sz="2400" dirty="0">
                <a:latin typeface="WsC Grundschrift" pitchFamily="2" charset="0"/>
              </a:rPr>
              <a:t>Wie kannst du die Gesamtpreise in den Situationen geschickt einschätzen?</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16" name="Grafik 15" descr="Ein Bild, das Muster, Pixel, nähen enthält.&#10;&#10;Automatisch generierte Beschreibung">
            <a:extLst>
              <a:ext uri="{FF2B5EF4-FFF2-40B4-BE49-F238E27FC236}">
                <a16:creationId xmlns:a16="http://schemas.microsoft.com/office/drawing/2014/main" id="{8D488C11-97B3-AE51-B065-C3EC719A1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100" y="2851150"/>
            <a:ext cx="2247900" cy="2247900"/>
          </a:xfrm>
          <a:prstGeom prst="rect">
            <a:avLst/>
          </a:prstGeom>
        </p:spPr>
      </p:pic>
      <p:pic>
        <p:nvPicPr>
          <p:cNvPr id="5" name="Grafik 4">
            <a:extLst>
              <a:ext uri="{FF2B5EF4-FFF2-40B4-BE49-F238E27FC236}">
                <a16:creationId xmlns:a16="http://schemas.microsoft.com/office/drawing/2014/main" id="{3A127E4F-8612-63E6-4ED6-F75EE43BC3A7}"/>
              </a:ext>
            </a:extLst>
          </p:cNvPr>
          <p:cNvPicPr>
            <a:picLocks noChangeAspect="1"/>
          </p:cNvPicPr>
          <p:nvPr/>
        </p:nvPicPr>
        <p:blipFill>
          <a:blip r:embed="rId3"/>
          <a:stretch>
            <a:fillRect/>
          </a:stretch>
        </p:blipFill>
        <p:spPr>
          <a:xfrm>
            <a:off x="11314918" y="75058"/>
            <a:ext cx="839867" cy="799873"/>
          </a:xfrm>
          <a:prstGeom prst="rect">
            <a:avLst/>
          </a:prstGeom>
        </p:spPr>
      </p:pic>
    </p:spTree>
    <p:extLst>
      <p:ext uri="{BB962C8B-B14F-4D97-AF65-F5344CB8AC3E}">
        <p14:creationId xmlns:p14="http://schemas.microsoft.com/office/powerpoint/2010/main" val="4009555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70000" y="969926"/>
            <a:ext cx="10248900" cy="830997"/>
          </a:xfrm>
          <a:prstGeom prst="rect">
            <a:avLst/>
          </a:prstGeom>
          <a:noFill/>
        </p:spPr>
        <p:txBody>
          <a:bodyPr wrap="square" rtlCol="0">
            <a:spAutoFit/>
          </a:bodyPr>
          <a:lstStyle/>
          <a:p>
            <a:pPr algn="ctr"/>
            <a:r>
              <a:rPr lang="de-DE" sz="2400" dirty="0">
                <a:latin typeface="WsC Grundschrift" pitchFamily="2" charset="0"/>
              </a:rPr>
              <a:t>Der Gesamtbetrag deines Wocheneinkaufs wurde mittlerweile angepasst. Du bezahlst mit einem 10-Euro-Schein und bekommst 0,94 € zurück. </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8" name="Grafik 7">
            <a:extLst>
              <a:ext uri="{FF2B5EF4-FFF2-40B4-BE49-F238E27FC236}">
                <a16:creationId xmlns:a16="http://schemas.microsoft.com/office/drawing/2014/main" id="{DA3950ED-EA5D-2AB8-E5EE-44562073D515}"/>
              </a:ext>
            </a:extLst>
          </p:cNvPr>
          <p:cNvPicPr>
            <a:picLocks noChangeAspect="1"/>
          </p:cNvPicPr>
          <p:nvPr/>
        </p:nvPicPr>
        <p:blipFill rotWithShape="1">
          <a:blip r:embed="rId3"/>
          <a:srcRect b="8602"/>
          <a:stretch/>
        </p:blipFill>
        <p:spPr>
          <a:xfrm>
            <a:off x="292100" y="692150"/>
            <a:ext cx="9442450" cy="5937250"/>
          </a:xfrm>
          <a:prstGeom prst="rect">
            <a:avLst/>
          </a:prstGeom>
        </p:spPr>
      </p:pic>
      <p:sp>
        <p:nvSpPr>
          <p:cNvPr id="9" name="Rechteck 8">
            <a:extLst>
              <a:ext uri="{FF2B5EF4-FFF2-40B4-BE49-F238E27FC236}">
                <a16:creationId xmlns:a16="http://schemas.microsoft.com/office/drawing/2014/main" id="{F45B2F77-DB14-B24A-05DA-5378C7F69E58}"/>
              </a:ext>
            </a:extLst>
          </p:cNvPr>
          <p:cNvSpPr/>
          <p:nvPr/>
        </p:nvSpPr>
        <p:spPr>
          <a:xfrm>
            <a:off x="6400800" y="2233670"/>
            <a:ext cx="1639468" cy="1600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92AFD4E-FA19-F6DE-F092-2BA9FC356458}"/>
              </a:ext>
            </a:extLst>
          </p:cNvPr>
          <p:cNvSpPr txBox="1"/>
          <p:nvPr/>
        </p:nvSpPr>
        <p:spPr>
          <a:xfrm>
            <a:off x="6394450" y="2264473"/>
            <a:ext cx="1511808" cy="1631216"/>
          </a:xfrm>
          <a:prstGeom prst="rect">
            <a:avLst/>
          </a:prstGeom>
          <a:noFill/>
        </p:spPr>
        <p:txBody>
          <a:bodyPr wrap="square" rtlCol="0">
            <a:spAutoFit/>
          </a:bodyPr>
          <a:lstStyle/>
          <a:p>
            <a:r>
              <a:rPr lang="de-DE" sz="1600" dirty="0">
                <a:latin typeface="WsC Grundschrift" pitchFamily="2" charset="0"/>
              </a:rPr>
              <a:t>Butter </a:t>
            </a:r>
          </a:p>
          <a:p>
            <a:r>
              <a:rPr lang="de-DE" sz="1600" dirty="0">
                <a:latin typeface="WsC Grundschrift" pitchFamily="2" charset="0"/>
              </a:rPr>
              <a:t>Mehl </a:t>
            </a:r>
          </a:p>
          <a:p>
            <a:r>
              <a:rPr lang="de-DE" sz="1600" dirty="0">
                <a:latin typeface="WsC Grundschrift" pitchFamily="2" charset="0"/>
              </a:rPr>
              <a:t>Marmelade Quark</a:t>
            </a:r>
          </a:p>
          <a:p>
            <a:endParaRPr lang="de-DE" sz="1600" dirty="0">
              <a:latin typeface="WsC Grundschrift" pitchFamily="2" charset="0"/>
            </a:endParaRPr>
          </a:p>
          <a:p>
            <a:r>
              <a:rPr lang="de-DE" sz="1600" dirty="0">
                <a:latin typeface="WsC Grundschrift" pitchFamily="2" charset="0"/>
              </a:rPr>
              <a:t>Gesamt:</a:t>
            </a:r>
          </a:p>
        </p:txBody>
      </p:sp>
      <p:sp>
        <p:nvSpPr>
          <p:cNvPr id="12" name="Textfeld 11">
            <a:extLst>
              <a:ext uri="{FF2B5EF4-FFF2-40B4-BE49-F238E27FC236}">
                <a16:creationId xmlns:a16="http://schemas.microsoft.com/office/drawing/2014/main" id="{3751F5F2-A88D-7AF9-34D1-47D1BA0FDFEE}"/>
              </a:ext>
            </a:extLst>
          </p:cNvPr>
          <p:cNvSpPr txBox="1"/>
          <p:nvPr/>
        </p:nvSpPr>
        <p:spPr>
          <a:xfrm>
            <a:off x="7318023" y="2264473"/>
            <a:ext cx="849245" cy="1569660"/>
          </a:xfrm>
          <a:prstGeom prst="rect">
            <a:avLst/>
          </a:prstGeom>
          <a:noFill/>
        </p:spPr>
        <p:txBody>
          <a:bodyPr wrap="square" rtlCol="0">
            <a:spAutoFit/>
          </a:bodyPr>
          <a:lstStyle/>
          <a:p>
            <a:pPr algn="ctr"/>
            <a:r>
              <a:rPr lang="de-DE" sz="1600" dirty="0">
                <a:latin typeface="WsC Grundschrift" pitchFamily="2" charset="0"/>
              </a:rPr>
              <a:t>1,79 €</a:t>
            </a:r>
          </a:p>
          <a:p>
            <a:pPr algn="ctr"/>
            <a:r>
              <a:rPr lang="de-DE" sz="1600" dirty="0">
                <a:latin typeface="WsC Grundschrift" pitchFamily="2" charset="0"/>
              </a:rPr>
              <a:t>1,19 €</a:t>
            </a:r>
          </a:p>
          <a:p>
            <a:pPr algn="ctr"/>
            <a:r>
              <a:rPr lang="de-DE" sz="1600" dirty="0">
                <a:latin typeface="WsC Grundschrift" pitchFamily="2" charset="0"/>
              </a:rPr>
              <a:t>2,29 €</a:t>
            </a:r>
          </a:p>
          <a:p>
            <a:pPr algn="ctr"/>
            <a:r>
              <a:rPr lang="de-DE" sz="1600" dirty="0">
                <a:latin typeface="WsC Grundschrift" pitchFamily="2" charset="0"/>
              </a:rPr>
              <a:t>1,79 €</a:t>
            </a:r>
          </a:p>
          <a:p>
            <a:pPr algn="ctr"/>
            <a:endParaRPr lang="de-DE" sz="1600" dirty="0">
              <a:latin typeface="WsC Grundschrift" pitchFamily="2" charset="0"/>
            </a:endParaRPr>
          </a:p>
          <a:p>
            <a:pPr algn="ctr"/>
            <a:r>
              <a:rPr lang="de-DE" sz="1600" dirty="0">
                <a:latin typeface="WsC Grundschrift" pitchFamily="2" charset="0"/>
              </a:rPr>
              <a:t>7,06 € </a:t>
            </a:r>
          </a:p>
        </p:txBody>
      </p:sp>
      <p:pic>
        <p:nvPicPr>
          <p:cNvPr id="5" name="Grafik 4">
            <a:extLst>
              <a:ext uri="{FF2B5EF4-FFF2-40B4-BE49-F238E27FC236}">
                <a16:creationId xmlns:a16="http://schemas.microsoft.com/office/drawing/2014/main" id="{C451117E-EEA7-E618-9CFF-6503858B5E98}"/>
              </a:ext>
            </a:extLst>
          </p:cNvPr>
          <p:cNvPicPr>
            <a:picLocks noChangeAspect="1"/>
          </p:cNvPicPr>
          <p:nvPr/>
        </p:nvPicPr>
        <p:blipFill>
          <a:blip r:embed="rId4"/>
          <a:stretch>
            <a:fillRect/>
          </a:stretch>
        </p:blipFill>
        <p:spPr>
          <a:xfrm>
            <a:off x="11314918" y="75058"/>
            <a:ext cx="839867" cy="799873"/>
          </a:xfrm>
          <a:prstGeom prst="rect">
            <a:avLst/>
          </a:prstGeom>
        </p:spPr>
      </p:pic>
    </p:spTree>
    <p:extLst>
      <p:ext uri="{BB962C8B-B14F-4D97-AF65-F5344CB8AC3E}">
        <p14:creationId xmlns:p14="http://schemas.microsoft.com/office/powerpoint/2010/main" val="109000629"/>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463296" y="969926"/>
            <a:ext cx="11289792" cy="830997"/>
          </a:xfrm>
          <a:prstGeom prst="rect">
            <a:avLst/>
          </a:prstGeom>
          <a:noFill/>
        </p:spPr>
        <p:txBody>
          <a:bodyPr wrap="square" rtlCol="0">
            <a:spAutoFit/>
          </a:bodyPr>
          <a:lstStyle/>
          <a:p>
            <a:pPr algn="ctr"/>
            <a:r>
              <a:rPr lang="de-DE" sz="2400" dirty="0">
                <a:latin typeface="WsC Grundschrift" pitchFamily="2" charset="0"/>
              </a:rPr>
              <a:t>Trage die 7,06 € bei den Einkaufsausgaben in der Ausgabentabelle bei „tatsächlich“. </a:t>
            </a:r>
          </a:p>
          <a:p>
            <a:pPr algn="ctr"/>
            <a:r>
              <a:rPr lang="de-DE" sz="2400" dirty="0">
                <a:latin typeface="WsC Grundschrift" pitchFamily="2" charset="0"/>
              </a:rPr>
              <a:t>Das Rückgeld kannst du in den Umschlag „Ausgeben“ oder „Sparen“ legen. </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611812088"/>
              </p:ext>
            </p:extLst>
          </p:nvPr>
        </p:nvGraphicFramePr>
        <p:xfrm>
          <a:off x="4561780" y="2115570"/>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r>
                        <a:rPr lang="de-DE" sz="2400" dirty="0">
                          <a:latin typeface="WsC Grundschrift" pitchFamily="2" charset="0"/>
                        </a:rPr>
                        <a:t>Einkauf</a:t>
                      </a: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2784381764"/>
                  </a:ext>
                </a:extLst>
              </a:tr>
              <a:tr h="434218">
                <a:tc>
                  <a:txBody>
                    <a:bodyPr/>
                    <a:lstStyle/>
                    <a:p>
                      <a:r>
                        <a:rPr lang="de-DE" sz="2400" i="1"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endParaRPr lang="de-DE" sz="2400" dirty="0">
                        <a:latin typeface="WsC Grundschrift" pitchFamily="2" charset="0"/>
                      </a:endParaRP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4048553A-93E5-238A-A8AF-50615E29206F}"/>
              </a:ext>
            </a:extLst>
          </p:cNvPr>
          <p:cNvPicPr>
            <a:picLocks noChangeAspect="1"/>
          </p:cNvPicPr>
          <p:nvPr/>
        </p:nvPicPr>
        <p:blipFill>
          <a:blip r:embed="rId3"/>
          <a:stretch>
            <a:fillRect/>
          </a:stretch>
        </p:blipFill>
        <p:spPr>
          <a:xfrm>
            <a:off x="11314918" y="75058"/>
            <a:ext cx="839867" cy="799873"/>
          </a:xfrm>
          <a:prstGeom prst="rect">
            <a:avLst/>
          </a:prstGeom>
        </p:spPr>
      </p:pic>
    </p:spTree>
    <p:extLst>
      <p:ext uri="{BB962C8B-B14F-4D97-AF65-F5344CB8AC3E}">
        <p14:creationId xmlns:p14="http://schemas.microsoft.com/office/powerpoint/2010/main" val="3353727469"/>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Kiosk</a:t>
            </a:r>
          </a:p>
        </p:txBody>
      </p:sp>
      <p:sp>
        <p:nvSpPr>
          <p:cNvPr id="7" name="Textfeld 6">
            <a:extLst>
              <a:ext uri="{FF2B5EF4-FFF2-40B4-BE49-F238E27FC236}">
                <a16:creationId xmlns:a16="http://schemas.microsoft.com/office/drawing/2014/main" id="{807AE493-8DB9-194D-ACFD-CD637CE52C4A}"/>
              </a:ext>
            </a:extLst>
          </p:cNvPr>
          <p:cNvSpPr txBox="1"/>
          <p:nvPr/>
        </p:nvSpPr>
        <p:spPr>
          <a:xfrm>
            <a:off x="502418" y="914870"/>
            <a:ext cx="11284298" cy="1192861"/>
          </a:xfrm>
          <a:prstGeom prst="rect">
            <a:avLst/>
          </a:prstGeom>
          <a:noFill/>
        </p:spPr>
        <p:txBody>
          <a:bodyPr wrap="square" rtlCol="0">
            <a:spAutoFit/>
          </a:bodyPr>
          <a:lstStyle/>
          <a:p>
            <a:pPr algn="ctr"/>
            <a:r>
              <a:rPr lang="de-DE" sz="2400" dirty="0">
                <a:latin typeface="WsC Grundschrift" pitchFamily="2" charset="0"/>
              </a:rPr>
              <a:t>Du hast übriges Geld im Umschlag „Ausgeben“? </a:t>
            </a:r>
          </a:p>
          <a:p>
            <a:pPr algn="ctr"/>
            <a:r>
              <a:rPr lang="de-DE" sz="2400" dirty="0">
                <a:latin typeface="WsC Grundschrift" pitchFamily="2" charset="0"/>
              </a:rPr>
              <a:t>Nun hast du die Möglichkeit, dafür etwas am Kiosk zu kaufen. </a:t>
            </a:r>
          </a:p>
          <a:p>
            <a:pPr algn="ctr"/>
            <a:r>
              <a:rPr lang="de-DE" sz="2400" dirty="0">
                <a:latin typeface="WsC Grundschrift" pitchFamily="2" charset="0"/>
              </a:rPr>
              <a:t>Denke daran, den ausgegeben Betrag im Haushaltsplan zu notieren. </a:t>
            </a: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8150" y="2107731"/>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8195002" y="50750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898927410"/>
              </p:ext>
            </p:extLst>
          </p:nvPr>
        </p:nvGraphicFramePr>
        <p:xfrm>
          <a:off x="1552248" y="2422142"/>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2784381764"/>
                  </a:ext>
                </a:extLst>
              </a:tr>
              <a:tr h="434218">
                <a:tc>
                  <a:txBody>
                    <a:bodyPr/>
                    <a:lstStyle/>
                    <a:p>
                      <a:r>
                        <a:rPr lang="de-DE" sz="2400"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6ADC2791-F29D-842B-33DB-C93376014957}"/>
              </a:ext>
            </a:extLst>
          </p:cNvPr>
          <p:cNvPicPr>
            <a:picLocks noChangeAspect="1"/>
          </p:cNvPicPr>
          <p:nvPr/>
        </p:nvPicPr>
        <p:blipFill>
          <a:blip r:embed="rId4"/>
          <a:stretch>
            <a:fillRect/>
          </a:stretch>
        </p:blipFill>
        <p:spPr>
          <a:xfrm>
            <a:off x="11314918" y="75058"/>
            <a:ext cx="839867" cy="799873"/>
          </a:xfrm>
          <a:prstGeom prst="rect">
            <a:avLst/>
          </a:prstGeom>
        </p:spPr>
      </p:pic>
    </p:spTree>
    <p:extLst>
      <p:ext uri="{BB962C8B-B14F-4D97-AF65-F5344CB8AC3E}">
        <p14:creationId xmlns:p14="http://schemas.microsoft.com/office/powerpoint/2010/main" val="1202068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Haushaltsentscheidungen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dirty="0">
                <a:latin typeface="WsC Grundschrift" pitchFamily="2" charset="0"/>
              </a:rPr>
              <a:t>Hast du alle Einnahmen und Ausgaben der Woche eingetragen? </a:t>
            </a:r>
          </a:p>
          <a:p>
            <a:pPr algn="ctr"/>
            <a:r>
              <a:rPr lang="de-DE" sz="2400" dirty="0">
                <a:latin typeface="WsC Grundschrift" pitchFamily="2" charset="0"/>
              </a:rPr>
              <a:t>Dann fülle die Reflexion auf der Rückseite des Haushaltsplans aus.</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4DA18C7E-8E26-681D-A5A0-2FF5C1912193}"/>
              </a:ext>
            </a:extLst>
          </p:cNvPr>
          <p:cNvPicPr>
            <a:picLocks noChangeAspect="1"/>
          </p:cNvPicPr>
          <p:nvPr/>
        </p:nvPicPr>
        <p:blipFill>
          <a:blip r:embed="rId2"/>
          <a:stretch>
            <a:fillRect/>
          </a:stretch>
        </p:blipFill>
        <p:spPr>
          <a:xfrm>
            <a:off x="2944177" y="1964943"/>
            <a:ext cx="6341745" cy="4664457"/>
          </a:xfrm>
          <a:prstGeom prst="rect">
            <a:avLst/>
          </a:prstGeom>
        </p:spPr>
      </p:pic>
      <p:pic>
        <p:nvPicPr>
          <p:cNvPr id="6" name="Grafik 5">
            <a:extLst>
              <a:ext uri="{FF2B5EF4-FFF2-40B4-BE49-F238E27FC236}">
                <a16:creationId xmlns:a16="http://schemas.microsoft.com/office/drawing/2014/main" id="{B4B48290-21E9-A0CC-817B-D05EDCB622E0}"/>
              </a:ext>
            </a:extLst>
          </p:cNvPr>
          <p:cNvPicPr>
            <a:picLocks noChangeAspect="1"/>
          </p:cNvPicPr>
          <p:nvPr/>
        </p:nvPicPr>
        <p:blipFill>
          <a:blip r:embed="rId3"/>
          <a:stretch>
            <a:fillRect/>
          </a:stretch>
        </p:blipFill>
        <p:spPr>
          <a:xfrm>
            <a:off x="11364357" y="64952"/>
            <a:ext cx="827643" cy="784496"/>
          </a:xfrm>
          <a:prstGeom prst="rect">
            <a:avLst/>
          </a:prstGeom>
        </p:spPr>
      </p:pic>
    </p:spTree>
    <p:extLst>
      <p:ext uri="{BB962C8B-B14F-4D97-AF65-F5344CB8AC3E}">
        <p14:creationId xmlns:p14="http://schemas.microsoft.com/office/powerpoint/2010/main" val="4058552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200329"/>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Leider sind die Preise in letzter Zeit gestiegen, sodass auch die Miete für den Tisch erhöht werden muss. </a:t>
            </a:r>
          </a:p>
        </p:txBody>
      </p:sp>
      <p:pic>
        <p:nvPicPr>
          <p:cNvPr id="6" name="Grafik 5">
            <a:extLst>
              <a:ext uri="{FF2B5EF4-FFF2-40B4-BE49-F238E27FC236}">
                <a16:creationId xmlns:a16="http://schemas.microsoft.com/office/drawing/2014/main" id="{E46A0860-5F39-F615-117C-2DCF52AC305A}"/>
              </a:ext>
            </a:extLst>
          </p:cNvPr>
          <p:cNvPicPr>
            <a:picLocks noChangeAspect="1"/>
          </p:cNvPicPr>
          <p:nvPr/>
        </p:nvPicPr>
        <p:blipFill>
          <a:blip r:embed="rId3"/>
          <a:stretch>
            <a:fillRect/>
          </a:stretch>
        </p:blipFill>
        <p:spPr>
          <a:xfrm>
            <a:off x="11364357" y="64952"/>
            <a:ext cx="827643" cy="784496"/>
          </a:xfrm>
          <a:prstGeom prst="rect">
            <a:avLst/>
          </a:prstGeom>
        </p:spPr>
      </p:pic>
      <p:graphicFrame>
        <p:nvGraphicFramePr>
          <p:cNvPr id="9" name="Diagramm 8">
            <a:extLst>
              <a:ext uri="{FF2B5EF4-FFF2-40B4-BE49-F238E27FC236}">
                <a16:creationId xmlns:a16="http://schemas.microsoft.com/office/drawing/2014/main" id="{C21B5A9C-A70C-EE2D-7B8B-FDD279E24F7B}"/>
              </a:ext>
            </a:extLst>
          </p:cNvPr>
          <p:cNvGraphicFramePr/>
          <p:nvPr>
            <p:extLst>
              <p:ext uri="{D42A27DB-BD31-4B8C-83A1-F6EECF244321}">
                <p14:modId xmlns:p14="http://schemas.microsoft.com/office/powerpoint/2010/main" val="722450799"/>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6344697"/>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569660"/>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Trage nun die Einnahmen und Ausgaben für die nächste Woche in deinen Haushaltsplan ein und berechne das übrige Geld. </a:t>
            </a:r>
          </a:p>
          <a:p>
            <a:pPr algn="ctr"/>
            <a:r>
              <a:rPr lang="de-DE" sz="2400" dirty="0">
                <a:latin typeface="WsC Grundschrift" pitchFamily="2" charset="0"/>
              </a:rPr>
              <a:t>Teile das übrige Geld wieder auf die Umschläge „Sparen“ und „Ausgeben“ auf.</a:t>
            </a:r>
          </a:p>
        </p:txBody>
      </p:sp>
      <p:pic>
        <p:nvPicPr>
          <p:cNvPr id="6" name="Grafik 5">
            <a:extLst>
              <a:ext uri="{FF2B5EF4-FFF2-40B4-BE49-F238E27FC236}">
                <a16:creationId xmlns:a16="http://schemas.microsoft.com/office/drawing/2014/main" id="{E46A0860-5F39-F615-117C-2DCF52AC305A}"/>
              </a:ext>
            </a:extLst>
          </p:cNvPr>
          <p:cNvPicPr>
            <a:picLocks noChangeAspect="1"/>
          </p:cNvPicPr>
          <p:nvPr/>
        </p:nvPicPr>
        <p:blipFill>
          <a:blip r:embed="rId3"/>
          <a:stretch>
            <a:fillRect/>
          </a:stretch>
        </p:blipFill>
        <p:spPr>
          <a:xfrm>
            <a:off x="11364357" y="64952"/>
            <a:ext cx="827643" cy="784496"/>
          </a:xfrm>
          <a:prstGeom prst="rect">
            <a:avLst/>
          </a:prstGeom>
        </p:spPr>
      </p:pic>
      <p:graphicFrame>
        <p:nvGraphicFramePr>
          <p:cNvPr id="9" name="Diagramm 8">
            <a:extLst>
              <a:ext uri="{FF2B5EF4-FFF2-40B4-BE49-F238E27FC236}">
                <a16:creationId xmlns:a16="http://schemas.microsoft.com/office/drawing/2014/main" id="{C21B5A9C-A70C-EE2D-7B8B-FDD279E24F7B}"/>
              </a:ext>
            </a:extLst>
          </p:cNvPr>
          <p:cNvGraphicFramePr/>
          <p:nvPr>
            <p:extLst>
              <p:ext uri="{D42A27DB-BD31-4B8C-83A1-F6EECF244321}">
                <p14:modId xmlns:p14="http://schemas.microsoft.com/office/powerpoint/2010/main" val="72425253"/>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279308"/>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Bonus-Aufgabe</a:t>
            </a:r>
          </a:p>
        </p:txBody>
      </p:sp>
      <p:sp>
        <p:nvSpPr>
          <p:cNvPr id="7" name="Textfeld 6">
            <a:extLst>
              <a:ext uri="{FF2B5EF4-FFF2-40B4-BE49-F238E27FC236}">
                <a16:creationId xmlns:a16="http://schemas.microsoft.com/office/drawing/2014/main" id="{807AE493-8DB9-194D-ACFD-CD637CE52C4A}"/>
              </a:ext>
            </a:extLst>
          </p:cNvPr>
          <p:cNvSpPr txBox="1"/>
          <p:nvPr/>
        </p:nvSpPr>
        <p:spPr>
          <a:xfrm>
            <a:off x="990600" y="1103531"/>
            <a:ext cx="10248900" cy="3046988"/>
          </a:xfrm>
          <a:prstGeom prst="rect">
            <a:avLst/>
          </a:prstGeom>
          <a:noFill/>
        </p:spPr>
        <p:txBody>
          <a:bodyPr wrap="square" rtlCol="0">
            <a:spAutoFit/>
          </a:bodyPr>
          <a:lstStyle/>
          <a:p>
            <a:pPr algn="ctr"/>
            <a:endParaRPr lang="de-DE" sz="2400" dirty="0">
              <a:latin typeface="WsC Grundschrift" pitchFamily="2" charset="0"/>
            </a:endParaRPr>
          </a:p>
          <a:p>
            <a:r>
              <a:rPr lang="de-DE" sz="2400" dirty="0">
                <a:latin typeface="WsC Grundschrift" pitchFamily="2" charset="0"/>
              </a:rPr>
              <a:t>Aufgabe 1: Nimm beim nächsten Einkauf den Kassenzettel mit und überprüfe den Gesamtpreis mit einem Überschlag.</a:t>
            </a:r>
          </a:p>
          <a:p>
            <a:endParaRPr lang="de-DE" sz="2400" dirty="0">
              <a:latin typeface="WsC Grundschrift" pitchFamily="2" charset="0"/>
            </a:endParaRPr>
          </a:p>
          <a:p>
            <a:endParaRPr lang="de-DE" sz="2400" dirty="0">
              <a:latin typeface="WsC Grundschrift" pitchFamily="2" charset="0"/>
            </a:endParaRPr>
          </a:p>
          <a:p>
            <a:r>
              <a:rPr lang="de-DE" sz="2400" dirty="0">
                <a:latin typeface="WsC Grundschrift" pitchFamily="2" charset="0"/>
              </a:rPr>
              <a:t>Aufgabe 2: Wann ist eine Überschlagsrechnung im Alltag und beim Einkaufen noch sinnvoll? </a:t>
            </a:r>
          </a:p>
          <a:p>
            <a:r>
              <a:rPr lang="de-DE" sz="2400" dirty="0">
                <a:latin typeface="WsC Grundschrift" pitchFamily="2" charset="0"/>
              </a:rPr>
              <a:t>Notiere dir Beispiele.</a:t>
            </a:r>
          </a:p>
        </p:txBody>
      </p:sp>
      <p:pic>
        <p:nvPicPr>
          <p:cNvPr id="8" name="Grafik 7">
            <a:extLst>
              <a:ext uri="{FF2B5EF4-FFF2-40B4-BE49-F238E27FC236}">
                <a16:creationId xmlns:a16="http://schemas.microsoft.com/office/drawing/2014/main" id="{E78D3A20-8B6E-AE8B-F267-2899E4278C5C}"/>
              </a:ext>
            </a:extLst>
          </p:cNvPr>
          <p:cNvPicPr>
            <a:picLocks noChangeAspect="1"/>
          </p:cNvPicPr>
          <p:nvPr/>
        </p:nvPicPr>
        <p:blipFill>
          <a:blip r:embed="rId2"/>
          <a:stretch>
            <a:fillRect/>
          </a:stretch>
        </p:blipFill>
        <p:spPr>
          <a:xfrm>
            <a:off x="9955202" y="3507977"/>
            <a:ext cx="1851276" cy="2970745"/>
          </a:xfrm>
          <a:prstGeom prst="rect">
            <a:avLst/>
          </a:prstGeom>
        </p:spPr>
      </p:pic>
      <p:sp>
        <p:nvSpPr>
          <p:cNvPr id="9" name="Textfeld 8">
            <a:extLst>
              <a:ext uri="{FF2B5EF4-FFF2-40B4-BE49-F238E27FC236}">
                <a16:creationId xmlns:a16="http://schemas.microsoft.com/office/drawing/2014/main" id="{8D8F1E37-3A8F-BACF-B745-9E48368D5EB5}"/>
              </a:ext>
            </a:extLst>
          </p:cNvPr>
          <p:cNvSpPr txBox="1"/>
          <p:nvPr/>
        </p:nvSpPr>
        <p:spPr>
          <a:xfrm>
            <a:off x="10083372" y="3507977"/>
            <a:ext cx="1594936" cy="423449"/>
          </a:xfrm>
          <a:prstGeom prst="rect">
            <a:avLst/>
          </a:prstGeom>
          <a:noFill/>
        </p:spPr>
        <p:txBody>
          <a:bodyPr wrap="square" rtlCol="0">
            <a:spAutoFit/>
          </a:bodyPr>
          <a:lstStyle/>
          <a:p>
            <a:pPr algn="ctr">
              <a:lnSpc>
                <a:spcPct val="150000"/>
              </a:lnSpc>
            </a:pPr>
            <a:r>
              <a:rPr lang="de-DE" sz="1600" dirty="0">
                <a:latin typeface="WsC Grundschrift" pitchFamily="2" charset="0"/>
              </a:rPr>
              <a:t>Kassenzettel</a:t>
            </a:r>
          </a:p>
        </p:txBody>
      </p:sp>
    </p:spTree>
    <p:extLst>
      <p:ext uri="{BB962C8B-B14F-4D97-AF65-F5344CB8AC3E}">
        <p14:creationId xmlns:p14="http://schemas.microsoft.com/office/powerpoint/2010/main" val="44406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800" dirty="0">
                <a:latin typeface="Calibri" panose="020F0502020204030204" pitchFamily="34" charset="0"/>
                <a:cs typeface="Calibri" panose="020F0502020204030204" pitchFamily="34" charset="0"/>
              </a:rPr>
              <a:t>sollen in Zukunft auf ähnliche finanzielle Sachverhalte übertragen werden.</a:t>
            </a:r>
            <a:endParaRPr kumimoji="0" lang="de-DE" altLang="de-DE"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461665"/>
          </a:xfrm>
          <a:prstGeom prst="rect">
            <a:avLst/>
          </a:prstGeom>
          <a:noFill/>
        </p:spPr>
        <p:txBody>
          <a:bodyPr wrap="square" rtlCol="0">
            <a:spAutoFit/>
          </a:bodyPr>
          <a:lstStyle/>
          <a:p>
            <a:pPr algn="ctr"/>
            <a:r>
              <a:rPr lang="de-DE" sz="2400" dirty="0">
                <a:latin typeface="WsC Grundschrift" pitchFamily="2" charset="0"/>
              </a:rPr>
              <a:t>Stunde 5: 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5" name="Textfeld 4">
            <a:extLst>
              <a:ext uri="{FF2B5EF4-FFF2-40B4-BE49-F238E27FC236}">
                <a16:creationId xmlns:a16="http://schemas.microsoft.com/office/drawing/2014/main" id="{C9565EE3-FECF-3E44-B3B2-61C7D3DF6FF8}"/>
              </a:ext>
            </a:extLst>
          </p:cNvPr>
          <p:cNvSpPr txBox="1"/>
          <p:nvPr/>
        </p:nvSpPr>
        <p:spPr>
          <a:xfrm>
            <a:off x="602901" y="1185705"/>
            <a:ext cx="11043139" cy="4893647"/>
          </a:xfrm>
          <a:prstGeom prst="rect">
            <a:avLst/>
          </a:prstGeom>
          <a:noFill/>
        </p:spPr>
        <p:txBody>
          <a:bodyPr wrap="square" rtlCol="0">
            <a:spAutoFit/>
          </a:bodyPr>
          <a:lstStyle/>
          <a:p>
            <a:pPr algn="ctr"/>
            <a:r>
              <a:rPr lang="de-DE" sz="1400" b="1" dirty="0">
                <a:latin typeface="Calibri" panose="020F0502020204030204" pitchFamily="34" charset="0"/>
                <a:cs typeface="Calibri" panose="020F0502020204030204" pitchFamily="34" charset="0"/>
              </a:rPr>
              <a:t>Bezug zum Bildungsplan der Grundschule (2016) - prozessbezogene Kompetenzen</a:t>
            </a:r>
          </a:p>
          <a:p>
            <a:pPr algn="ctr"/>
            <a:endParaRPr lang="de-DE" sz="14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r>
              <a:rPr lang="de-DE" altLang="de-DE" sz="1400" b="1" dirty="0">
                <a:solidFill>
                  <a:srgbClr val="000000"/>
                </a:solidFill>
                <a:latin typeface="Calibri" panose="020F0502020204030204" pitchFamily="34" charset="0"/>
                <a:cs typeface="Calibri" panose="020F0502020204030204" pitchFamily="34" charset="0"/>
              </a:rPr>
              <a:t>Modellieren</a:t>
            </a:r>
          </a:p>
          <a:p>
            <a:pPr lvl="0" defTabSz="914400" eaLnBrk="0" fontAlgn="base" hangingPunct="0">
              <a:spcBef>
                <a:spcPct val="0"/>
              </a:spcBef>
              <a:spcAft>
                <a:spcPct val="0"/>
              </a:spcAft>
            </a:pPr>
            <a:r>
              <a:rPr lang="de-DE" sz="1400" dirty="0">
                <a:latin typeface="Calibri" panose="020F0502020204030204" pitchFamily="34" charset="0"/>
                <a:cs typeface="Calibri" panose="020F0502020204030204" pitchFamily="34" charset="0"/>
              </a:rPr>
              <a:t>Die Schülerinnen und Schüler bearbeiten Einkaufsprobleme. Dabei übersetzen sie die finanziellen Situationen in mathematische Modelle, lösen diese innermathematisch (durch Runden und Überschlagsrechnungen) und beziehen die Lösungen auf die Ausgangssituation. Dabei sollen sie überprüfen, ob die mathematische (Überschlags-)Rechnung in der jeweiligen Situationen sinnvoll ist oder nicht.</a:t>
            </a:r>
          </a:p>
          <a:p>
            <a:pPr lvl="0" defTabSz="914400" eaLnBrk="0" fontAlgn="base" hangingPunct="0">
              <a:spcBef>
                <a:spcPct val="0"/>
              </a:spcBef>
              <a:spcAft>
                <a:spcPct val="0"/>
              </a:spcAft>
            </a:pPr>
            <a:endParaRPr lang="de-DE" altLang="de-DE" sz="14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dirty="0">
                <a:solidFill>
                  <a:srgbClr val="000000"/>
                </a:solidFill>
                <a:latin typeface="Calibri" panose="020F0502020204030204" pitchFamily="34" charset="0"/>
                <a:cs typeface="Calibri" panose="020F0502020204030204" pitchFamily="34" charset="0"/>
              </a:rPr>
              <a:t>Argumentieren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ihre eigenen Denk- und Lösungswege im Hinblick auf geeignete Überschlagsrechnungen und situationsgebundenes Runden begründen. Mathematisch richtige Überschlagsrechnungen sollen hinterfragt und auf ihre Korrektheit und Sinnhaftigkeit im Hinblick auf die ökonomische Realität geprüft werden.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Problemlösen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Die Schülerinnen und Schüler setzen sich mit vorgegebenen Problemen und solchen, die sie selbst erkannt haben, auseinander.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Das erkennen des Problems stellt den ersten Schritt des Entscheidungsfindungsprozesses dar.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Anschließend werden relevante Informationen identifiziert und gesammelt, aus diesen werden Entscheidungskriterien abgeleitet.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 es bei finanziellen Entscheidungen verschiedene Entscheidungsoptionen gibt, werden diese durch Anwendung mathematischer Kenntnisse, Fähigkeiten und Fertigkeiten ermittelt und miteinander verglichen. Zum Ermitteln der Optionen können verschiedene Lösungsstrategien genutzt werden. Aufgrund der Kriterien wird die bestmöglichste Option für die Situation ausgewählt.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latin typeface="Calibri" panose="020F0502020204030204" pitchFamily="34" charset="0"/>
                <a:cs typeface="Calibri" panose="020F0502020204030204" pitchFamily="34" charset="0"/>
              </a:rPr>
              <a:t>Erkannte Zusammenhänge sollen in Zukunft auf ähnliche finanzielle Sachverhalte übertragen werden.</a:t>
            </a:r>
            <a:endPar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endParaRPr lang="de-DE" dirty="0"/>
          </a:p>
        </p:txBody>
      </p:sp>
    </p:spTree>
    <p:extLst>
      <p:ext uri="{BB962C8B-B14F-4D97-AF65-F5344CB8AC3E}">
        <p14:creationId xmlns:p14="http://schemas.microsoft.com/office/powerpoint/2010/main" val="98974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Trage deine wöchentlich festen Einnahmen und Ausgaben in deinen Haushaltsplan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2203036110"/>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391745143"/>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9302018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Hast du eine Zusatzaufgabe gemacht? Dann trage diese Einnahme ebenfalls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1011132214"/>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r>
                        <a:rPr lang="de-DE" sz="1600" dirty="0">
                          <a:latin typeface="WsC Grundschrift" pitchFamily="2" charset="0"/>
                        </a:rPr>
                        <a:t>Bezeichnung</a:t>
                      </a:r>
                    </a:p>
                  </a:txBody>
                  <a:tcPr>
                    <a:solidFill>
                      <a:srgbClr val="92D050">
                        <a:alpha val="45000"/>
                      </a:srgbClr>
                    </a:solidFill>
                  </a:tcPr>
                </a:tc>
                <a:tc>
                  <a:txBody>
                    <a:bodyPr/>
                    <a:lstStyle/>
                    <a:p>
                      <a:pPr algn="r"/>
                      <a:r>
                        <a:rPr lang="de-DE" sz="1600" dirty="0">
                          <a:latin typeface="WsC Grundschrift" pitchFamily="2" charset="0"/>
                        </a:rPr>
                        <a:t>geplant</a:t>
                      </a:r>
                    </a:p>
                  </a:txBody>
                  <a:tcPr>
                    <a:solidFill>
                      <a:srgbClr val="92D050">
                        <a:alpha val="45000"/>
                      </a:srgbClr>
                    </a:solidFill>
                  </a:tcPr>
                </a:tc>
                <a:tc>
                  <a:txBody>
                    <a:bodyPr/>
                    <a:lstStyle/>
                    <a:p>
                      <a:pPr algn="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201075947"/>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75843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Nimm 10 € aus dem Umschlag „Ausgeben“ für die Einkaufsausgabe dieser Woche.</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4175480711"/>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486066318"/>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193242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2</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830997"/>
          </a:xfrm>
          <a:prstGeom prst="rect">
            <a:avLst/>
          </a:prstGeom>
          <a:noFill/>
        </p:spPr>
        <p:txBody>
          <a:bodyPr wrap="square" rtlCol="0">
            <a:spAutoFit/>
          </a:bodyPr>
          <a:lstStyle/>
          <a:p>
            <a:pPr algn="ctr"/>
            <a:r>
              <a:rPr lang="de-DE" sz="2400" dirty="0">
                <a:latin typeface="WsC Grundschrift" pitchFamily="2" charset="0"/>
              </a:rPr>
              <a:t>Diese Woche willst du wieder einkaufen. </a:t>
            </a:r>
          </a:p>
          <a:p>
            <a:pPr algn="ctr"/>
            <a:r>
              <a:rPr lang="de-DE" sz="2400" dirty="0">
                <a:latin typeface="WsC Grundschrift" pitchFamily="2" charset="0"/>
              </a:rPr>
              <a:t>Du nimmst 10 € mit und willst folgende Produkte kaufen.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8" name="Grafik 7">
            <a:extLst>
              <a:ext uri="{FF2B5EF4-FFF2-40B4-BE49-F238E27FC236}">
                <a16:creationId xmlns:a16="http://schemas.microsoft.com/office/drawing/2014/main" id="{A1E12743-B93B-22F6-2DFF-4AA8CDA7819F}"/>
              </a:ext>
            </a:extLst>
          </p:cNvPr>
          <p:cNvPicPr>
            <a:picLocks noChangeAspect="1"/>
          </p:cNvPicPr>
          <p:nvPr/>
        </p:nvPicPr>
        <p:blipFill rotWithShape="1">
          <a:blip r:embed="rId2"/>
          <a:srcRect t="21652" b="47458"/>
          <a:stretch/>
        </p:blipFill>
        <p:spPr>
          <a:xfrm>
            <a:off x="-187303" y="2425699"/>
            <a:ext cx="12489853" cy="2654200"/>
          </a:xfrm>
          <a:prstGeom prst="rect">
            <a:avLst/>
          </a:prstGeom>
        </p:spPr>
      </p:pic>
    </p:spTree>
    <p:extLst>
      <p:ext uri="{BB962C8B-B14F-4D97-AF65-F5344CB8AC3E}">
        <p14:creationId xmlns:p14="http://schemas.microsoft.com/office/powerpoint/2010/main" val="2474711382"/>
      </p:ext>
    </p:extLst>
  </p:cSld>
  <p:clrMapOvr>
    <a:masterClrMapping/>
  </p:clrMapOvr>
</p:sld>
</file>

<file path=ppt/theme/theme1.xml><?xml version="1.0" encoding="utf-8"?>
<a:theme xmlns:a="http://schemas.openxmlformats.org/drawingml/2006/main" name="Katalog">
  <a:themeElements>
    <a:clrScheme name="Katalog">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Katalog">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talog">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
  <TotalTime>0</TotalTime>
  <Words>2363</Words>
  <Application>Microsoft Macintosh PowerPoint</Application>
  <PresentationFormat>Breitbild</PresentationFormat>
  <Paragraphs>729</Paragraphs>
  <Slides>47</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47</vt:i4>
      </vt:variant>
    </vt:vector>
  </HeadingPairs>
  <TitlesOfParts>
    <vt:vector size="56" baseType="lpstr">
      <vt:lpstr>SimSun</vt:lpstr>
      <vt:lpstr>Arial</vt:lpstr>
      <vt:lpstr>Calibri</vt:lpstr>
      <vt:lpstr>Century Gothic</vt:lpstr>
      <vt:lpstr>Gudea</vt:lpstr>
      <vt:lpstr>Symbol</vt:lpstr>
      <vt:lpstr>Wingdings</vt:lpstr>
      <vt:lpstr>WsC Grundschrift</vt:lpstr>
      <vt:lpstr>Katalog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Dinah-Marie Wiedenhöfer</dc:creator>
  <cp:lastModifiedBy>Dinah-Marie Wiedenhöfer</cp:lastModifiedBy>
  <cp:revision>89</cp:revision>
  <dcterms:created xsi:type="dcterms:W3CDTF">2023-05-23T10:24:10Z</dcterms:created>
  <dcterms:modified xsi:type="dcterms:W3CDTF">2023-09-12T12:49:43Z</dcterms:modified>
</cp:coreProperties>
</file>