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44_AB692BF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48_605EE494.xml" ContentType="application/vnd.ms-powerpoint.comments+xml"/>
  <Override PartName="/ppt/comments/modernComment_13B_C3396809.xml" ContentType="application/vnd.ms-powerpoint.comments+xml"/>
  <Override PartName="/ppt/comments/modernComment_121_AFF57E6D.xml" ContentType="application/vnd.ms-powerpoint.comments+xml"/>
  <Override PartName="/ppt/comments/modernComment_107_C623268A.xml" ContentType="application/vnd.ms-powerpoint.comments+xml"/>
  <Override PartName="/ppt/comments/modernComment_106_3B926D60.xml" ContentType="application/vnd.ms-powerpoint.comments+xml"/>
  <Override PartName="/ppt/comments/modernComment_11D_C7E5D1ED.xml" ContentType="application/vnd.ms-powerpoint.comments+xml"/>
  <Override PartName="/ppt/comments/modernComment_14D_3BDAED2A.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24" r:id="rId2"/>
    <p:sldId id="334" r:id="rId3"/>
    <p:sldId id="328" r:id="rId4"/>
    <p:sldId id="329" r:id="rId5"/>
    <p:sldId id="317" r:id="rId6"/>
    <p:sldId id="318" r:id="rId7"/>
    <p:sldId id="319" r:id="rId8"/>
    <p:sldId id="320" r:id="rId9"/>
    <p:sldId id="315" r:id="rId10"/>
    <p:sldId id="289" r:id="rId11"/>
    <p:sldId id="326" r:id="rId12"/>
    <p:sldId id="327" r:id="rId13"/>
    <p:sldId id="263" r:id="rId14"/>
    <p:sldId id="262" r:id="rId15"/>
    <p:sldId id="298" r:id="rId16"/>
    <p:sldId id="332" r:id="rId17"/>
    <p:sldId id="310" r:id="rId18"/>
    <p:sldId id="299" r:id="rId19"/>
    <p:sldId id="325" r:id="rId20"/>
    <p:sldId id="308" r:id="rId21"/>
    <p:sldId id="272" r:id="rId22"/>
    <p:sldId id="313" r:id="rId23"/>
    <p:sldId id="312" r:id="rId24"/>
    <p:sldId id="311" r:id="rId25"/>
    <p:sldId id="314" r:id="rId26"/>
    <p:sldId id="285" r:id="rId27"/>
    <p:sldId id="306" r:id="rId28"/>
    <p:sldId id="322" r:id="rId29"/>
    <p:sldId id="333" r:id="rId30"/>
    <p:sldId id="321" r:id="rId31"/>
    <p:sldId id="331" r:id="rId32"/>
    <p:sldId id="32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48" autoAdjust="0"/>
    <p:restoredTop sz="94660"/>
  </p:normalViewPr>
  <p:slideViewPr>
    <p:cSldViewPr snapToGrid="0">
      <p:cViewPr varScale="1">
        <p:scale>
          <a:sx n="119" d="100"/>
          <a:sy n="119" d="100"/>
        </p:scale>
        <p:origin x="2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06_3B926D60.xml><?xml version="1.0" encoding="utf-8"?>
<p188:cmLst xmlns:a="http://schemas.openxmlformats.org/drawingml/2006/main" xmlns:r="http://schemas.openxmlformats.org/officeDocument/2006/relationships" xmlns:p188="http://schemas.microsoft.com/office/powerpoint/2018/8/main">
  <p188:cm id="{C1ADA4A2-2305-4790-9760-2FA57D550785}" authorId="{1A32ED1A-865F-1C51-BF47-69ECCF3C9F03}" created="2023-06-07T13:56:45.324">
    <ac:deMkLst xmlns:ac="http://schemas.microsoft.com/office/drawing/2013/main/command">
      <pc:docMk xmlns:pc="http://schemas.microsoft.com/office/powerpoint/2013/main/command"/>
      <pc:sldMk xmlns:pc="http://schemas.microsoft.com/office/powerpoint/2013/main/command" cId="999452000" sldId="262"/>
      <ac:spMk id="3" creationId="{0BEC57C4-41F5-36BE-9CF7-3B6FD0C570D3}"/>
    </ac:deMkLst>
    <p188:txBody>
      <a:bodyPr/>
      <a:lstStyle/>
      <a:p>
        <a:r>
          <a:rPr lang="de-DE"/>
          <a:t>Hinweis zur Umsetzung:
Neben den Internetseiten sollten die SuS aktuelle Kataloge von regionalen Supermärkten bekommen, um nach Preisen zu recherchieren.</a:t>
        </a:r>
      </a:p>
    </p188:txBody>
  </p188:cm>
</p188:cmLst>
</file>

<file path=ppt/comments/modernComment_107_C623268A.xml><?xml version="1.0" encoding="utf-8"?>
<p188:cmLst xmlns:a="http://schemas.openxmlformats.org/drawingml/2006/main" xmlns:r="http://schemas.openxmlformats.org/officeDocument/2006/relationships" xmlns:p188="http://schemas.microsoft.com/office/powerpoint/2018/8/main">
  <p188:cm id="{1B4B4BC1-6E24-44BB-B55C-7BEF86232EFC}" authorId="{1A32ED1A-865F-1C51-BF47-69ECCF3C9F03}" created="2023-06-07T09:40:37.955">
    <ac:deMkLst xmlns:ac="http://schemas.microsoft.com/office/drawing/2013/main/command">
      <pc:docMk xmlns:pc="http://schemas.microsoft.com/office/powerpoint/2013/main/command"/>
      <pc:sldMk xmlns:pc="http://schemas.microsoft.com/office/powerpoint/2013/main/command" cId="3324192394" sldId="263"/>
      <ac:spMk id="5" creationId="{142575B3-EB30-C15F-B5AA-9306A6445201}"/>
    </ac:deMkLst>
    <p188:txBody>
      <a:bodyPr/>
      <a:lstStyle/>
      <a:p>
        <a:r>
          <a:rPr lang="de-DE"/>
          <a:t>Hinweis zur Umsetzung: Hier sollten die Vor-und Nachteile der einzelnen Informationsquellen besprochen werden, z. B., dass in Katalogen meist nur Angebote aufgeführt werden, sodass die Preise billiger als sonst sind und dass es im Internet auch veraltete Informationen gibt.</a:t>
        </a:r>
      </a:p>
    </p188:txBody>
  </p188:cm>
</p188:cmLst>
</file>

<file path=ppt/comments/modernComment_11D_C7E5D1ED.xml><?xml version="1.0" encoding="utf-8"?>
<p188:cmLst xmlns:a="http://schemas.openxmlformats.org/drawingml/2006/main" xmlns:r="http://schemas.openxmlformats.org/officeDocument/2006/relationships" xmlns:p188="http://schemas.microsoft.com/office/powerpoint/2018/8/main">
  <p188:cm id="{2B8AC9FA-C7DF-419A-8560-A17B7D2B56D9}" authorId="{1A32ED1A-865F-1C51-BF47-69ECCF3C9F03}" created="2023-06-07T12:26:54.887">
    <ac:txMkLst xmlns:ac="http://schemas.microsoft.com/office/drawing/2013/main/command">
      <pc:docMk xmlns:pc="http://schemas.microsoft.com/office/powerpoint/2013/main/command"/>
      <pc:sldMk xmlns:pc="http://schemas.microsoft.com/office/powerpoint/2013/main/command" cId="3353727469" sldId="285"/>
      <ac:graphicFrameMk id="24" creationId="{19E3EC09-6F38-8614-2CA1-A20302A998FB}"/>
      <ac:tblMk/>
      <ac:tcMk rowId="55968103" colId="4133802590"/>
      <ac:txMk cp="0" len="5">
        <ac:context len="6" hash="3063793966"/>
      </ac:txMk>
    </ac:txMkLst>
    <p188:pos x="814467" y="2840651"/>
    <p188:txBody>
      <a:bodyPr/>
      <a:lstStyle/>
      <a:p>
        <a:r>
          <a:rPr lang="de-DE"/>
          <a:t>Einkauf für notwendige Ausgaben (Lebensmittel), Kiosk eher für unnötige Ausgaben, wie Süßigkeiten (Bedürfnisse vs Wünsche)</a:t>
        </a:r>
      </a:p>
    </p188:txBody>
  </p188:cm>
</p188:cmLst>
</file>

<file path=ppt/comments/modernComment_121_AFF57E6D.xml><?xml version="1.0" encoding="utf-8"?>
<p188:cmLst xmlns:a="http://schemas.openxmlformats.org/drawingml/2006/main" xmlns:r="http://schemas.openxmlformats.org/officeDocument/2006/relationships" xmlns:p188="http://schemas.microsoft.com/office/powerpoint/2018/8/main">
  <p188:cm id="{5327CD71-1AB3-4D71-A8CB-C83F09F56B7A}" authorId="{1A32ED1A-865F-1C51-BF47-69ECCF3C9F03}" created="2023-06-07T12:17:11.366">
    <pc:sldMkLst xmlns:pc="http://schemas.microsoft.com/office/powerpoint/2013/main/command">
      <pc:docMk/>
      <pc:sldMk cId="2952101485" sldId="289"/>
    </pc:sldMkLst>
    <p188:txBody>
      <a:bodyPr/>
      <a:lstStyle/>
      <a:p>
        <a:r>
          <a:rPr lang="de-DE"/>
          <a:t>Wenn das Geld aus dem Umschlag "Ausgeben" nicht ausreicht, muss Geld aus dem Umschlag "Sparen" hinzugenommen werden</a:t>
        </a:r>
      </a:p>
    </p188:txBody>
  </p188:cm>
</p188:cmLst>
</file>

<file path=ppt/comments/modernComment_13B_C3396809.xml><?xml version="1.0" encoding="utf-8"?>
<p188:cmLst xmlns:a="http://schemas.openxmlformats.org/drawingml/2006/main" xmlns:r="http://schemas.openxmlformats.org/officeDocument/2006/relationships" xmlns:p188="http://schemas.microsoft.com/office/powerpoint/2018/8/main">
  <p188:cm id="{B5BD1F00-EDCD-4E02-AAEE-833318D2BF94}" authorId="{1A32ED1A-865F-1C51-BF47-69ECCF3C9F03}" created="2023-06-07T11:51:27.535">
    <pc:sldMkLst xmlns:pc="http://schemas.microsoft.com/office/powerpoint/2013/main/command">
      <pc:docMk/>
      <pc:sldMk cId="3275319305" sldId="315"/>
    </pc:sldMkLst>
    <p188:txBody>
      <a:bodyPr/>
      <a:lstStyle/>
      <a:p>
        <a:r>
          <a:rPr lang="de-DE"/>
          <a:t>Da im Bild keine Mengenangaben ersichlich sind, wird mit den SuS wird besprochen, dass es sich bei den Produkten im Supermarkt um die "Standardgrößen" handelt, z. B. ein Päckchen Butter - 250 g" oder ein Päckchen Mehl "1 kg". </a:t>
        </a:r>
      </a:p>
    </p188:txBody>
  </p188:cm>
</p188:cmLst>
</file>

<file path=ppt/comments/modernComment_144_AB692BF1.xml><?xml version="1.0" encoding="utf-8"?>
<p188:cmLst xmlns:a="http://schemas.openxmlformats.org/drawingml/2006/main" xmlns:r="http://schemas.openxmlformats.org/officeDocument/2006/relationships" xmlns:p188="http://schemas.microsoft.com/office/powerpoint/2018/8/main">
  <p188:cm id="{E55DF792-F7BE-450A-9F16-FBD683F8A1CD}" authorId="{1A32ED1A-865F-1C51-BF47-69ECCF3C9F03}" created="2023-06-07T16:10:26.761">
    <pc:sldMkLst xmlns:pc="http://schemas.microsoft.com/office/powerpoint/2013/main/command">
      <pc:docMk/>
      <pc:sldMk cId="2875796465" sldId="324"/>
    </pc:sldMkLst>
    <p188:txBody>
      <a:bodyPr/>
      <a:lstStyle/>
      <a:p>
        <a:r>
          <a:rPr lang="de-DE"/>
          <a:t>To Do: Links zu Internetseiten und Katalogen einfügen
</a:t>
        </a:r>
      </a:p>
    </p188:txBody>
  </p188:cm>
</p188:cmLst>
</file>

<file path=ppt/comments/modernComment_148_605EE494.xml><?xml version="1.0" encoding="utf-8"?>
<p188:cmLst xmlns:a="http://schemas.openxmlformats.org/drawingml/2006/main" xmlns:r="http://schemas.openxmlformats.org/officeDocument/2006/relationships" xmlns:p188="http://schemas.microsoft.com/office/powerpoint/2018/8/main">
  <p188:cm id="{56797FD8-0D66-064F-8204-5E3612823F5B}" authorId="{1A32ED1A-865F-1C51-BF47-69ECCF3C9F03}" created="2023-06-14T08:14:23.526">
    <ac:txMkLst xmlns:ac="http://schemas.microsoft.com/office/drawing/2013/main/command">
      <pc:docMk xmlns:pc="http://schemas.microsoft.com/office/powerpoint/2013/main/command"/>
      <pc:sldMk xmlns:pc="http://schemas.microsoft.com/office/powerpoint/2013/main/command" cId="1616831636" sldId="328"/>
      <ac:spMk id="5" creationId="{6A435940-21E9-2F1C-57D4-3ABA6794AD05}"/>
      <ac:txMk cp="123" len="153">
        <ac:context len="1111" hash="1601822710"/>
      </ac:txMk>
    </ac:txMkLst>
    <p188:pos x="10709189" y="1577885"/>
    <p188:txBody>
      <a:bodyPr/>
      <a:lstStyle/>
      <a:p>
        <a:r>
          <a:rPr lang="de-DE"/>
          <a:t>Ausgaben und Kaufen: Preisspannen für Waren festlegen </a:t>
        </a:r>
      </a:p>
    </p188:txBody>
  </p188:cm>
  <p188:cm id="{481374BF-BF8A-5B4D-8645-2A43396D637E}" authorId="{1A32ED1A-865F-1C51-BF47-69ECCF3C9F03}" created="2023-06-14T08:15:14.227">
    <ac:txMkLst xmlns:ac="http://schemas.microsoft.com/office/drawing/2013/main/command">
      <pc:docMk xmlns:pc="http://schemas.microsoft.com/office/powerpoint/2013/main/command"/>
      <pc:sldMk xmlns:pc="http://schemas.microsoft.com/office/powerpoint/2013/main/command" cId="1616831636" sldId="328"/>
      <ac:spMk id="5" creationId="{6A435940-21E9-2F1C-57D4-3ABA6794AD05}"/>
      <ac:txMk cp="313" len="86">
        <ac:context len="1111" hash="1601822710"/>
      </ac:txMk>
    </ac:txMkLst>
    <p188:pos x="9127524" y="2949485"/>
    <p188:txBody>
      <a:bodyPr/>
      <a:lstStyle/>
      <a:p>
        <a:r>
          <a:rPr lang="de-DE"/>
          <a:t>Ausgaben und Kaufen: 
Größe Geld und Preisvorstellungen nutzen, um Preisangemessenheit von Waren zu beurteilen</a:t>
        </a:r>
      </a:p>
    </p188:txBody>
  </p188:cm>
  <p188:cm id="{34E991D1-3205-A84C-B5C2-578E4473BDB0}" authorId="{1A32ED1A-865F-1C51-BF47-69ECCF3C9F03}" created="2023-06-14T08:16:00.504">
    <ac:txMkLst xmlns:ac="http://schemas.microsoft.com/office/drawing/2013/main/command">
      <pc:docMk xmlns:pc="http://schemas.microsoft.com/office/powerpoint/2013/main/command"/>
      <pc:sldMk xmlns:pc="http://schemas.microsoft.com/office/powerpoint/2013/main/command" cId="1616831636" sldId="328"/>
      <ac:spMk id="5" creationId="{6A435940-21E9-2F1C-57D4-3ABA6794AD05}"/>
      <ac:txMk cp="400" len="108">
        <ac:context len="1111" hash="1601822710"/>
      </ac:txMk>
    </ac:txMkLst>
    <p188:pos x="10499124" y="3221334"/>
    <p188:txBody>
      <a:bodyPr/>
      <a:lstStyle/>
      <a:p>
        <a:r>
          <a:rPr lang="de-DE"/>
          <a:t>Ausgaben und Kaufen: 
Informationen zu aktuellen Preisen von Lebensmitteln aus verschiedenen Quellen (Internet, Kataloge, Preisschilder in Supermärkten) sammeln</a:t>
        </a:r>
      </a:p>
    </p188:txBody>
  </p188:cm>
  <p188:cm id="{83D59EE4-7053-6F4E-99BA-BC34BA5FC293}" authorId="{1A32ED1A-865F-1C51-BF47-69ECCF3C9F03}" created="2023-06-14T08:16:27.498">
    <ac:txMkLst xmlns:ac="http://schemas.microsoft.com/office/drawing/2013/main/command">
      <pc:docMk xmlns:pc="http://schemas.microsoft.com/office/powerpoint/2013/main/command"/>
      <pc:sldMk xmlns:pc="http://schemas.microsoft.com/office/powerpoint/2013/main/command" cId="1616831636" sldId="328"/>
      <ac:spMk id="5" creationId="{6A435940-21E9-2F1C-57D4-3ABA6794AD05}"/>
      <ac:txMk cp="509" len="69">
        <ac:context len="1111" hash="1601822710"/>
      </ac:txMk>
    </ac:txMkLst>
    <p188:pos x="7348151" y="3777388"/>
    <p188:txBody>
      <a:bodyPr/>
      <a:lstStyle/>
      <a:p>
        <a:r>
          <a:rPr lang="de-DE"/>
          <a:t>Ausgaben und Kaufen:
Preise auf andere Mengen umrechnen, um auf Angemessenheit zu prüfen</a:t>
        </a:r>
      </a:p>
    </p188:txBody>
  </p188:cm>
  <p188:cm id="{1623D023-B4BC-E143-813F-FE438FA45377}" authorId="{1A32ED1A-865F-1C51-BF47-69ECCF3C9F03}" created="2023-06-14T08:18:33.178">
    <ac:txMkLst xmlns:ac="http://schemas.microsoft.com/office/drawing/2013/main/command">
      <pc:docMk xmlns:pc="http://schemas.microsoft.com/office/powerpoint/2013/main/command"/>
      <pc:sldMk xmlns:pc="http://schemas.microsoft.com/office/powerpoint/2013/main/command" cId="1616831636" sldId="328"/>
      <ac:spMk id="5" creationId="{6A435940-21E9-2F1C-57D4-3ABA6794AD05}"/>
      <ac:txMk cp="580" len="208">
        <ac:context len="1111" hash="1601822710"/>
      </ac:txMk>
    </ac:txMkLst>
    <p188:pos x="6878594" y="4321085"/>
    <p188:txBody>
      <a:bodyPr/>
      <a:lstStyle/>
      <a:p>
        <a:r>
          <a:rPr lang="de-DE"/>
          <a:t>Haushalten: Haushaltsplan mit Tabelle für Einnahmen und Ausgaben führen und daraus Informationen für Sparentscheidungen entnehmen.</a:t>
        </a:r>
      </a:p>
    </p188:txBody>
  </p188:cm>
  <p188:cm id="{4ADF1299-0C4C-FB4C-8D81-C926899E7BFD}" authorId="{1A32ED1A-865F-1C51-BF47-69ECCF3C9F03}" created="2023-06-14T08:24:18.113">
    <ac:txMkLst xmlns:ac="http://schemas.microsoft.com/office/drawing/2013/main/command">
      <pc:docMk xmlns:pc="http://schemas.microsoft.com/office/powerpoint/2013/main/command"/>
      <pc:sldMk xmlns:pc="http://schemas.microsoft.com/office/powerpoint/2013/main/command" cId="1616831636" sldId="328"/>
      <ac:spMk id="5" creationId="{6A435940-21E9-2F1C-57D4-3ABA6794AD05}"/>
      <ac:txMk cp="790" len="317">
        <ac:context len="1111" hash="1601822710"/>
      </ac:txMk>
    </ac:txMkLst>
    <p188:pos x="10548551" y="5964534"/>
    <p188:txBody>
      <a:bodyPr/>
      <a:lstStyle/>
      <a:p>
        <a:r>
          <a:rPr lang="de-DE"/>
          <a:t>Haushalten: Einnahmen und Ausgaben getrennt voneinander addieren, Ausgaben von Einnahmen subtrahieren, um übriges Geld zu ermitteln.
Anwendung verschiedener Rechenoperationen, um Sparraten zu berechnen und zu variieren.</a:t>
        </a:r>
      </a:p>
    </p188:txBody>
  </p188:cm>
</p188:cmLst>
</file>

<file path=ppt/comments/modernComment_14D_3BDAED2A.xml><?xml version="1.0" encoding="utf-8"?>
<p188:cmLst xmlns:a="http://schemas.openxmlformats.org/drawingml/2006/main" xmlns:r="http://schemas.openxmlformats.org/officeDocument/2006/relationships" xmlns:p188="http://schemas.microsoft.com/office/powerpoint/2018/8/main">
  <p188:cm id="{76E83331-96FA-974A-A9C9-AC5E9961AC23}" authorId="{1A32ED1A-865F-1C51-BF47-69ECCF3C9F03}" created="2023-06-30T18:47:33.900">
    <ac:deMkLst xmlns:ac="http://schemas.microsoft.com/office/drawing/2013/main/command">
      <pc:docMk xmlns:pc="http://schemas.microsoft.com/office/powerpoint/2013/main/command"/>
      <pc:sldMk xmlns:pc="http://schemas.microsoft.com/office/powerpoint/2013/main/command" cId="1004203306" sldId="333"/>
      <ac:spMk id="7" creationId="{807AE493-8DB9-194D-ACFD-CD637CE52C4A}"/>
    </ac:deMkLst>
    <p188:txBody>
      <a:bodyPr/>
      <a:lstStyle/>
      <a:p>
        <a:r>
          <a:rPr lang="de-DE"/>
          <a:t>Die SuS sollen lernen, was nötige und unnötige Ausgaben sind. Ihnen soll bewusst werden, dass die Kioskausgaben nicht unbedingt nötig sind, denn sie erfüllen keine Grundbedürfnisse. Dennoch können sie sich hin und wieder etwas kaufen. Wichtig ist allerdings, das große Sparziel nicht aus dem Auge zu verlieren und sicherzustellen, dass dieses in der vorgegebenen Zeit erreicht werden kann.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dirty="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05918173-02E7-DB45-B60D-17D6F0E1D693}">
      <dgm:prSet custT="1"/>
      <dgm:spPr/>
      <dgm:t>
        <a:bodyPr/>
        <a:lstStyle/>
        <a:p>
          <a:r>
            <a:rPr lang="de-DE" sz="1200">
              <a:solidFill>
                <a:schemeClr val="tx1"/>
              </a:solidFill>
            </a:rPr>
            <a:t>Preise und Preisentwicklung</a:t>
          </a:r>
        </a:p>
      </dgm:t>
    </dgm:pt>
    <dgm:pt modelId="{D8031C0E-6951-484E-9B48-AEF5187CC23B}" type="parTrans" cxnId="{7DD41594-2D6B-9E44-A940-3A774A13B436}">
      <dgm:prSet/>
      <dgm:spPr/>
      <dgm:t>
        <a:bodyPr/>
        <a:lstStyle/>
        <a:p>
          <a:endParaRPr lang="de-DE"/>
        </a:p>
      </dgm:t>
    </dgm:pt>
    <dgm:pt modelId="{AB40CDB7-615C-0A43-ABAD-03E074FAAC34}" type="sibTrans" cxnId="{7DD41594-2D6B-9E44-A940-3A774A13B436}">
      <dgm:prSet/>
      <dgm:spPr/>
      <dgm:t>
        <a:bodyPr/>
        <a:lstStyle/>
        <a:p>
          <a:endParaRPr lang="de-DE"/>
        </a:p>
      </dgm:t>
    </dgm:pt>
    <dgm:pt modelId="{59D6C639-321A-5F4E-9F38-CFE3BA7E63C5}">
      <dgm:prSet custT="1"/>
      <dgm:spPr/>
      <dgm:t>
        <a:bodyPr/>
        <a:lstStyle/>
        <a:p>
          <a:pPr>
            <a:buFont typeface="Symbol" pitchFamily="2" charset="2"/>
            <a:buChar char=""/>
          </a:pPr>
          <a:r>
            <a:rPr lang="de-DE" sz="1200">
              <a:solidFill>
                <a:schemeClr val="tx1"/>
              </a:solidFill>
            </a:rPr>
            <a:t>Phase 2 des Phasenmodells nach Grassmann (2008): Phase des Vergleichens</a:t>
          </a:r>
        </a:p>
      </dgm:t>
    </dgm:pt>
    <dgm:pt modelId="{E403FC43-0C8E-4F48-964B-5D29DA517B99}" type="sibTrans" cxnId="{7076A07C-A489-B14A-B238-1A699FEE4231}">
      <dgm:prSet/>
      <dgm:spPr/>
      <dgm:t>
        <a:bodyPr/>
        <a:lstStyle/>
        <a:p>
          <a:endParaRPr lang="de-DE"/>
        </a:p>
      </dgm:t>
    </dgm:pt>
    <dgm:pt modelId="{B9F092A9-E973-024E-94FF-5A3169D1EB80}" type="parTrans" cxnId="{7076A07C-A489-B14A-B238-1A699FEE4231}">
      <dgm:prSet/>
      <dgm:spPr/>
      <dgm:t>
        <a:bodyPr/>
        <a:lstStyle/>
        <a:p>
          <a:endParaRPr lang="de-DE"/>
        </a:p>
      </dgm:t>
    </dgm:pt>
    <dgm:pt modelId="{25D63D71-E27E-2841-8686-8AFCDC06F37E}">
      <dgm:prSet custT="1"/>
      <dgm:spPr>
        <a:solidFill>
          <a:schemeClr val="accent4">
            <a:lumMod val="60000"/>
            <a:lumOff val="40000"/>
          </a:schemeClr>
        </a:solidFill>
      </dgm:spPr>
      <dgm:t>
        <a:bodyPr/>
        <a:lstStyle/>
        <a:p>
          <a:r>
            <a:rPr lang="de-DE" sz="1300">
              <a:solidFill>
                <a:schemeClr val="tx1"/>
              </a:solidFill>
            </a:rPr>
            <a:t>Metakognition und Entscheidungsfindung</a:t>
          </a:r>
        </a:p>
        <a:p>
          <a:r>
            <a:rPr lang="de-DE" sz="1200">
              <a:solidFill>
                <a:schemeClr val="tx1"/>
              </a:solidFill>
            </a:rPr>
            <a:t>rationaler Entscheidungsfindungsprozess – Schritte der Entscheidungsfindung durchlaufen</a:t>
          </a:r>
        </a:p>
        <a:p>
          <a:r>
            <a:rPr lang="de-DE" sz="1200">
              <a:solidFill>
                <a:schemeClr val="tx1"/>
              </a:solidFill>
              <a:sym typeface="Wingdings" pitchFamily="2" charset="2"/>
            </a:rPr>
            <a:t></a:t>
          </a:r>
          <a:r>
            <a:rPr lang="de-DE" sz="1200">
              <a:solidFill>
                <a:schemeClr val="tx1"/>
              </a:solidFill>
            </a:rPr>
            <a:t> kritisches Denken als Teil der Entscheidungsfindung (Fokus auf Probleme erkennen/Informationen interpretieren)</a:t>
          </a:r>
        </a:p>
      </dgm:t>
    </dgm:pt>
    <dgm:pt modelId="{03089CC7-324E-1A45-831D-AAF842974107}" type="parTrans" cxnId="{DA6A2677-6531-DA41-A042-730C80FDD98D}">
      <dgm:prSet/>
      <dgm:spPr/>
      <dgm:t>
        <a:bodyPr/>
        <a:lstStyle/>
        <a:p>
          <a:endParaRPr lang="de-DE"/>
        </a:p>
      </dgm:t>
    </dgm:pt>
    <dgm:pt modelId="{DA86B2C5-8D15-A140-9F8C-A5224C059AB3}" type="sibTrans" cxnId="{DA6A2677-6531-DA41-A042-730C80FDD98D}">
      <dgm:prSet/>
      <dgm:spPr/>
      <dgm:t>
        <a:bodyPr/>
        <a:lstStyle/>
        <a:p>
          <a:endParaRPr lang="de-DE"/>
        </a:p>
      </dgm:t>
    </dgm:pt>
    <dgm:pt modelId="{E123D8B4-A27C-4E4D-9609-4A6957548D24}">
      <dgm:prSet custT="1"/>
      <dgm:spPr/>
      <dgm:t>
        <a:bodyPr/>
        <a:lstStyle/>
        <a:p>
          <a:pPr>
            <a:buFont typeface="Symbol" pitchFamily="2" charset="2"/>
            <a:buChar char=""/>
          </a:pPr>
          <a:r>
            <a:rPr lang="de-DE" sz="1200">
              <a:solidFill>
                <a:schemeClr val="tx1"/>
              </a:solidFill>
            </a:rPr>
            <a:t>Geldbeträge auf verschiedene Weisen legen</a:t>
          </a:r>
        </a:p>
      </dgm:t>
    </dgm:pt>
    <dgm:pt modelId="{4377A03F-58CB-B746-941C-0746AD066711}" type="parTrans" cxnId="{5CDFADA4-15E2-DA4E-B845-36438B2FA969}">
      <dgm:prSet/>
      <dgm:spPr/>
      <dgm:t>
        <a:bodyPr/>
        <a:lstStyle/>
        <a:p>
          <a:endParaRPr lang="de-DE"/>
        </a:p>
      </dgm:t>
    </dgm:pt>
    <dgm:pt modelId="{F802EFF0-EC2C-904D-95E8-9F941FADE447}" type="sibTrans" cxnId="{5CDFADA4-15E2-DA4E-B845-36438B2FA969}">
      <dgm:prSet/>
      <dgm:spPr/>
      <dgm:t>
        <a:bodyPr/>
        <a:lstStyle/>
        <a:p>
          <a:endParaRPr lang="de-DE"/>
        </a:p>
      </dgm:t>
    </dgm:pt>
    <dgm:pt modelId="{4703B1F5-B9F6-2B48-848C-2122A1578EB7}">
      <dgm:prSet custT="1"/>
      <dgm:spPr/>
      <dgm:t>
        <a:bodyPr/>
        <a:lstStyle/>
        <a:p>
          <a:pPr>
            <a:buFont typeface="Symbol" pitchFamily="2" charset="2"/>
            <a:buChar char=""/>
          </a:pPr>
          <a:r>
            <a:rPr lang="de-DE" sz="1200">
              <a:solidFill>
                <a:schemeClr val="tx1"/>
              </a:solidFill>
            </a:rPr>
            <a:t>Preise einschätzen und vergleichen </a:t>
          </a:r>
        </a:p>
      </dgm:t>
    </dgm:pt>
    <dgm:pt modelId="{F291AC9F-888B-9447-9A86-16DC4B73E2E5}" type="parTrans" cxnId="{215CCA25-9760-934E-8BB7-1C28873425F4}">
      <dgm:prSet/>
      <dgm:spPr/>
      <dgm:t>
        <a:bodyPr/>
        <a:lstStyle/>
        <a:p>
          <a:endParaRPr lang="de-DE"/>
        </a:p>
      </dgm:t>
    </dgm:pt>
    <dgm:pt modelId="{C6CDBBF6-0068-BD40-8831-50257CEA12E9}" type="sibTrans" cxnId="{215CCA25-9760-934E-8BB7-1C28873425F4}">
      <dgm:prSet/>
      <dgm:spPr/>
      <dgm:t>
        <a:bodyPr/>
        <a:lstStyle/>
        <a:p>
          <a:endParaRPr lang="de-DE"/>
        </a:p>
      </dgm:t>
    </dgm:pt>
    <dgm:pt modelId="{267606DE-5B59-9641-A9DE-CBCFFC9D3171}">
      <dgm:prSet custT="1"/>
      <dgm:spPr/>
      <dgm:t>
        <a:bodyPr/>
        <a:lstStyle/>
        <a:p>
          <a:pPr>
            <a:buFont typeface="Symbol" pitchFamily="2" charset="2"/>
            <a:buChar char=""/>
          </a:pPr>
          <a:r>
            <a:rPr lang="de-DE" sz="1200">
              <a:solidFill>
                <a:schemeClr val="tx1"/>
              </a:solidFill>
            </a:rPr>
            <a:t>Stützpunktvorstellungen in Form von Preisspannen für Lebensmittel entwickeln</a:t>
          </a:r>
        </a:p>
      </dgm:t>
    </dgm:pt>
    <dgm:pt modelId="{228DB3E5-7FB5-8844-800D-72D6C452B388}" type="parTrans" cxnId="{476C477C-596A-FF49-BDAA-D1477345F275}">
      <dgm:prSet/>
      <dgm:spPr/>
      <dgm:t>
        <a:bodyPr/>
        <a:lstStyle/>
        <a:p>
          <a:endParaRPr lang="de-DE"/>
        </a:p>
      </dgm:t>
    </dgm:pt>
    <dgm:pt modelId="{22A820C2-1951-CB46-940D-082BD72CFA15}" type="sibTrans" cxnId="{476C477C-596A-FF49-BDAA-D1477345F275}">
      <dgm:prSet/>
      <dgm:spPr/>
      <dgm:t>
        <a:bodyPr/>
        <a:lstStyle/>
        <a:p>
          <a:endParaRPr lang="de-DE"/>
        </a:p>
      </dgm:t>
    </dgm:pt>
    <dgm:pt modelId="{C83CF3CC-559F-2D44-974C-72475643F7D7}">
      <dgm:prSet custT="1"/>
      <dgm:spPr/>
      <dgm:t>
        <a:bodyPr/>
        <a:lstStyle/>
        <a:p>
          <a:r>
            <a:rPr lang="de-DE" sz="1200">
              <a:solidFill>
                <a:schemeClr val="tx1"/>
              </a:solidFill>
            </a:rPr>
            <a:t>Besonderheit der Größe Geld - keine physikalische Größe: Preise können variieren</a:t>
          </a:r>
        </a:p>
      </dgm:t>
    </dgm:pt>
    <dgm:pt modelId="{98F6BD38-CA3C-C54C-9414-F097BC389E56}" type="parTrans" cxnId="{5FE6EF5E-4572-2D4F-9998-7937DD7A8E5A}">
      <dgm:prSet/>
      <dgm:spPr/>
      <dgm:t>
        <a:bodyPr/>
        <a:lstStyle/>
        <a:p>
          <a:endParaRPr lang="de-DE"/>
        </a:p>
      </dgm:t>
    </dgm:pt>
    <dgm:pt modelId="{9364F8DC-748A-1A4A-9FF8-1F591A1F2C8B}" type="sibTrans" cxnId="{5FE6EF5E-4572-2D4F-9998-7937DD7A8E5A}">
      <dgm:prSet/>
      <dgm:spPr/>
      <dgm:t>
        <a:bodyPr/>
        <a:lstStyle/>
        <a:p>
          <a:endParaRPr lang="de-DE"/>
        </a:p>
      </dgm:t>
    </dgm:pt>
    <dgm:pt modelId="{C26C5FDE-F912-524E-93F6-8F4E1A085798}">
      <dgm:prSet custT="1"/>
      <dgm:spPr/>
      <dgm:t>
        <a:bodyPr/>
        <a:lstStyle/>
        <a:p>
          <a:r>
            <a:rPr lang="de-DE" sz="1200">
              <a:solidFill>
                <a:schemeClr val="tx1"/>
              </a:solidFill>
            </a:rPr>
            <a:t>Budgetieren - Ausgaben nur im Rahmen der finanziellen Mittel</a:t>
          </a:r>
        </a:p>
      </dgm:t>
    </dgm:pt>
    <dgm:pt modelId="{54F81049-9BC3-8846-BD27-625A38E620DC}" type="parTrans" cxnId="{BBBBE629-F3F1-7C4B-8C17-CF1048EAABAC}">
      <dgm:prSet/>
      <dgm:spPr/>
      <dgm:t>
        <a:bodyPr/>
        <a:lstStyle/>
        <a:p>
          <a:endParaRPr lang="de-DE"/>
        </a:p>
      </dgm:t>
    </dgm:pt>
    <dgm:pt modelId="{D4EDF96A-8CB2-6346-B3B3-52561C10A6DD}" type="sibTrans" cxnId="{BBBBE629-F3F1-7C4B-8C17-CF1048EAABAC}">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3" custScaleY="200074"/>
      <dgm:spPr/>
    </dgm:pt>
    <dgm:pt modelId="{05910972-8591-CD40-A29B-1952660341D9}" type="pres">
      <dgm:prSet presAssocID="{832898AE-40A7-184B-9406-41687D5E24A0}" presName="img" presStyleLbl="fgImgPlace1" presStyleIdx="0" presStyleCnt="3" custScaleX="94042" custScaleY="1267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pt>
    <dgm:pt modelId="{B44098C1-F619-B649-AB1D-8F9ACF065937}" type="pres">
      <dgm:prSet presAssocID="{832898AE-40A7-184B-9406-41687D5E24A0}" presName="text" presStyleLbl="node1" presStyleIdx="0" presStyleCnt="3">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3" custScaleY="120518"/>
      <dgm:spPr/>
    </dgm:pt>
    <dgm:pt modelId="{8A04EB5A-B13E-5D4C-A824-17692B2D4E69}" type="pres">
      <dgm:prSet presAssocID="{2EE73184-E5CF-5E46-BC2F-05CFE24F5352}" presName="img" presStyleLbl="fgImgPlace1" presStyleIdx="1" presStyleCnt="3" custScaleX="97587" custScaleY="11471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B27D7DE7-DB18-B94C-AB38-923CCE0B87DC}" type="pres">
      <dgm:prSet presAssocID="{2EE73184-E5CF-5E46-BC2F-05CFE24F5352}" presName="text" presStyleLbl="node1" presStyleIdx="1" presStyleCnt="3">
        <dgm:presLayoutVars>
          <dgm:bulletEnabled val="1"/>
        </dgm:presLayoutVars>
      </dgm:prSet>
      <dgm:spPr/>
    </dgm:pt>
    <dgm:pt modelId="{34F90413-24BB-FD4C-AA8F-57FB1255D043}" type="pres">
      <dgm:prSet presAssocID="{01014F57-CC2B-F547-B4B4-CAD03798EEC7}" presName="spacer" presStyleCnt="0"/>
      <dgm:spPr/>
    </dgm:pt>
    <dgm:pt modelId="{7B307D36-FB2A-3441-850E-57CC926B9172}" type="pres">
      <dgm:prSet presAssocID="{25D63D71-E27E-2841-8686-8AFCDC06F37E}" presName="comp" presStyleCnt="0"/>
      <dgm:spPr/>
    </dgm:pt>
    <dgm:pt modelId="{4B79CC42-C8E4-6444-BCF2-E6F343BAF546}" type="pres">
      <dgm:prSet presAssocID="{25D63D71-E27E-2841-8686-8AFCDC06F37E}" presName="box" presStyleLbl="node1" presStyleIdx="2" presStyleCnt="3" custScaleY="139906"/>
      <dgm:spPr/>
    </dgm:pt>
    <dgm:pt modelId="{E6B6EAC0-C8FA-FD4F-B8EC-6F3DB15A9590}" type="pres">
      <dgm:prSet presAssocID="{25D63D71-E27E-2841-8686-8AFCDC06F37E}" presName="img" presStyleLbl="fgImgPlace1" presStyleIdx="2" presStyleCnt="3" custScaleX="94254" custScaleY="12845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4A30D864-61FE-054E-A101-6378CC223102}" type="pres">
      <dgm:prSet presAssocID="{25D63D71-E27E-2841-8686-8AFCDC06F37E}" presName="text" presStyleLbl="node1" presStyleIdx="2" presStyleCnt="3">
        <dgm:presLayoutVars>
          <dgm:bulletEnabled val="1"/>
        </dgm:presLayoutVars>
      </dgm:prSet>
      <dgm:spPr/>
    </dgm:pt>
  </dgm:ptLst>
  <dgm:cxnLst>
    <dgm:cxn modelId="{32A1ED00-ABB0-5743-9977-8D0FC4D31B38}" type="presOf" srcId="{25D63D71-E27E-2841-8686-8AFCDC06F37E}" destId="{4B79CC42-C8E4-6444-BCF2-E6F343BAF546}" srcOrd="0" destOrd="0" presId="urn:microsoft.com/office/officeart/2005/8/layout/vList4"/>
    <dgm:cxn modelId="{9E98340C-E50A-FC48-B247-D371EDD9D483}" type="presOf" srcId="{E123D8B4-A27C-4E4D-9609-4A6957548D24}" destId="{B44098C1-F619-B649-AB1D-8F9ACF065937}" srcOrd="1" destOrd="2" presId="urn:microsoft.com/office/officeart/2005/8/layout/vList4"/>
    <dgm:cxn modelId="{7062D40C-6BEF-2B43-8234-3D38125F6BED}" type="presOf" srcId="{25D63D71-E27E-2841-8686-8AFCDC06F37E}" destId="{4A30D864-61FE-054E-A101-6378CC223102}" srcOrd="1" destOrd="0" presId="urn:microsoft.com/office/officeart/2005/8/layout/vList4"/>
    <dgm:cxn modelId="{A9494F14-42E2-DE41-AC0C-5240E455A920}" type="presOf" srcId="{E123D8B4-A27C-4E4D-9609-4A6957548D24}" destId="{0EDF113B-5552-354E-AE75-40E3AE1B4331}" srcOrd="0" destOrd="2" presId="urn:microsoft.com/office/officeart/2005/8/layout/vList4"/>
    <dgm:cxn modelId="{65CA7C23-BBD4-3F4D-8B59-1B836DD49398}" type="presOf" srcId="{59D6C639-321A-5F4E-9F38-CFE3BA7E63C5}" destId="{0EDF113B-5552-354E-AE75-40E3AE1B4331}" srcOrd="0" destOrd="1" presId="urn:microsoft.com/office/officeart/2005/8/layout/vList4"/>
    <dgm:cxn modelId="{215CCA25-9760-934E-8BB7-1C28873425F4}" srcId="{59D6C639-321A-5F4E-9F38-CFE3BA7E63C5}" destId="{4703B1F5-B9F6-2B48-848C-2122A1578EB7}" srcOrd="1" destOrd="0" parTransId="{F291AC9F-888B-9447-9A86-16DC4B73E2E5}" sibTransId="{C6CDBBF6-0068-BD40-8831-50257CEA12E9}"/>
    <dgm:cxn modelId="{BBBBE629-F3F1-7C4B-8C17-CF1048EAABAC}" srcId="{2EE73184-E5CF-5E46-BC2F-05CFE24F5352}" destId="{C26C5FDE-F912-524E-93F6-8F4E1A085798}" srcOrd="1" destOrd="0" parTransId="{54F81049-9BC3-8846-BD27-625A38E620DC}" sibTransId="{D4EDF96A-8CB2-6346-B3B3-52561C10A6DD}"/>
    <dgm:cxn modelId="{B7C4E33C-31A0-CF46-818F-F4FFA691F06B}" type="presOf" srcId="{C83CF3CC-559F-2D44-974C-72475643F7D7}" destId="{0EDF113B-5552-354E-AE75-40E3AE1B4331}" srcOrd="0" destOrd="5" presId="urn:microsoft.com/office/officeart/2005/8/layout/vList4"/>
    <dgm:cxn modelId="{FD069847-5F61-894B-B117-14995D4A6BD6}" type="presOf" srcId="{832898AE-40A7-184B-9406-41687D5E24A0}" destId="{B44098C1-F619-B649-AB1D-8F9ACF065937}" srcOrd="1" destOrd="0" presId="urn:microsoft.com/office/officeart/2005/8/layout/vList4"/>
    <dgm:cxn modelId="{6284714A-77DC-F94C-BE04-BD5F5EED9812}" type="presOf" srcId="{2EE73184-E5CF-5E46-BC2F-05CFE24F5352}" destId="{B27D7DE7-DB18-B94C-AB38-923CCE0B87DC}" srcOrd="1" destOrd="0" presId="urn:microsoft.com/office/officeart/2005/8/layout/vList4"/>
    <dgm:cxn modelId="{C2B1054B-226A-1549-A2D2-CD0555ACDB45}" type="presOf" srcId="{C26C5FDE-F912-524E-93F6-8F4E1A085798}" destId="{B27D7DE7-DB18-B94C-AB38-923CCE0B87DC}" srcOrd="1" destOrd="2"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561E445A-963D-EA4B-BAD0-5260B7B68475}" type="presOf" srcId="{D6794471-6836-3D4A-91B4-291974F3F7AE}" destId="{F6065B85-0960-484B-B210-12E3AF389C43}" srcOrd="0" destOrd="0" presId="urn:microsoft.com/office/officeart/2005/8/layout/vList4"/>
    <dgm:cxn modelId="{5FE6EF5E-4572-2D4F-9998-7937DD7A8E5A}" srcId="{832898AE-40A7-184B-9406-41687D5E24A0}" destId="{C83CF3CC-559F-2D44-974C-72475643F7D7}" srcOrd="1" destOrd="0" parTransId="{98F6BD38-CA3C-C54C-9414-F097BC389E56}" sibTransId="{9364F8DC-748A-1A4A-9FF8-1F591A1F2C8B}"/>
    <dgm:cxn modelId="{91441C5F-E374-5542-9F37-2AB8145D3966}" type="presOf" srcId="{267606DE-5B59-9641-A9DE-CBCFFC9D3171}" destId="{0EDF113B-5552-354E-AE75-40E3AE1B4331}" srcOrd="0" destOrd="4" presId="urn:microsoft.com/office/officeart/2005/8/layout/vList4"/>
    <dgm:cxn modelId="{DA6A2677-6531-DA41-A042-730C80FDD98D}" srcId="{D6794471-6836-3D4A-91B4-291974F3F7AE}" destId="{25D63D71-E27E-2841-8686-8AFCDC06F37E}" srcOrd="2" destOrd="0" parTransId="{03089CC7-324E-1A45-831D-AAF842974107}" sibTransId="{DA86B2C5-8D15-A140-9F8C-A5224C059AB3}"/>
    <dgm:cxn modelId="{476C477C-596A-FF49-BDAA-D1477345F275}" srcId="{59D6C639-321A-5F4E-9F38-CFE3BA7E63C5}" destId="{267606DE-5B59-9641-A9DE-CBCFFC9D3171}" srcOrd="2" destOrd="0" parTransId="{228DB3E5-7FB5-8844-800D-72D6C452B388}" sibTransId="{22A820C2-1951-CB46-940D-082BD72CFA15}"/>
    <dgm:cxn modelId="{7076A07C-A489-B14A-B238-1A699FEE4231}" srcId="{832898AE-40A7-184B-9406-41687D5E24A0}" destId="{59D6C639-321A-5F4E-9F38-CFE3BA7E63C5}" srcOrd="0" destOrd="0" parTransId="{B9F092A9-E973-024E-94FF-5A3169D1EB80}" sibTransId="{E403FC43-0C8E-4F48-964B-5D29DA517B99}"/>
    <dgm:cxn modelId="{A3BAC193-B970-744C-96C4-C028ABCAE844}" srcId="{D6794471-6836-3D4A-91B4-291974F3F7AE}" destId="{832898AE-40A7-184B-9406-41687D5E24A0}" srcOrd="0" destOrd="0" parTransId="{2D5A37C1-851A-8448-918E-669B85D6EE1D}" sibTransId="{966CD142-E0F6-8748-900D-224469C029AD}"/>
    <dgm:cxn modelId="{7DD41594-2D6B-9E44-A940-3A774A13B436}" srcId="{2EE73184-E5CF-5E46-BC2F-05CFE24F5352}" destId="{05918173-02E7-DB45-B60D-17D6F0E1D693}" srcOrd="0" destOrd="0" parTransId="{D8031C0E-6951-484E-9B48-AEF5187CC23B}" sibTransId="{AB40CDB7-615C-0A43-ABAD-03E074FAAC34}"/>
    <dgm:cxn modelId="{C3243F98-0440-7C47-89D3-07F0C4F35BD7}" type="presOf" srcId="{05918173-02E7-DB45-B60D-17D6F0E1D693}" destId="{B27D7DE7-DB18-B94C-AB38-923CCE0B87DC}" srcOrd="1" destOrd="1" presId="urn:microsoft.com/office/officeart/2005/8/layout/vList4"/>
    <dgm:cxn modelId="{5CDFADA4-15E2-DA4E-B845-36438B2FA969}" srcId="{59D6C639-321A-5F4E-9F38-CFE3BA7E63C5}" destId="{E123D8B4-A27C-4E4D-9609-4A6957548D24}" srcOrd="0" destOrd="0" parTransId="{4377A03F-58CB-B746-941C-0746AD066711}" sibTransId="{F802EFF0-EC2C-904D-95E8-9F941FADE447}"/>
    <dgm:cxn modelId="{0DF43DA9-9E3D-A542-90A5-136B5A0083F8}" type="presOf" srcId="{05918173-02E7-DB45-B60D-17D6F0E1D693}" destId="{DE51C3FF-D936-2049-BCFB-8E982014E0A1}" srcOrd="0" destOrd="1" presId="urn:microsoft.com/office/officeart/2005/8/layout/vList4"/>
    <dgm:cxn modelId="{1E166CA9-E081-824A-8812-5E5C817DE5C2}" type="presOf" srcId="{267606DE-5B59-9641-A9DE-CBCFFC9D3171}" destId="{B44098C1-F619-B649-AB1D-8F9ACF065937}" srcOrd="1" destOrd="4" presId="urn:microsoft.com/office/officeart/2005/8/layout/vList4"/>
    <dgm:cxn modelId="{AF67D6AB-83F5-0A49-A4D3-B7BE4B259A38}" type="presOf" srcId="{59D6C639-321A-5F4E-9F38-CFE3BA7E63C5}" destId="{B44098C1-F619-B649-AB1D-8F9ACF065937}" srcOrd="1" destOrd="1" presId="urn:microsoft.com/office/officeart/2005/8/layout/vList4"/>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CAEF06CE-F761-6143-A50C-21A071BF106B}" type="presOf" srcId="{C26C5FDE-F912-524E-93F6-8F4E1A085798}" destId="{DE51C3FF-D936-2049-BCFB-8E982014E0A1}" srcOrd="0" destOrd="2" presId="urn:microsoft.com/office/officeart/2005/8/layout/vList4"/>
    <dgm:cxn modelId="{FB83C7DB-2A25-9045-899B-38E48D0EC92B}" type="presOf" srcId="{4703B1F5-B9F6-2B48-848C-2122A1578EB7}" destId="{0EDF113B-5552-354E-AE75-40E3AE1B4331}" srcOrd="0" destOrd="3" presId="urn:microsoft.com/office/officeart/2005/8/layout/vList4"/>
    <dgm:cxn modelId="{A08780E5-C153-624F-8974-6105C3F2B0EA}" type="presOf" srcId="{C83CF3CC-559F-2D44-974C-72475643F7D7}" destId="{B44098C1-F619-B649-AB1D-8F9ACF065937}" srcOrd="1" destOrd="5" presId="urn:microsoft.com/office/officeart/2005/8/layout/vList4"/>
    <dgm:cxn modelId="{400AB1FF-5393-7849-81F0-8F694335160C}" type="presOf" srcId="{4703B1F5-B9F6-2B48-848C-2122A1578EB7}" destId="{B44098C1-F619-B649-AB1D-8F9ACF065937}" srcOrd="1" destOrd="3" presId="urn:microsoft.com/office/officeart/2005/8/layout/vList4"/>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 modelId="{9CBC3CD5-0E56-9B42-8EB6-3BE1486120C4}" type="presParOf" srcId="{F6065B85-0960-484B-B210-12E3AF389C43}" destId="{34F90413-24BB-FD4C-AA8F-57FB1255D043}" srcOrd="3" destOrd="0" presId="urn:microsoft.com/office/officeart/2005/8/layout/vList4"/>
    <dgm:cxn modelId="{E5F87DF2-1B08-1049-B585-4DC4885ABD41}" type="presParOf" srcId="{F6065B85-0960-484B-B210-12E3AF389C43}" destId="{7B307D36-FB2A-3441-850E-57CC926B9172}" srcOrd="4" destOrd="0" presId="urn:microsoft.com/office/officeart/2005/8/layout/vList4"/>
    <dgm:cxn modelId="{7BF3338B-F6CA-EE42-8227-A9CB23588A44}" type="presParOf" srcId="{7B307D36-FB2A-3441-850E-57CC926B9172}" destId="{4B79CC42-C8E4-6444-BCF2-E6F343BAF546}" srcOrd="0" destOrd="0" presId="urn:microsoft.com/office/officeart/2005/8/layout/vList4"/>
    <dgm:cxn modelId="{B35677C0-DDBE-B049-81BE-FF161533DD2D}" type="presParOf" srcId="{7B307D36-FB2A-3441-850E-57CC926B9172}" destId="{E6B6EAC0-C8FA-FD4F-B8EC-6F3DB15A9590}" srcOrd="1" destOrd="0" presId="urn:microsoft.com/office/officeart/2005/8/layout/vList4"/>
    <dgm:cxn modelId="{0F26CEE9-6DAD-9042-B5A8-2DEA38072544}" type="presParOf" srcId="{7B307D36-FB2A-3441-850E-57CC926B9172}" destId="{4A30D864-61FE-054E-A101-6378CC2231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dirty="0">
              <a:latin typeface="WsC Grundschrift" pitchFamily="2" charset="0"/>
            </a:rPr>
            <a:t>70 €</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dirty="0">
              <a:latin typeface="WsC Grundschrift" pitchFamily="2" charset="0"/>
            </a:rPr>
            <a:t>Bonus-Aufgabe: </a:t>
          </a:r>
        </a:p>
        <a:p>
          <a:r>
            <a:rPr lang="de-DE" sz="2000" dirty="0">
              <a:latin typeface="WsC Grundschrift" pitchFamily="2" charset="0"/>
            </a:rPr>
            <a:t>10 € pro Aufgabe</a:t>
          </a: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759450" cy="1754737"/>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mathematische Schwerpunkte</a:t>
          </a:r>
        </a:p>
        <a:p>
          <a:pPr marL="114300" lvl="1" indent="-114300" algn="l" defTabSz="533400">
            <a:lnSpc>
              <a:spcPct val="90000"/>
            </a:lnSpc>
            <a:spcBef>
              <a:spcPct val="0"/>
            </a:spcBef>
            <a:spcAft>
              <a:spcPct val="15000"/>
            </a:spcAft>
            <a:buFont typeface="Symbol" pitchFamily="2" charset="2"/>
            <a:buChar char=""/>
          </a:pPr>
          <a:r>
            <a:rPr lang="de-DE" sz="1200" kern="1200">
              <a:solidFill>
                <a:schemeClr val="tx1"/>
              </a:solidFill>
            </a:rPr>
            <a:t>Phase 2 des Phasenmodells nach Grassmann (2008): Phase des Vergleichens</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Geldbeträge auf verschiedene Weisen legen</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Preise einschätzen und vergleichen </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Stützpunktvorstellungen in Form von Preisspannen für Lebensmittel entwickeln</a:t>
          </a:r>
        </a:p>
        <a:p>
          <a:pPr marL="114300" lvl="1" indent="-114300" algn="l" defTabSz="533400">
            <a:lnSpc>
              <a:spcPct val="90000"/>
            </a:lnSpc>
            <a:spcBef>
              <a:spcPct val="0"/>
            </a:spcBef>
            <a:spcAft>
              <a:spcPct val="15000"/>
            </a:spcAft>
            <a:buChar char="•"/>
          </a:pPr>
          <a:r>
            <a:rPr lang="de-DE" sz="1200" kern="1200">
              <a:solidFill>
                <a:schemeClr val="tx1"/>
              </a:solidFill>
            </a:rPr>
            <a:t>Besonderheit der Größe Geld - keine physikalische Größe: Preise können variieren</a:t>
          </a:r>
        </a:p>
      </dsp:txBody>
      <dsp:txXfrm>
        <a:off x="1239594" y="0"/>
        <a:ext cx="4519855" cy="1754737"/>
      </dsp:txXfrm>
    </dsp:sp>
    <dsp:sp modelId="{05910972-8591-CD40-A29B-1952660341D9}">
      <dsp:nvSpPr>
        <dsp:cNvPr id="0" name=""/>
        <dsp:cNvSpPr/>
      </dsp:nvSpPr>
      <dsp:spPr>
        <a:xfrm>
          <a:off x="122019" y="432619"/>
          <a:ext cx="1083260" cy="88949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1842441"/>
          <a:ext cx="5759450" cy="1056996"/>
        </a:xfrm>
        <a:prstGeom prst="roundRect">
          <a:avLst>
            <a:gd name="adj" fmla="val 10000"/>
          </a:avLst>
        </a:prstGeom>
        <a:solidFill>
          <a:schemeClr val="accent6">
            <a:shade val="80000"/>
            <a:hueOff val="-333299"/>
            <a:satOff val="-24866"/>
            <a:lumOff val="17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Char char="•"/>
          </a:pPr>
          <a:r>
            <a:rPr lang="de-DE" sz="1200" kern="1200">
              <a:solidFill>
                <a:schemeClr val="tx1"/>
              </a:solidFill>
            </a:rPr>
            <a:t>Preise und Preisentwicklung</a:t>
          </a:r>
        </a:p>
        <a:p>
          <a:pPr marL="114300" lvl="1" indent="-114300" algn="l" defTabSz="533400">
            <a:lnSpc>
              <a:spcPct val="90000"/>
            </a:lnSpc>
            <a:spcBef>
              <a:spcPct val="0"/>
            </a:spcBef>
            <a:spcAft>
              <a:spcPct val="15000"/>
            </a:spcAft>
            <a:buChar char="•"/>
          </a:pPr>
          <a:r>
            <a:rPr lang="de-DE" sz="1200" kern="1200">
              <a:solidFill>
                <a:schemeClr val="tx1"/>
              </a:solidFill>
            </a:rPr>
            <a:t>Budgetieren - Ausgaben nur im Rahmen der finanziellen Mittel</a:t>
          </a:r>
        </a:p>
      </dsp:txBody>
      <dsp:txXfrm>
        <a:off x="1239594" y="1842441"/>
        <a:ext cx="4519855" cy="1056996"/>
      </dsp:txXfrm>
    </dsp:sp>
    <dsp:sp modelId="{8A04EB5A-B13E-5D4C-A824-17692B2D4E69}">
      <dsp:nvSpPr>
        <dsp:cNvPr id="0" name=""/>
        <dsp:cNvSpPr/>
      </dsp:nvSpPr>
      <dsp:spPr>
        <a:xfrm>
          <a:off x="101601" y="1968499"/>
          <a:ext cx="1124094" cy="804880"/>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9CC42-C8E4-6444-BCF2-E6F343BAF546}">
      <dsp:nvSpPr>
        <dsp:cNvPr id="0" name=""/>
        <dsp:cNvSpPr/>
      </dsp:nvSpPr>
      <dsp:spPr>
        <a:xfrm>
          <a:off x="0" y="2987142"/>
          <a:ext cx="5759450" cy="1227037"/>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solidFill>
                <a:schemeClr val="tx1"/>
              </a:solidFill>
            </a:rPr>
            <a:t>Metakognition und Entscheidungsfindung</a:t>
          </a:r>
        </a:p>
        <a:p>
          <a:pPr marL="0" lvl="0" indent="0" algn="l" defTabSz="577850">
            <a:lnSpc>
              <a:spcPct val="90000"/>
            </a:lnSpc>
            <a:spcBef>
              <a:spcPct val="0"/>
            </a:spcBef>
            <a:spcAft>
              <a:spcPct val="35000"/>
            </a:spcAft>
            <a:buNone/>
          </a:pPr>
          <a:r>
            <a:rPr lang="de-DE" sz="1200" kern="1200">
              <a:solidFill>
                <a:schemeClr val="tx1"/>
              </a:solidFill>
            </a:rPr>
            <a:t>rationaler Entscheidungsfindungsprozess – Schritte der Entscheidungsfindung durchlaufen</a:t>
          </a:r>
        </a:p>
        <a:p>
          <a:pPr marL="0" lvl="0" indent="0" algn="l" defTabSz="577850">
            <a:lnSpc>
              <a:spcPct val="90000"/>
            </a:lnSpc>
            <a:spcBef>
              <a:spcPct val="0"/>
            </a:spcBef>
            <a:spcAft>
              <a:spcPct val="35000"/>
            </a:spcAft>
            <a:buNone/>
          </a:pPr>
          <a:r>
            <a:rPr lang="de-DE" sz="1200" kern="1200">
              <a:solidFill>
                <a:schemeClr val="tx1"/>
              </a:solidFill>
              <a:sym typeface="Wingdings" pitchFamily="2" charset="2"/>
            </a:rPr>
            <a:t></a:t>
          </a:r>
          <a:r>
            <a:rPr lang="de-DE" sz="1200" kern="1200">
              <a:solidFill>
                <a:schemeClr val="tx1"/>
              </a:solidFill>
            </a:rPr>
            <a:t> kritisches Denken als Teil der Entscheidungsfindung (Fokus auf Probleme erkennen/Informationen interpretieren)</a:t>
          </a:r>
        </a:p>
      </dsp:txBody>
      <dsp:txXfrm>
        <a:off x="1239594" y="2987142"/>
        <a:ext cx="4519855" cy="1227037"/>
      </dsp:txXfrm>
    </dsp:sp>
    <dsp:sp modelId="{E6B6EAC0-C8FA-FD4F-B8EC-6F3DB15A9590}">
      <dsp:nvSpPr>
        <dsp:cNvPr id="0" name=""/>
        <dsp:cNvSpPr/>
      </dsp:nvSpPr>
      <dsp:spPr>
        <a:xfrm>
          <a:off x="120798" y="3150021"/>
          <a:ext cx="1085702" cy="901278"/>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Bonus-Aufgabe: </a:t>
          </a:r>
        </a:p>
        <a:p>
          <a:pPr marL="0" lvl="0" indent="0" algn="ctr" defTabSz="889000">
            <a:lnSpc>
              <a:spcPct val="90000"/>
            </a:lnSpc>
            <a:spcBef>
              <a:spcPct val="0"/>
            </a:spcBef>
            <a:spcAft>
              <a:spcPct val="35000"/>
            </a:spcAft>
            <a:buNone/>
          </a:pPr>
          <a:r>
            <a:rPr lang="de-DE" sz="2000" kern="1200" dirty="0">
              <a:latin typeface="WsC Grundschrift" pitchFamily="2" charset="0"/>
            </a:rPr>
            <a:t>10 € pro Aufgabe</a:t>
          </a: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dirty="0">
              <a:latin typeface="WsC Grundschrift" pitchFamily="2" charset="0"/>
            </a:rPr>
            <a:t>70 €</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53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176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7946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2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3171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89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1C2DC0-F14B-4045-82A3-E2626AE81F6B}"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821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1C2DC0-F14B-4045-82A3-E2626AE81F6B}"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33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796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44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361C2DC0-F14B-4045-82A3-E2626AE81F6B}"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87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73D05A5-555A-4757-8710-4F43F299520D}" type="datetimeFigureOut">
              <a:rPr lang="de-DE" smtClean="0"/>
              <a:t>12.09.23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324266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44_AB692BF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microsoft.com/office/2018/10/relationships/comments" Target="../comments/modernComment_121_AFF57E6D.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microsoft.com/office/2018/10/relationships/comments" Target="../comments/modernComment_107_C623268A.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microsoft.com/office/2018/10/relationships/comments" Target="../comments/modernComment_106_3B926D6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supermarktcheck.de/lebensmittel/" TargetMode="External"/><Relationship Id="rId4" Type="http://schemas.openxmlformats.org/officeDocument/2006/relationships/hyperlink" Target="https://www.mdr.de/nachrichten/deutschland/inflation-rate-lebensmittel-berechnen-100.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1D_C7E5D1ED.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4D_3BDAED2A.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microsoft.com/office/2018/10/relationships/comments" Target="../comments/modernComment_148_605EE494.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microsoft.com/office/2018/10/relationships/comments" Target="../comments/modernComment_13B_C339680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488904"/>
            <a:ext cx="11645900" cy="707886"/>
          </a:xfrm>
          <a:prstGeom prst="rect">
            <a:avLst/>
          </a:prstGeom>
          <a:noFill/>
        </p:spPr>
        <p:txBody>
          <a:bodyPr wrap="square" rtlCol="0">
            <a:spAutoFit/>
          </a:bodyPr>
          <a:lstStyle/>
          <a:p>
            <a:pPr algn="ctr"/>
            <a:r>
              <a:rPr lang="de-DE" sz="4000" dirty="0">
                <a:latin typeface="WsC Grundschrift" pitchFamily="2" charset="0"/>
              </a:rPr>
              <a:t>Stunde 4</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13" name="Textfeld 12">
            <a:extLst>
              <a:ext uri="{FF2B5EF4-FFF2-40B4-BE49-F238E27FC236}">
                <a16:creationId xmlns:a16="http://schemas.microsoft.com/office/drawing/2014/main" id="{2E7D05DC-DBD5-BA88-16D9-97727C2201A3}"/>
              </a:ext>
            </a:extLst>
          </p:cNvPr>
          <p:cNvSpPr txBox="1"/>
          <p:nvPr/>
        </p:nvSpPr>
        <p:spPr>
          <a:xfrm>
            <a:off x="673100" y="3233291"/>
            <a:ext cx="10883900" cy="584775"/>
          </a:xfrm>
          <a:prstGeom prst="rect">
            <a:avLst/>
          </a:prstGeom>
          <a:noFill/>
        </p:spPr>
        <p:txBody>
          <a:bodyPr wrap="square" rtlCol="0">
            <a:spAutoFit/>
          </a:bodyPr>
          <a:lstStyle/>
          <a:p>
            <a:pPr algn="ctr"/>
            <a:r>
              <a:rPr lang="de-DE" sz="3200" dirty="0">
                <a:latin typeface="WsC Grundschrift" pitchFamily="2" charset="0"/>
              </a:rPr>
              <a:t>Ausgaben und Kaufen - Preise einschätzen</a:t>
            </a:r>
          </a:p>
        </p:txBody>
      </p:sp>
    </p:spTree>
    <p:extLst>
      <p:ext uri="{BB962C8B-B14F-4D97-AF65-F5344CB8AC3E}">
        <p14:creationId xmlns:p14="http://schemas.microsoft.com/office/powerpoint/2010/main" val="2875796465"/>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6C3E460-4709-DDF2-3B5D-FC2B39F967BB}"/>
              </a:ext>
            </a:extLst>
          </p:cNvPr>
          <p:cNvPicPr>
            <a:picLocks noChangeAspect="1"/>
          </p:cNvPicPr>
          <p:nvPr/>
        </p:nvPicPr>
        <p:blipFill>
          <a:blip r:embed="rId3"/>
          <a:stretch>
            <a:fillRect/>
          </a:stretch>
        </p:blipFill>
        <p:spPr>
          <a:xfrm>
            <a:off x="6968980" y="2263774"/>
            <a:ext cx="5756420" cy="4695825"/>
          </a:xfrm>
          <a:prstGeom prst="rect">
            <a:avLst/>
          </a:prstGeom>
        </p:spPr>
      </p:pic>
      <p:pic>
        <p:nvPicPr>
          <p:cNvPr id="5" name="Grafik 4">
            <a:extLst>
              <a:ext uri="{FF2B5EF4-FFF2-40B4-BE49-F238E27FC236}">
                <a16:creationId xmlns:a16="http://schemas.microsoft.com/office/drawing/2014/main" id="{A652A07C-9095-BF7E-E802-9AFB4C87052A}"/>
              </a:ext>
            </a:extLst>
          </p:cNvPr>
          <p:cNvPicPr>
            <a:picLocks noChangeAspect="1"/>
          </p:cNvPicPr>
          <p:nvPr/>
        </p:nvPicPr>
        <p:blipFill rotWithShape="1">
          <a:blip r:embed="rId4"/>
          <a:srcRect l="74144" t="-5932" r="1516" b="5932"/>
          <a:stretch/>
        </p:blipFill>
        <p:spPr>
          <a:xfrm>
            <a:off x="0" y="673100"/>
            <a:ext cx="2650980" cy="7493000"/>
          </a:xfrm>
          <a:prstGeom prst="rect">
            <a:avLst/>
          </a:prstGeom>
        </p:spPr>
      </p:pic>
      <p:pic>
        <p:nvPicPr>
          <p:cNvPr id="7" name="Grafik 6">
            <a:extLst>
              <a:ext uri="{FF2B5EF4-FFF2-40B4-BE49-F238E27FC236}">
                <a16:creationId xmlns:a16="http://schemas.microsoft.com/office/drawing/2014/main" id="{1A756579-EF3A-D43F-B795-7B803B6BFC32}"/>
              </a:ext>
            </a:extLst>
          </p:cNvPr>
          <p:cNvPicPr>
            <a:picLocks noChangeAspect="1"/>
          </p:cNvPicPr>
          <p:nvPr/>
        </p:nvPicPr>
        <p:blipFill>
          <a:blip r:embed="rId5"/>
          <a:stretch>
            <a:fillRect/>
          </a:stretch>
        </p:blipFill>
        <p:spPr>
          <a:xfrm>
            <a:off x="3540125" y="3803649"/>
            <a:ext cx="2419350" cy="3155950"/>
          </a:xfrm>
          <a:prstGeom prst="rect">
            <a:avLst/>
          </a:prstGeom>
        </p:spPr>
      </p:pic>
      <p:sp>
        <p:nvSpPr>
          <p:cNvPr id="8" name="Textfeld 7">
            <a:extLst>
              <a:ext uri="{FF2B5EF4-FFF2-40B4-BE49-F238E27FC236}">
                <a16:creationId xmlns:a16="http://schemas.microsoft.com/office/drawing/2014/main" id="{D6C0B556-16F1-57AA-AB19-65D18E96CB3D}"/>
              </a:ext>
            </a:extLst>
          </p:cNvPr>
          <p:cNvSpPr txBox="1"/>
          <p:nvPr/>
        </p:nvSpPr>
        <p:spPr>
          <a:xfrm>
            <a:off x="1781932" y="319157"/>
            <a:ext cx="8628135" cy="707886"/>
          </a:xfrm>
          <a:prstGeom prst="rect">
            <a:avLst/>
          </a:prstGeom>
          <a:noFill/>
        </p:spPr>
        <p:txBody>
          <a:bodyPr wrap="square" rtlCol="0">
            <a:spAutoFit/>
          </a:bodyPr>
          <a:lstStyle/>
          <a:p>
            <a:pPr algn="ctr"/>
            <a:r>
              <a:rPr lang="de-DE" sz="2000" dirty="0">
                <a:latin typeface="WsC Grundschrift" pitchFamily="2" charset="0"/>
              </a:rPr>
              <a:t>Wie viel kostet der Einkauf? Rechne aus.</a:t>
            </a:r>
          </a:p>
          <a:p>
            <a:pPr algn="ctr"/>
            <a:r>
              <a:rPr lang="de-DE" sz="2000" dirty="0">
                <a:latin typeface="WsC Grundschrift" pitchFamily="2" charset="0"/>
              </a:rPr>
              <a:t>Mit welchem Schein/welchen Münzen bezahlst du? Lege den zu zahlenden Betrag.</a:t>
            </a:r>
          </a:p>
        </p:txBody>
      </p:sp>
    </p:spTree>
    <p:extLst>
      <p:ext uri="{BB962C8B-B14F-4D97-AF65-F5344CB8AC3E}">
        <p14:creationId xmlns:p14="http://schemas.microsoft.com/office/powerpoint/2010/main" val="295210148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F5CA8D6C-CA40-92DA-FF0D-CF888839361D}"/>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75E3A640-72BA-7546-4ACB-FEBF2ED88B71}"/>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39838F59-A4C9-59D5-5B6C-0D39C39BB676}"/>
              </a:ext>
            </a:extLst>
          </p:cNvPr>
          <p:cNvPicPr>
            <a:picLocks noChangeAspect="1"/>
          </p:cNvPicPr>
          <p:nvPr/>
        </p:nvPicPr>
        <p:blipFill rotWithShape="1">
          <a:blip r:embed="rId2"/>
          <a:srcRect l="4013" t="15565" r="4240" b="29556"/>
          <a:stretch/>
        </p:blipFill>
        <p:spPr>
          <a:xfrm>
            <a:off x="246397" y="1833888"/>
            <a:ext cx="11653503" cy="4795511"/>
          </a:xfrm>
          <a:prstGeom prst="rect">
            <a:avLst/>
          </a:prstGeom>
        </p:spPr>
      </p:pic>
      <p:sp>
        <p:nvSpPr>
          <p:cNvPr id="5" name="Textfeld 4">
            <a:extLst>
              <a:ext uri="{FF2B5EF4-FFF2-40B4-BE49-F238E27FC236}">
                <a16:creationId xmlns:a16="http://schemas.microsoft.com/office/drawing/2014/main" id="{C5F9090C-7357-7497-6143-20CA08CFC006}"/>
              </a:ext>
            </a:extLst>
          </p:cNvPr>
          <p:cNvSpPr txBox="1"/>
          <p:nvPr/>
        </p:nvSpPr>
        <p:spPr>
          <a:xfrm>
            <a:off x="3616325" y="3700789"/>
            <a:ext cx="590550" cy="261610"/>
          </a:xfrm>
          <a:prstGeom prst="rect">
            <a:avLst/>
          </a:prstGeom>
          <a:noFill/>
        </p:spPr>
        <p:txBody>
          <a:bodyPr wrap="square" rtlCol="0">
            <a:spAutoFit/>
          </a:bodyPr>
          <a:lstStyle/>
          <a:p>
            <a:r>
              <a:rPr lang="de-DE" sz="1050" dirty="0"/>
              <a:t>1,20 €</a:t>
            </a:r>
          </a:p>
        </p:txBody>
      </p:sp>
      <p:sp>
        <p:nvSpPr>
          <p:cNvPr id="6" name="Textfeld 5">
            <a:extLst>
              <a:ext uri="{FF2B5EF4-FFF2-40B4-BE49-F238E27FC236}">
                <a16:creationId xmlns:a16="http://schemas.microsoft.com/office/drawing/2014/main" id="{CFF01FE1-B680-2A49-752E-4396103E818A}"/>
              </a:ext>
            </a:extLst>
          </p:cNvPr>
          <p:cNvSpPr txBox="1"/>
          <p:nvPr/>
        </p:nvSpPr>
        <p:spPr>
          <a:xfrm>
            <a:off x="4745567" y="3707770"/>
            <a:ext cx="590550" cy="261610"/>
          </a:xfrm>
          <a:prstGeom prst="rect">
            <a:avLst/>
          </a:prstGeom>
          <a:noFill/>
        </p:spPr>
        <p:txBody>
          <a:bodyPr wrap="square" rtlCol="0">
            <a:spAutoFit/>
          </a:bodyPr>
          <a:lstStyle/>
          <a:p>
            <a:r>
              <a:rPr lang="de-DE" sz="1050" dirty="0"/>
              <a:t>3,20 €</a:t>
            </a:r>
          </a:p>
        </p:txBody>
      </p:sp>
      <p:sp>
        <p:nvSpPr>
          <p:cNvPr id="7" name="Textfeld 6">
            <a:extLst>
              <a:ext uri="{FF2B5EF4-FFF2-40B4-BE49-F238E27FC236}">
                <a16:creationId xmlns:a16="http://schemas.microsoft.com/office/drawing/2014/main" id="{19260550-48AF-AE27-9843-C872E5FBED1D}"/>
              </a:ext>
            </a:extLst>
          </p:cNvPr>
          <p:cNvSpPr txBox="1"/>
          <p:nvPr/>
        </p:nvSpPr>
        <p:spPr>
          <a:xfrm>
            <a:off x="5888567" y="3711575"/>
            <a:ext cx="590550" cy="261610"/>
          </a:xfrm>
          <a:prstGeom prst="rect">
            <a:avLst/>
          </a:prstGeom>
          <a:noFill/>
        </p:spPr>
        <p:txBody>
          <a:bodyPr wrap="square" rtlCol="0">
            <a:spAutoFit/>
          </a:bodyPr>
          <a:lstStyle/>
          <a:p>
            <a:r>
              <a:rPr lang="de-DE" sz="1050" dirty="0"/>
              <a:t>3,50 €</a:t>
            </a:r>
          </a:p>
        </p:txBody>
      </p:sp>
      <p:sp>
        <p:nvSpPr>
          <p:cNvPr id="2" name="Textfeld 1">
            <a:extLst>
              <a:ext uri="{FF2B5EF4-FFF2-40B4-BE49-F238E27FC236}">
                <a16:creationId xmlns:a16="http://schemas.microsoft.com/office/drawing/2014/main" id="{3CD60E9B-F635-99A5-465E-338E3D17EE7C}"/>
              </a:ext>
            </a:extLst>
          </p:cNvPr>
          <p:cNvSpPr txBox="1"/>
          <p:nvPr/>
        </p:nvSpPr>
        <p:spPr>
          <a:xfrm>
            <a:off x="7031567" y="3707770"/>
            <a:ext cx="590550" cy="261610"/>
          </a:xfrm>
          <a:prstGeom prst="rect">
            <a:avLst/>
          </a:prstGeom>
          <a:noFill/>
        </p:spPr>
        <p:txBody>
          <a:bodyPr wrap="square" rtlCol="0">
            <a:spAutoFit/>
          </a:bodyPr>
          <a:lstStyle/>
          <a:p>
            <a:r>
              <a:rPr lang="de-DE" sz="1050" dirty="0"/>
              <a:t>4,00 €</a:t>
            </a:r>
          </a:p>
        </p:txBody>
      </p:sp>
      <p:sp>
        <p:nvSpPr>
          <p:cNvPr id="3" name="Textfeld 2">
            <a:extLst>
              <a:ext uri="{FF2B5EF4-FFF2-40B4-BE49-F238E27FC236}">
                <a16:creationId xmlns:a16="http://schemas.microsoft.com/office/drawing/2014/main" id="{BE23DCA9-8268-0520-F5CB-5A86DEC3EA71}"/>
              </a:ext>
            </a:extLst>
          </p:cNvPr>
          <p:cNvSpPr txBox="1"/>
          <p:nvPr/>
        </p:nvSpPr>
        <p:spPr>
          <a:xfrm>
            <a:off x="5882217" y="4886325"/>
            <a:ext cx="590550" cy="261610"/>
          </a:xfrm>
          <a:prstGeom prst="rect">
            <a:avLst/>
          </a:prstGeom>
          <a:noFill/>
        </p:spPr>
        <p:txBody>
          <a:bodyPr wrap="square" rtlCol="0">
            <a:spAutoFit/>
          </a:bodyPr>
          <a:lstStyle/>
          <a:p>
            <a:r>
              <a:rPr lang="de-DE" sz="1050" dirty="0"/>
              <a:t>1,20 €</a:t>
            </a:r>
          </a:p>
        </p:txBody>
      </p:sp>
      <p:sp>
        <p:nvSpPr>
          <p:cNvPr id="4" name="Textfeld 3">
            <a:extLst>
              <a:ext uri="{FF2B5EF4-FFF2-40B4-BE49-F238E27FC236}">
                <a16:creationId xmlns:a16="http://schemas.microsoft.com/office/drawing/2014/main" id="{A2B941E0-FDF4-2EF7-499A-27F769253E92}"/>
              </a:ext>
            </a:extLst>
          </p:cNvPr>
          <p:cNvSpPr txBox="1"/>
          <p:nvPr/>
        </p:nvSpPr>
        <p:spPr>
          <a:xfrm>
            <a:off x="3621617" y="4905375"/>
            <a:ext cx="590550" cy="261610"/>
          </a:xfrm>
          <a:prstGeom prst="rect">
            <a:avLst/>
          </a:prstGeom>
          <a:noFill/>
        </p:spPr>
        <p:txBody>
          <a:bodyPr wrap="square" rtlCol="0">
            <a:spAutoFit/>
          </a:bodyPr>
          <a:lstStyle/>
          <a:p>
            <a:r>
              <a:rPr lang="de-DE" sz="1050" dirty="0"/>
              <a:t>0,90 €</a:t>
            </a:r>
          </a:p>
        </p:txBody>
      </p:sp>
      <p:sp>
        <p:nvSpPr>
          <p:cNvPr id="8" name="Textfeld 7">
            <a:extLst>
              <a:ext uri="{FF2B5EF4-FFF2-40B4-BE49-F238E27FC236}">
                <a16:creationId xmlns:a16="http://schemas.microsoft.com/office/drawing/2014/main" id="{C54032DF-F91A-C2FA-8851-E94501793590}"/>
              </a:ext>
            </a:extLst>
          </p:cNvPr>
          <p:cNvSpPr txBox="1"/>
          <p:nvPr/>
        </p:nvSpPr>
        <p:spPr>
          <a:xfrm>
            <a:off x="4758267" y="4892675"/>
            <a:ext cx="590550" cy="261610"/>
          </a:xfrm>
          <a:prstGeom prst="rect">
            <a:avLst/>
          </a:prstGeom>
          <a:noFill/>
        </p:spPr>
        <p:txBody>
          <a:bodyPr wrap="square" rtlCol="0">
            <a:spAutoFit/>
          </a:bodyPr>
          <a:lstStyle/>
          <a:p>
            <a:r>
              <a:rPr lang="de-DE" sz="1050" dirty="0"/>
              <a:t>0,70 €</a:t>
            </a:r>
          </a:p>
        </p:txBody>
      </p:sp>
      <p:sp>
        <p:nvSpPr>
          <p:cNvPr id="9" name="Textfeld 8">
            <a:extLst>
              <a:ext uri="{FF2B5EF4-FFF2-40B4-BE49-F238E27FC236}">
                <a16:creationId xmlns:a16="http://schemas.microsoft.com/office/drawing/2014/main" id="{FE5018FF-5094-3666-FE05-B223DC4A4CFE}"/>
              </a:ext>
            </a:extLst>
          </p:cNvPr>
          <p:cNvSpPr txBox="1"/>
          <p:nvPr/>
        </p:nvSpPr>
        <p:spPr>
          <a:xfrm>
            <a:off x="7018867" y="4899025"/>
            <a:ext cx="590550" cy="261610"/>
          </a:xfrm>
          <a:prstGeom prst="rect">
            <a:avLst/>
          </a:prstGeom>
          <a:noFill/>
        </p:spPr>
        <p:txBody>
          <a:bodyPr wrap="square" rtlCol="0">
            <a:spAutoFit/>
          </a:bodyPr>
          <a:lstStyle/>
          <a:p>
            <a:r>
              <a:rPr lang="de-DE" sz="1050" dirty="0"/>
              <a:t>1,00 €</a:t>
            </a:r>
          </a:p>
        </p:txBody>
      </p:sp>
      <p:sp>
        <p:nvSpPr>
          <p:cNvPr id="10" name="Textfeld 9">
            <a:extLst>
              <a:ext uri="{FF2B5EF4-FFF2-40B4-BE49-F238E27FC236}">
                <a16:creationId xmlns:a16="http://schemas.microsoft.com/office/drawing/2014/main" id="{E9CF4F67-AE1E-5C79-B801-3B80A2300A86}"/>
              </a:ext>
            </a:extLst>
          </p:cNvPr>
          <p:cNvSpPr txBox="1"/>
          <p:nvPr/>
        </p:nvSpPr>
        <p:spPr>
          <a:xfrm>
            <a:off x="3615267" y="6076384"/>
            <a:ext cx="590550" cy="261610"/>
          </a:xfrm>
          <a:prstGeom prst="rect">
            <a:avLst/>
          </a:prstGeom>
          <a:noFill/>
        </p:spPr>
        <p:txBody>
          <a:bodyPr wrap="square" rtlCol="0">
            <a:spAutoFit/>
          </a:bodyPr>
          <a:lstStyle/>
          <a:p>
            <a:r>
              <a:rPr lang="de-DE" sz="1050" dirty="0"/>
              <a:t>2,80 €</a:t>
            </a:r>
          </a:p>
        </p:txBody>
      </p:sp>
      <p:sp>
        <p:nvSpPr>
          <p:cNvPr id="11" name="Textfeld 10">
            <a:extLst>
              <a:ext uri="{FF2B5EF4-FFF2-40B4-BE49-F238E27FC236}">
                <a16:creationId xmlns:a16="http://schemas.microsoft.com/office/drawing/2014/main" id="{81FCA2D9-9320-01D0-300D-E8FACF0CC43A}"/>
              </a:ext>
            </a:extLst>
          </p:cNvPr>
          <p:cNvSpPr txBox="1"/>
          <p:nvPr/>
        </p:nvSpPr>
        <p:spPr>
          <a:xfrm>
            <a:off x="4745567" y="6076384"/>
            <a:ext cx="590550" cy="261610"/>
          </a:xfrm>
          <a:prstGeom prst="rect">
            <a:avLst/>
          </a:prstGeom>
          <a:noFill/>
        </p:spPr>
        <p:txBody>
          <a:bodyPr wrap="square" rtlCol="0">
            <a:spAutoFit/>
          </a:bodyPr>
          <a:lstStyle/>
          <a:p>
            <a:r>
              <a:rPr lang="de-DE" sz="1050" dirty="0"/>
              <a:t>2,20 €</a:t>
            </a:r>
          </a:p>
        </p:txBody>
      </p:sp>
      <p:sp>
        <p:nvSpPr>
          <p:cNvPr id="12" name="Textfeld 11">
            <a:extLst>
              <a:ext uri="{FF2B5EF4-FFF2-40B4-BE49-F238E27FC236}">
                <a16:creationId xmlns:a16="http://schemas.microsoft.com/office/drawing/2014/main" id="{9E17E2BF-143F-B2B5-E431-6F67CFF32619}"/>
              </a:ext>
            </a:extLst>
          </p:cNvPr>
          <p:cNvSpPr txBox="1"/>
          <p:nvPr/>
        </p:nvSpPr>
        <p:spPr>
          <a:xfrm>
            <a:off x="5894917" y="6061075"/>
            <a:ext cx="590550" cy="261610"/>
          </a:xfrm>
          <a:prstGeom prst="rect">
            <a:avLst/>
          </a:prstGeom>
          <a:noFill/>
        </p:spPr>
        <p:txBody>
          <a:bodyPr wrap="square" rtlCol="0">
            <a:spAutoFit/>
          </a:bodyPr>
          <a:lstStyle/>
          <a:p>
            <a:r>
              <a:rPr lang="de-DE" sz="1050" dirty="0"/>
              <a:t>2,80 €</a:t>
            </a:r>
          </a:p>
        </p:txBody>
      </p:sp>
      <p:sp>
        <p:nvSpPr>
          <p:cNvPr id="13" name="Textfeld 12">
            <a:extLst>
              <a:ext uri="{FF2B5EF4-FFF2-40B4-BE49-F238E27FC236}">
                <a16:creationId xmlns:a16="http://schemas.microsoft.com/office/drawing/2014/main" id="{6CBD48CB-E8F7-352B-E54F-1044A8DAF2AA}"/>
              </a:ext>
            </a:extLst>
          </p:cNvPr>
          <p:cNvSpPr txBox="1"/>
          <p:nvPr/>
        </p:nvSpPr>
        <p:spPr>
          <a:xfrm>
            <a:off x="7025217" y="6067425"/>
            <a:ext cx="590550" cy="261610"/>
          </a:xfrm>
          <a:prstGeom prst="rect">
            <a:avLst/>
          </a:prstGeom>
          <a:noFill/>
        </p:spPr>
        <p:txBody>
          <a:bodyPr wrap="square" rtlCol="0">
            <a:spAutoFit/>
          </a:bodyPr>
          <a:lstStyle/>
          <a:p>
            <a:r>
              <a:rPr lang="de-DE" sz="1050" dirty="0"/>
              <a:t>3,00 €</a:t>
            </a:r>
          </a:p>
        </p:txBody>
      </p:sp>
      <p:sp>
        <p:nvSpPr>
          <p:cNvPr id="17" name="Textfeld 16">
            <a:extLst>
              <a:ext uri="{FF2B5EF4-FFF2-40B4-BE49-F238E27FC236}">
                <a16:creationId xmlns:a16="http://schemas.microsoft.com/office/drawing/2014/main" id="{8AD2C54A-A311-1D7A-0B64-430EC9BB6DB1}"/>
              </a:ext>
            </a:extLst>
          </p:cNvPr>
          <p:cNvSpPr txBox="1"/>
          <p:nvPr/>
        </p:nvSpPr>
        <p:spPr>
          <a:xfrm>
            <a:off x="8987367" y="3178175"/>
            <a:ext cx="590550" cy="261610"/>
          </a:xfrm>
          <a:prstGeom prst="rect">
            <a:avLst/>
          </a:prstGeom>
          <a:noFill/>
        </p:spPr>
        <p:txBody>
          <a:bodyPr wrap="square" rtlCol="0">
            <a:spAutoFit/>
          </a:bodyPr>
          <a:lstStyle/>
          <a:p>
            <a:r>
              <a:rPr lang="de-DE" sz="1050" dirty="0"/>
              <a:t>1,80 €</a:t>
            </a:r>
          </a:p>
        </p:txBody>
      </p:sp>
      <p:sp>
        <p:nvSpPr>
          <p:cNvPr id="18" name="Textfeld 17">
            <a:extLst>
              <a:ext uri="{FF2B5EF4-FFF2-40B4-BE49-F238E27FC236}">
                <a16:creationId xmlns:a16="http://schemas.microsoft.com/office/drawing/2014/main" id="{E3DDCD0A-680D-4A17-869A-3C10E468B3B7}"/>
              </a:ext>
            </a:extLst>
          </p:cNvPr>
          <p:cNvSpPr txBox="1"/>
          <p:nvPr/>
        </p:nvSpPr>
        <p:spPr>
          <a:xfrm>
            <a:off x="10073217" y="3178175"/>
            <a:ext cx="590550" cy="261610"/>
          </a:xfrm>
          <a:prstGeom prst="rect">
            <a:avLst/>
          </a:prstGeom>
          <a:noFill/>
        </p:spPr>
        <p:txBody>
          <a:bodyPr wrap="square" rtlCol="0">
            <a:spAutoFit/>
          </a:bodyPr>
          <a:lstStyle/>
          <a:p>
            <a:r>
              <a:rPr lang="de-DE" sz="1050" dirty="0"/>
              <a:t>2,50 €</a:t>
            </a:r>
          </a:p>
        </p:txBody>
      </p:sp>
      <p:sp>
        <p:nvSpPr>
          <p:cNvPr id="19" name="Textfeld 18">
            <a:extLst>
              <a:ext uri="{FF2B5EF4-FFF2-40B4-BE49-F238E27FC236}">
                <a16:creationId xmlns:a16="http://schemas.microsoft.com/office/drawing/2014/main" id="{7470910C-7713-10D8-8F59-75731EE6D565}"/>
              </a:ext>
            </a:extLst>
          </p:cNvPr>
          <p:cNvSpPr txBox="1"/>
          <p:nvPr/>
        </p:nvSpPr>
        <p:spPr>
          <a:xfrm>
            <a:off x="11127317" y="3184525"/>
            <a:ext cx="590550" cy="261610"/>
          </a:xfrm>
          <a:prstGeom prst="rect">
            <a:avLst/>
          </a:prstGeom>
          <a:noFill/>
        </p:spPr>
        <p:txBody>
          <a:bodyPr wrap="square" rtlCol="0">
            <a:spAutoFit/>
          </a:bodyPr>
          <a:lstStyle/>
          <a:p>
            <a:r>
              <a:rPr lang="de-DE" sz="1050" dirty="0"/>
              <a:t>0,70 €</a:t>
            </a:r>
          </a:p>
        </p:txBody>
      </p:sp>
      <p:sp>
        <p:nvSpPr>
          <p:cNvPr id="21" name="Textfeld 20">
            <a:extLst>
              <a:ext uri="{FF2B5EF4-FFF2-40B4-BE49-F238E27FC236}">
                <a16:creationId xmlns:a16="http://schemas.microsoft.com/office/drawing/2014/main" id="{5CD7DBE9-D9CE-37B1-E16D-3487F37CE3B0}"/>
              </a:ext>
            </a:extLst>
          </p:cNvPr>
          <p:cNvSpPr txBox="1"/>
          <p:nvPr/>
        </p:nvSpPr>
        <p:spPr>
          <a:xfrm>
            <a:off x="8981017" y="4010025"/>
            <a:ext cx="590550" cy="261610"/>
          </a:xfrm>
          <a:prstGeom prst="rect">
            <a:avLst/>
          </a:prstGeom>
          <a:noFill/>
        </p:spPr>
        <p:txBody>
          <a:bodyPr wrap="square" rtlCol="0">
            <a:spAutoFit/>
          </a:bodyPr>
          <a:lstStyle/>
          <a:p>
            <a:r>
              <a:rPr lang="de-DE" sz="1050" dirty="0"/>
              <a:t>0,90 €</a:t>
            </a:r>
          </a:p>
        </p:txBody>
      </p:sp>
      <p:sp>
        <p:nvSpPr>
          <p:cNvPr id="22" name="Textfeld 21">
            <a:extLst>
              <a:ext uri="{FF2B5EF4-FFF2-40B4-BE49-F238E27FC236}">
                <a16:creationId xmlns:a16="http://schemas.microsoft.com/office/drawing/2014/main" id="{BECD99D4-B466-A897-B15F-FE18113D7A9D}"/>
              </a:ext>
            </a:extLst>
          </p:cNvPr>
          <p:cNvSpPr txBox="1"/>
          <p:nvPr/>
        </p:nvSpPr>
        <p:spPr>
          <a:xfrm>
            <a:off x="10085917" y="4010025"/>
            <a:ext cx="590550" cy="261610"/>
          </a:xfrm>
          <a:prstGeom prst="rect">
            <a:avLst/>
          </a:prstGeom>
          <a:noFill/>
        </p:spPr>
        <p:txBody>
          <a:bodyPr wrap="square" rtlCol="0">
            <a:spAutoFit/>
          </a:bodyPr>
          <a:lstStyle/>
          <a:p>
            <a:r>
              <a:rPr lang="de-DE" sz="1050" dirty="0"/>
              <a:t>0,40 €</a:t>
            </a:r>
          </a:p>
        </p:txBody>
      </p:sp>
      <p:sp>
        <p:nvSpPr>
          <p:cNvPr id="23" name="Textfeld 22">
            <a:extLst>
              <a:ext uri="{FF2B5EF4-FFF2-40B4-BE49-F238E27FC236}">
                <a16:creationId xmlns:a16="http://schemas.microsoft.com/office/drawing/2014/main" id="{2E656A6D-633D-FD83-74C4-C71BA633607F}"/>
              </a:ext>
            </a:extLst>
          </p:cNvPr>
          <p:cNvSpPr txBox="1"/>
          <p:nvPr/>
        </p:nvSpPr>
        <p:spPr>
          <a:xfrm>
            <a:off x="11133667" y="4010025"/>
            <a:ext cx="590550" cy="261610"/>
          </a:xfrm>
          <a:prstGeom prst="rect">
            <a:avLst/>
          </a:prstGeom>
          <a:noFill/>
        </p:spPr>
        <p:txBody>
          <a:bodyPr wrap="square" rtlCol="0">
            <a:spAutoFit/>
          </a:bodyPr>
          <a:lstStyle/>
          <a:p>
            <a:r>
              <a:rPr lang="de-DE" sz="1050" dirty="0"/>
              <a:t>2,50 €</a:t>
            </a:r>
          </a:p>
        </p:txBody>
      </p:sp>
      <p:sp>
        <p:nvSpPr>
          <p:cNvPr id="24" name="Textfeld 23">
            <a:extLst>
              <a:ext uri="{FF2B5EF4-FFF2-40B4-BE49-F238E27FC236}">
                <a16:creationId xmlns:a16="http://schemas.microsoft.com/office/drawing/2014/main" id="{30B70B7C-4F7F-AEF5-DF4C-0F5D9DFDB90C}"/>
              </a:ext>
            </a:extLst>
          </p:cNvPr>
          <p:cNvSpPr txBox="1"/>
          <p:nvPr/>
        </p:nvSpPr>
        <p:spPr>
          <a:xfrm>
            <a:off x="8987367" y="4803775"/>
            <a:ext cx="590550" cy="261610"/>
          </a:xfrm>
          <a:prstGeom prst="rect">
            <a:avLst/>
          </a:prstGeom>
          <a:noFill/>
        </p:spPr>
        <p:txBody>
          <a:bodyPr wrap="square" rtlCol="0">
            <a:spAutoFit/>
          </a:bodyPr>
          <a:lstStyle/>
          <a:p>
            <a:r>
              <a:rPr lang="de-DE" sz="1050" dirty="0"/>
              <a:t>1,20 €</a:t>
            </a:r>
          </a:p>
        </p:txBody>
      </p:sp>
      <p:sp>
        <p:nvSpPr>
          <p:cNvPr id="25" name="Textfeld 24">
            <a:extLst>
              <a:ext uri="{FF2B5EF4-FFF2-40B4-BE49-F238E27FC236}">
                <a16:creationId xmlns:a16="http://schemas.microsoft.com/office/drawing/2014/main" id="{D955A4C7-D419-1103-9977-D562AF89D99B}"/>
              </a:ext>
            </a:extLst>
          </p:cNvPr>
          <p:cNvSpPr txBox="1"/>
          <p:nvPr/>
        </p:nvSpPr>
        <p:spPr>
          <a:xfrm>
            <a:off x="10079567" y="4810125"/>
            <a:ext cx="590550" cy="261610"/>
          </a:xfrm>
          <a:prstGeom prst="rect">
            <a:avLst/>
          </a:prstGeom>
          <a:noFill/>
        </p:spPr>
        <p:txBody>
          <a:bodyPr wrap="square" rtlCol="0">
            <a:spAutoFit/>
          </a:bodyPr>
          <a:lstStyle/>
          <a:p>
            <a:r>
              <a:rPr lang="de-DE" sz="1050" dirty="0"/>
              <a:t>1,50 €</a:t>
            </a:r>
          </a:p>
        </p:txBody>
      </p:sp>
      <p:sp>
        <p:nvSpPr>
          <p:cNvPr id="26" name="Textfeld 25">
            <a:extLst>
              <a:ext uri="{FF2B5EF4-FFF2-40B4-BE49-F238E27FC236}">
                <a16:creationId xmlns:a16="http://schemas.microsoft.com/office/drawing/2014/main" id="{77959C2E-E807-9B49-AC48-D52712C5FCDE}"/>
              </a:ext>
            </a:extLst>
          </p:cNvPr>
          <p:cNvSpPr txBox="1"/>
          <p:nvPr/>
        </p:nvSpPr>
        <p:spPr>
          <a:xfrm>
            <a:off x="10803467" y="4810125"/>
            <a:ext cx="590550" cy="261610"/>
          </a:xfrm>
          <a:prstGeom prst="rect">
            <a:avLst/>
          </a:prstGeom>
          <a:noFill/>
        </p:spPr>
        <p:txBody>
          <a:bodyPr wrap="square" rtlCol="0">
            <a:spAutoFit/>
          </a:bodyPr>
          <a:lstStyle/>
          <a:p>
            <a:r>
              <a:rPr lang="de-DE" sz="1050" dirty="0"/>
              <a:t>2,20 €</a:t>
            </a:r>
          </a:p>
        </p:txBody>
      </p:sp>
      <p:sp>
        <p:nvSpPr>
          <p:cNvPr id="27" name="Textfeld 26">
            <a:extLst>
              <a:ext uri="{FF2B5EF4-FFF2-40B4-BE49-F238E27FC236}">
                <a16:creationId xmlns:a16="http://schemas.microsoft.com/office/drawing/2014/main" id="{E437D6B9-1FDB-2F2B-DE59-72694FBF39CD}"/>
              </a:ext>
            </a:extLst>
          </p:cNvPr>
          <p:cNvSpPr txBox="1"/>
          <p:nvPr/>
        </p:nvSpPr>
        <p:spPr>
          <a:xfrm>
            <a:off x="8987367" y="5686425"/>
            <a:ext cx="590550" cy="261610"/>
          </a:xfrm>
          <a:prstGeom prst="rect">
            <a:avLst/>
          </a:prstGeom>
          <a:noFill/>
        </p:spPr>
        <p:txBody>
          <a:bodyPr wrap="square" rtlCol="0">
            <a:spAutoFit/>
          </a:bodyPr>
          <a:lstStyle/>
          <a:p>
            <a:r>
              <a:rPr lang="de-DE" sz="1050" dirty="0"/>
              <a:t>1,50 €</a:t>
            </a:r>
          </a:p>
        </p:txBody>
      </p:sp>
      <p:sp>
        <p:nvSpPr>
          <p:cNvPr id="28" name="Textfeld 27">
            <a:extLst>
              <a:ext uri="{FF2B5EF4-FFF2-40B4-BE49-F238E27FC236}">
                <a16:creationId xmlns:a16="http://schemas.microsoft.com/office/drawing/2014/main" id="{0FEA6260-D9DE-BF1E-5556-ED7653E9AB7A}"/>
              </a:ext>
            </a:extLst>
          </p:cNvPr>
          <p:cNvSpPr txBox="1"/>
          <p:nvPr/>
        </p:nvSpPr>
        <p:spPr>
          <a:xfrm>
            <a:off x="10085917" y="5680075"/>
            <a:ext cx="590550" cy="261610"/>
          </a:xfrm>
          <a:prstGeom prst="rect">
            <a:avLst/>
          </a:prstGeom>
          <a:noFill/>
        </p:spPr>
        <p:txBody>
          <a:bodyPr wrap="square" rtlCol="0">
            <a:spAutoFit/>
          </a:bodyPr>
          <a:lstStyle/>
          <a:p>
            <a:r>
              <a:rPr lang="de-DE" sz="1050" dirty="0"/>
              <a:t>1,80 €</a:t>
            </a:r>
          </a:p>
        </p:txBody>
      </p:sp>
      <p:sp>
        <p:nvSpPr>
          <p:cNvPr id="29" name="Textfeld 28">
            <a:extLst>
              <a:ext uri="{FF2B5EF4-FFF2-40B4-BE49-F238E27FC236}">
                <a16:creationId xmlns:a16="http://schemas.microsoft.com/office/drawing/2014/main" id="{672BD808-242D-A278-30B7-953A73FA7EB2}"/>
              </a:ext>
            </a:extLst>
          </p:cNvPr>
          <p:cNvSpPr txBox="1"/>
          <p:nvPr/>
        </p:nvSpPr>
        <p:spPr>
          <a:xfrm>
            <a:off x="11125200" y="5688541"/>
            <a:ext cx="590550" cy="261610"/>
          </a:xfrm>
          <a:prstGeom prst="rect">
            <a:avLst/>
          </a:prstGeom>
          <a:noFill/>
        </p:spPr>
        <p:txBody>
          <a:bodyPr wrap="square" rtlCol="0">
            <a:spAutoFit/>
          </a:bodyPr>
          <a:lstStyle/>
          <a:p>
            <a:r>
              <a:rPr lang="de-DE" sz="1050" dirty="0"/>
              <a:t>1,10 €</a:t>
            </a:r>
          </a:p>
        </p:txBody>
      </p:sp>
      <p:sp>
        <p:nvSpPr>
          <p:cNvPr id="30" name="Textfeld 29">
            <a:extLst>
              <a:ext uri="{FF2B5EF4-FFF2-40B4-BE49-F238E27FC236}">
                <a16:creationId xmlns:a16="http://schemas.microsoft.com/office/drawing/2014/main" id="{85F4DA32-0AA8-F2F3-F35A-DB0AFAEF4CF0}"/>
              </a:ext>
            </a:extLst>
          </p:cNvPr>
          <p:cNvSpPr txBox="1"/>
          <p:nvPr/>
        </p:nvSpPr>
        <p:spPr>
          <a:xfrm>
            <a:off x="1383869" y="4647771"/>
            <a:ext cx="590550" cy="415498"/>
          </a:xfrm>
          <a:prstGeom prst="rect">
            <a:avLst/>
          </a:prstGeom>
          <a:noFill/>
        </p:spPr>
        <p:txBody>
          <a:bodyPr wrap="square" rtlCol="0">
            <a:spAutoFit/>
          </a:bodyPr>
          <a:lstStyle/>
          <a:p>
            <a:r>
              <a:rPr lang="de-DE" sz="1050" dirty="0">
                <a:solidFill>
                  <a:schemeClr val="bg1"/>
                </a:solidFill>
              </a:rPr>
              <a:t>1 kg 4,30 €</a:t>
            </a:r>
          </a:p>
        </p:txBody>
      </p:sp>
      <p:sp>
        <p:nvSpPr>
          <p:cNvPr id="31" name="Textfeld 30">
            <a:extLst>
              <a:ext uri="{FF2B5EF4-FFF2-40B4-BE49-F238E27FC236}">
                <a16:creationId xmlns:a16="http://schemas.microsoft.com/office/drawing/2014/main" id="{BDB637AE-D9CA-8D0B-F102-077E420C22CB}"/>
              </a:ext>
            </a:extLst>
          </p:cNvPr>
          <p:cNvSpPr txBox="1"/>
          <p:nvPr/>
        </p:nvSpPr>
        <p:spPr>
          <a:xfrm>
            <a:off x="300135" y="4465738"/>
            <a:ext cx="590550" cy="415498"/>
          </a:xfrm>
          <a:prstGeom prst="rect">
            <a:avLst/>
          </a:prstGeom>
          <a:noFill/>
        </p:spPr>
        <p:txBody>
          <a:bodyPr wrap="square" rtlCol="0">
            <a:spAutoFit/>
          </a:bodyPr>
          <a:lstStyle/>
          <a:p>
            <a:r>
              <a:rPr lang="de-DE" sz="1050" dirty="0">
                <a:solidFill>
                  <a:schemeClr val="bg1"/>
                </a:solidFill>
              </a:rPr>
              <a:t>1 kg 2,20 €</a:t>
            </a:r>
          </a:p>
        </p:txBody>
      </p:sp>
      <p:sp>
        <p:nvSpPr>
          <p:cNvPr id="34" name="Textfeld 33">
            <a:extLst>
              <a:ext uri="{FF2B5EF4-FFF2-40B4-BE49-F238E27FC236}">
                <a16:creationId xmlns:a16="http://schemas.microsoft.com/office/drawing/2014/main" id="{C154F5E6-8D0A-2CAC-3467-5894F9DA8D63}"/>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35" name="Grafik 34">
            <a:extLst>
              <a:ext uri="{FF2B5EF4-FFF2-40B4-BE49-F238E27FC236}">
                <a16:creationId xmlns:a16="http://schemas.microsoft.com/office/drawing/2014/main" id="{C3081E8E-DE6E-069D-0958-AAE2BD833D1A}"/>
              </a:ext>
            </a:extLst>
          </p:cNvPr>
          <p:cNvPicPr>
            <a:picLocks noChangeAspect="1"/>
          </p:cNvPicPr>
          <p:nvPr/>
        </p:nvPicPr>
        <p:blipFill>
          <a:blip r:embed="rId3"/>
          <a:stretch>
            <a:fillRect/>
          </a:stretch>
        </p:blipFill>
        <p:spPr>
          <a:xfrm>
            <a:off x="11620259" y="50800"/>
            <a:ext cx="488795" cy="824132"/>
          </a:xfrm>
          <a:prstGeom prst="rect">
            <a:avLst/>
          </a:prstGeom>
        </p:spPr>
      </p:pic>
      <p:pic>
        <p:nvPicPr>
          <p:cNvPr id="36" name="Grafik 35">
            <a:extLst>
              <a:ext uri="{FF2B5EF4-FFF2-40B4-BE49-F238E27FC236}">
                <a16:creationId xmlns:a16="http://schemas.microsoft.com/office/drawing/2014/main" id="{EB7867F9-1840-9EBE-14F1-3D79441F8A49}"/>
              </a:ext>
            </a:extLst>
          </p:cNvPr>
          <p:cNvPicPr>
            <a:picLocks noChangeAspect="1"/>
          </p:cNvPicPr>
          <p:nvPr/>
        </p:nvPicPr>
        <p:blipFill>
          <a:blip r:embed="rId4"/>
          <a:stretch>
            <a:fillRect/>
          </a:stretch>
        </p:blipFill>
        <p:spPr>
          <a:xfrm>
            <a:off x="523393" y="1049998"/>
            <a:ext cx="1368907" cy="955226"/>
          </a:xfrm>
          <a:prstGeom prst="rect">
            <a:avLst/>
          </a:prstGeom>
        </p:spPr>
      </p:pic>
      <p:sp>
        <p:nvSpPr>
          <p:cNvPr id="37" name="Textfeld 36">
            <a:extLst>
              <a:ext uri="{FF2B5EF4-FFF2-40B4-BE49-F238E27FC236}">
                <a16:creationId xmlns:a16="http://schemas.microsoft.com/office/drawing/2014/main" id="{B661F7C7-9E13-FDFB-5C85-C9633CA5F7D8}"/>
              </a:ext>
            </a:extLst>
          </p:cNvPr>
          <p:cNvSpPr txBox="1"/>
          <p:nvPr/>
        </p:nvSpPr>
        <p:spPr>
          <a:xfrm>
            <a:off x="2559050" y="1127501"/>
            <a:ext cx="7073900" cy="400110"/>
          </a:xfrm>
          <a:prstGeom prst="rect">
            <a:avLst/>
          </a:prstGeom>
          <a:noFill/>
        </p:spPr>
        <p:txBody>
          <a:bodyPr wrap="square" rtlCol="0">
            <a:spAutoFit/>
          </a:bodyPr>
          <a:lstStyle/>
          <a:p>
            <a:pPr algn="ctr"/>
            <a:r>
              <a:rPr lang="de-DE" sz="2000" dirty="0">
                <a:solidFill>
                  <a:schemeClr val="accent5">
                    <a:lumMod val="75000"/>
                  </a:schemeClr>
                </a:solidFill>
                <a:latin typeface="WsC Grundschrift" pitchFamily="2" charset="0"/>
              </a:rPr>
              <a:t>Gibt es hier ein Problem? Was ist das Problem?</a:t>
            </a:r>
          </a:p>
        </p:txBody>
      </p:sp>
    </p:spTree>
    <p:extLst>
      <p:ext uri="{BB962C8B-B14F-4D97-AF65-F5344CB8AC3E}">
        <p14:creationId xmlns:p14="http://schemas.microsoft.com/office/powerpoint/2010/main" val="278578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F5CA8D6C-CA40-92DA-FF0D-CF888839361D}"/>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75E3A640-72BA-7546-4ACB-FEBF2ED88B71}"/>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39838F59-A4C9-59D5-5B6C-0D39C39BB676}"/>
              </a:ext>
            </a:extLst>
          </p:cNvPr>
          <p:cNvPicPr>
            <a:picLocks noChangeAspect="1"/>
          </p:cNvPicPr>
          <p:nvPr/>
        </p:nvPicPr>
        <p:blipFill rotWithShape="1">
          <a:blip r:embed="rId2"/>
          <a:srcRect l="4013" t="15565" r="4240" b="29556"/>
          <a:stretch/>
        </p:blipFill>
        <p:spPr>
          <a:xfrm>
            <a:off x="246397" y="1833888"/>
            <a:ext cx="11653503" cy="4795511"/>
          </a:xfrm>
          <a:prstGeom prst="rect">
            <a:avLst/>
          </a:prstGeom>
        </p:spPr>
      </p:pic>
      <p:sp>
        <p:nvSpPr>
          <p:cNvPr id="5" name="Textfeld 4">
            <a:extLst>
              <a:ext uri="{FF2B5EF4-FFF2-40B4-BE49-F238E27FC236}">
                <a16:creationId xmlns:a16="http://schemas.microsoft.com/office/drawing/2014/main" id="{C5F9090C-7357-7497-6143-20CA08CFC006}"/>
              </a:ext>
            </a:extLst>
          </p:cNvPr>
          <p:cNvSpPr txBox="1"/>
          <p:nvPr/>
        </p:nvSpPr>
        <p:spPr>
          <a:xfrm>
            <a:off x="3616325" y="3700789"/>
            <a:ext cx="590550" cy="261610"/>
          </a:xfrm>
          <a:prstGeom prst="rect">
            <a:avLst/>
          </a:prstGeom>
          <a:noFill/>
        </p:spPr>
        <p:txBody>
          <a:bodyPr wrap="square" rtlCol="0">
            <a:spAutoFit/>
          </a:bodyPr>
          <a:lstStyle/>
          <a:p>
            <a:r>
              <a:rPr lang="de-DE" sz="1050" dirty="0"/>
              <a:t>1,20 €</a:t>
            </a:r>
          </a:p>
        </p:txBody>
      </p:sp>
      <p:sp>
        <p:nvSpPr>
          <p:cNvPr id="6" name="Textfeld 5">
            <a:extLst>
              <a:ext uri="{FF2B5EF4-FFF2-40B4-BE49-F238E27FC236}">
                <a16:creationId xmlns:a16="http://schemas.microsoft.com/office/drawing/2014/main" id="{CFF01FE1-B680-2A49-752E-4396103E818A}"/>
              </a:ext>
            </a:extLst>
          </p:cNvPr>
          <p:cNvSpPr txBox="1"/>
          <p:nvPr/>
        </p:nvSpPr>
        <p:spPr>
          <a:xfrm>
            <a:off x="4745567" y="3707770"/>
            <a:ext cx="590550" cy="261610"/>
          </a:xfrm>
          <a:prstGeom prst="rect">
            <a:avLst/>
          </a:prstGeom>
          <a:noFill/>
        </p:spPr>
        <p:txBody>
          <a:bodyPr wrap="square" rtlCol="0">
            <a:spAutoFit/>
          </a:bodyPr>
          <a:lstStyle/>
          <a:p>
            <a:r>
              <a:rPr lang="de-DE" sz="1050" dirty="0"/>
              <a:t>3,20 €</a:t>
            </a:r>
          </a:p>
        </p:txBody>
      </p:sp>
      <p:sp>
        <p:nvSpPr>
          <p:cNvPr id="7" name="Textfeld 6">
            <a:extLst>
              <a:ext uri="{FF2B5EF4-FFF2-40B4-BE49-F238E27FC236}">
                <a16:creationId xmlns:a16="http://schemas.microsoft.com/office/drawing/2014/main" id="{19260550-48AF-AE27-9843-C872E5FBED1D}"/>
              </a:ext>
            </a:extLst>
          </p:cNvPr>
          <p:cNvSpPr txBox="1"/>
          <p:nvPr/>
        </p:nvSpPr>
        <p:spPr>
          <a:xfrm>
            <a:off x="5888567" y="3711575"/>
            <a:ext cx="590550" cy="261610"/>
          </a:xfrm>
          <a:prstGeom prst="rect">
            <a:avLst/>
          </a:prstGeom>
          <a:noFill/>
        </p:spPr>
        <p:txBody>
          <a:bodyPr wrap="square" rtlCol="0">
            <a:spAutoFit/>
          </a:bodyPr>
          <a:lstStyle/>
          <a:p>
            <a:r>
              <a:rPr lang="de-DE" sz="1050" dirty="0"/>
              <a:t>3,50 €</a:t>
            </a:r>
          </a:p>
        </p:txBody>
      </p:sp>
      <p:sp>
        <p:nvSpPr>
          <p:cNvPr id="2" name="Textfeld 1">
            <a:extLst>
              <a:ext uri="{FF2B5EF4-FFF2-40B4-BE49-F238E27FC236}">
                <a16:creationId xmlns:a16="http://schemas.microsoft.com/office/drawing/2014/main" id="{3CD60E9B-F635-99A5-465E-338E3D17EE7C}"/>
              </a:ext>
            </a:extLst>
          </p:cNvPr>
          <p:cNvSpPr txBox="1"/>
          <p:nvPr/>
        </p:nvSpPr>
        <p:spPr>
          <a:xfrm>
            <a:off x="7031567" y="3707770"/>
            <a:ext cx="590550" cy="261610"/>
          </a:xfrm>
          <a:prstGeom prst="rect">
            <a:avLst/>
          </a:prstGeom>
          <a:noFill/>
        </p:spPr>
        <p:txBody>
          <a:bodyPr wrap="square" rtlCol="0">
            <a:spAutoFit/>
          </a:bodyPr>
          <a:lstStyle/>
          <a:p>
            <a:r>
              <a:rPr lang="de-DE" sz="1050" dirty="0"/>
              <a:t>4,00 €</a:t>
            </a:r>
          </a:p>
        </p:txBody>
      </p:sp>
      <p:sp>
        <p:nvSpPr>
          <p:cNvPr id="3" name="Textfeld 2">
            <a:extLst>
              <a:ext uri="{FF2B5EF4-FFF2-40B4-BE49-F238E27FC236}">
                <a16:creationId xmlns:a16="http://schemas.microsoft.com/office/drawing/2014/main" id="{BE23DCA9-8268-0520-F5CB-5A86DEC3EA71}"/>
              </a:ext>
            </a:extLst>
          </p:cNvPr>
          <p:cNvSpPr txBox="1"/>
          <p:nvPr/>
        </p:nvSpPr>
        <p:spPr>
          <a:xfrm>
            <a:off x="5882217" y="4886325"/>
            <a:ext cx="590550" cy="261610"/>
          </a:xfrm>
          <a:prstGeom prst="rect">
            <a:avLst/>
          </a:prstGeom>
          <a:noFill/>
        </p:spPr>
        <p:txBody>
          <a:bodyPr wrap="square" rtlCol="0">
            <a:spAutoFit/>
          </a:bodyPr>
          <a:lstStyle/>
          <a:p>
            <a:r>
              <a:rPr lang="de-DE" sz="1050" dirty="0"/>
              <a:t>1,20 €</a:t>
            </a:r>
          </a:p>
        </p:txBody>
      </p:sp>
      <p:sp>
        <p:nvSpPr>
          <p:cNvPr id="4" name="Textfeld 3">
            <a:extLst>
              <a:ext uri="{FF2B5EF4-FFF2-40B4-BE49-F238E27FC236}">
                <a16:creationId xmlns:a16="http://schemas.microsoft.com/office/drawing/2014/main" id="{A2B941E0-FDF4-2EF7-499A-27F769253E92}"/>
              </a:ext>
            </a:extLst>
          </p:cNvPr>
          <p:cNvSpPr txBox="1"/>
          <p:nvPr/>
        </p:nvSpPr>
        <p:spPr>
          <a:xfrm>
            <a:off x="3621617" y="4905375"/>
            <a:ext cx="590550" cy="261610"/>
          </a:xfrm>
          <a:prstGeom prst="rect">
            <a:avLst/>
          </a:prstGeom>
          <a:noFill/>
        </p:spPr>
        <p:txBody>
          <a:bodyPr wrap="square" rtlCol="0">
            <a:spAutoFit/>
          </a:bodyPr>
          <a:lstStyle/>
          <a:p>
            <a:r>
              <a:rPr lang="de-DE" sz="1050" dirty="0"/>
              <a:t>0,90 €</a:t>
            </a:r>
          </a:p>
        </p:txBody>
      </p:sp>
      <p:sp>
        <p:nvSpPr>
          <p:cNvPr id="8" name="Textfeld 7">
            <a:extLst>
              <a:ext uri="{FF2B5EF4-FFF2-40B4-BE49-F238E27FC236}">
                <a16:creationId xmlns:a16="http://schemas.microsoft.com/office/drawing/2014/main" id="{C54032DF-F91A-C2FA-8851-E94501793590}"/>
              </a:ext>
            </a:extLst>
          </p:cNvPr>
          <p:cNvSpPr txBox="1"/>
          <p:nvPr/>
        </p:nvSpPr>
        <p:spPr>
          <a:xfrm>
            <a:off x="4758267" y="4892675"/>
            <a:ext cx="590550" cy="261610"/>
          </a:xfrm>
          <a:prstGeom prst="rect">
            <a:avLst/>
          </a:prstGeom>
          <a:noFill/>
        </p:spPr>
        <p:txBody>
          <a:bodyPr wrap="square" rtlCol="0">
            <a:spAutoFit/>
          </a:bodyPr>
          <a:lstStyle/>
          <a:p>
            <a:r>
              <a:rPr lang="de-DE" sz="1050" dirty="0"/>
              <a:t>0,70 €</a:t>
            </a:r>
          </a:p>
        </p:txBody>
      </p:sp>
      <p:sp>
        <p:nvSpPr>
          <p:cNvPr id="9" name="Textfeld 8">
            <a:extLst>
              <a:ext uri="{FF2B5EF4-FFF2-40B4-BE49-F238E27FC236}">
                <a16:creationId xmlns:a16="http://schemas.microsoft.com/office/drawing/2014/main" id="{FE5018FF-5094-3666-FE05-B223DC4A4CFE}"/>
              </a:ext>
            </a:extLst>
          </p:cNvPr>
          <p:cNvSpPr txBox="1"/>
          <p:nvPr/>
        </p:nvSpPr>
        <p:spPr>
          <a:xfrm>
            <a:off x="7018867" y="4899025"/>
            <a:ext cx="590550" cy="261610"/>
          </a:xfrm>
          <a:prstGeom prst="rect">
            <a:avLst/>
          </a:prstGeom>
          <a:noFill/>
        </p:spPr>
        <p:txBody>
          <a:bodyPr wrap="square" rtlCol="0">
            <a:spAutoFit/>
          </a:bodyPr>
          <a:lstStyle/>
          <a:p>
            <a:r>
              <a:rPr lang="de-DE" sz="1050" dirty="0"/>
              <a:t>1,00 €</a:t>
            </a:r>
          </a:p>
        </p:txBody>
      </p:sp>
      <p:sp>
        <p:nvSpPr>
          <p:cNvPr id="10" name="Textfeld 9">
            <a:extLst>
              <a:ext uri="{FF2B5EF4-FFF2-40B4-BE49-F238E27FC236}">
                <a16:creationId xmlns:a16="http://schemas.microsoft.com/office/drawing/2014/main" id="{E9CF4F67-AE1E-5C79-B801-3B80A2300A86}"/>
              </a:ext>
            </a:extLst>
          </p:cNvPr>
          <p:cNvSpPr txBox="1"/>
          <p:nvPr/>
        </p:nvSpPr>
        <p:spPr>
          <a:xfrm>
            <a:off x="3615267" y="6076384"/>
            <a:ext cx="590550" cy="261610"/>
          </a:xfrm>
          <a:prstGeom prst="rect">
            <a:avLst/>
          </a:prstGeom>
          <a:noFill/>
        </p:spPr>
        <p:txBody>
          <a:bodyPr wrap="square" rtlCol="0">
            <a:spAutoFit/>
          </a:bodyPr>
          <a:lstStyle/>
          <a:p>
            <a:r>
              <a:rPr lang="de-DE" sz="1050" dirty="0"/>
              <a:t>2,80 €</a:t>
            </a:r>
          </a:p>
        </p:txBody>
      </p:sp>
      <p:sp>
        <p:nvSpPr>
          <p:cNvPr id="11" name="Textfeld 10">
            <a:extLst>
              <a:ext uri="{FF2B5EF4-FFF2-40B4-BE49-F238E27FC236}">
                <a16:creationId xmlns:a16="http://schemas.microsoft.com/office/drawing/2014/main" id="{81FCA2D9-9320-01D0-300D-E8FACF0CC43A}"/>
              </a:ext>
            </a:extLst>
          </p:cNvPr>
          <p:cNvSpPr txBox="1"/>
          <p:nvPr/>
        </p:nvSpPr>
        <p:spPr>
          <a:xfrm>
            <a:off x="4745567" y="6076384"/>
            <a:ext cx="590550" cy="261610"/>
          </a:xfrm>
          <a:prstGeom prst="rect">
            <a:avLst/>
          </a:prstGeom>
          <a:noFill/>
        </p:spPr>
        <p:txBody>
          <a:bodyPr wrap="square" rtlCol="0">
            <a:spAutoFit/>
          </a:bodyPr>
          <a:lstStyle/>
          <a:p>
            <a:r>
              <a:rPr lang="de-DE" sz="1050" dirty="0"/>
              <a:t>2,20 €</a:t>
            </a:r>
          </a:p>
        </p:txBody>
      </p:sp>
      <p:sp>
        <p:nvSpPr>
          <p:cNvPr id="12" name="Textfeld 11">
            <a:extLst>
              <a:ext uri="{FF2B5EF4-FFF2-40B4-BE49-F238E27FC236}">
                <a16:creationId xmlns:a16="http://schemas.microsoft.com/office/drawing/2014/main" id="{9E17E2BF-143F-B2B5-E431-6F67CFF32619}"/>
              </a:ext>
            </a:extLst>
          </p:cNvPr>
          <p:cNvSpPr txBox="1"/>
          <p:nvPr/>
        </p:nvSpPr>
        <p:spPr>
          <a:xfrm>
            <a:off x="5894917" y="6061075"/>
            <a:ext cx="590550" cy="261610"/>
          </a:xfrm>
          <a:prstGeom prst="rect">
            <a:avLst/>
          </a:prstGeom>
          <a:noFill/>
        </p:spPr>
        <p:txBody>
          <a:bodyPr wrap="square" rtlCol="0">
            <a:spAutoFit/>
          </a:bodyPr>
          <a:lstStyle/>
          <a:p>
            <a:r>
              <a:rPr lang="de-DE" sz="1050" dirty="0"/>
              <a:t>2,80 €</a:t>
            </a:r>
          </a:p>
        </p:txBody>
      </p:sp>
      <p:sp>
        <p:nvSpPr>
          <p:cNvPr id="13" name="Textfeld 12">
            <a:extLst>
              <a:ext uri="{FF2B5EF4-FFF2-40B4-BE49-F238E27FC236}">
                <a16:creationId xmlns:a16="http://schemas.microsoft.com/office/drawing/2014/main" id="{6CBD48CB-E8F7-352B-E54F-1044A8DAF2AA}"/>
              </a:ext>
            </a:extLst>
          </p:cNvPr>
          <p:cNvSpPr txBox="1"/>
          <p:nvPr/>
        </p:nvSpPr>
        <p:spPr>
          <a:xfrm>
            <a:off x="7025217" y="6067425"/>
            <a:ext cx="590550" cy="261610"/>
          </a:xfrm>
          <a:prstGeom prst="rect">
            <a:avLst/>
          </a:prstGeom>
          <a:noFill/>
        </p:spPr>
        <p:txBody>
          <a:bodyPr wrap="square" rtlCol="0">
            <a:spAutoFit/>
          </a:bodyPr>
          <a:lstStyle/>
          <a:p>
            <a:r>
              <a:rPr lang="de-DE" sz="1050" dirty="0"/>
              <a:t>3,00 €</a:t>
            </a:r>
          </a:p>
        </p:txBody>
      </p:sp>
      <p:sp>
        <p:nvSpPr>
          <p:cNvPr id="17" name="Textfeld 16">
            <a:extLst>
              <a:ext uri="{FF2B5EF4-FFF2-40B4-BE49-F238E27FC236}">
                <a16:creationId xmlns:a16="http://schemas.microsoft.com/office/drawing/2014/main" id="{8AD2C54A-A311-1D7A-0B64-430EC9BB6DB1}"/>
              </a:ext>
            </a:extLst>
          </p:cNvPr>
          <p:cNvSpPr txBox="1"/>
          <p:nvPr/>
        </p:nvSpPr>
        <p:spPr>
          <a:xfrm>
            <a:off x="8987367" y="3178175"/>
            <a:ext cx="590550" cy="261610"/>
          </a:xfrm>
          <a:prstGeom prst="rect">
            <a:avLst/>
          </a:prstGeom>
          <a:noFill/>
        </p:spPr>
        <p:txBody>
          <a:bodyPr wrap="square" rtlCol="0">
            <a:spAutoFit/>
          </a:bodyPr>
          <a:lstStyle/>
          <a:p>
            <a:r>
              <a:rPr lang="de-DE" sz="1050" dirty="0"/>
              <a:t>1,80 €</a:t>
            </a:r>
          </a:p>
        </p:txBody>
      </p:sp>
      <p:sp>
        <p:nvSpPr>
          <p:cNvPr id="18" name="Textfeld 17">
            <a:extLst>
              <a:ext uri="{FF2B5EF4-FFF2-40B4-BE49-F238E27FC236}">
                <a16:creationId xmlns:a16="http://schemas.microsoft.com/office/drawing/2014/main" id="{E3DDCD0A-680D-4A17-869A-3C10E468B3B7}"/>
              </a:ext>
            </a:extLst>
          </p:cNvPr>
          <p:cNvSpPr txBox="1"/>
          <p:nvPr/>
        </p:nvSpPr>
        <p:spPr>
          <a:xfrm>
            <a:off x="10073217" y="3178175"/>
            <a:ext cx="590550" cy="261610"/>
          </a:xfrm>
          <a:prstGeom prst="rect">
            <a:avLst/>
          </a:prstGeom>
          <a:noFill/>
        </p:spPr>
        <p:txBody>
          <a:bodyPr wrap="square" rtlCol="0">
            <a:spAutoFit/>
          </a:bodyPr>
          <a:lstStyle/>
          <a:p>
            <a:r>
              <a:rPr lang="de-DE" sz="1050" dirty="0"/>
              <a:t>2,50 €</a:t>
            </a:r>
          </a:p>
        </p:txBody>
      </p:sp>
      <p:sp>
        <p:nvSpPr>
          <p:cNvPr id="19" name="Textfeld 18">
            <a:extLst>
              <a:ext uri="{FF2B5EF4-FFF2-40B4-BE49-F238E27FC236}">
                <a16:creationId xmlns:a16="http://schemas.microsoft.com/office/drawing/2014/main" id="{7470910C-7713-10D8-8F59-75731EE6D565}"/>
              </a:ext>
            </a:extLst>
          </p:cNvPr>
          <p:cNvSpPr txBox="1"/>
          <p:nvPr/>
        </p:nvSpPr>
        <p:spPr>
          <a:xfrm>
            <a:off x="11127317" y="3184525"/>
            <a:ext cx="590550" cy="261610"/>
          </a:xfrm>
          <a:prstGeom prst="rect">
            <a:avLst/>
          </a:prstGeom>
          <a:noFill/>
        </p:spPr>
        <p:txBody>
          <a:bodyPr wrap="square" rtlCol="0">
            <a:spAutoFit/>
          </a:bodyPr>
          <a:lstStyle/>
          <a:p>
            <a:r>
              <a:rPr lang="de-DE" sz="1050" dirty="0"/>
              <a:t>0,70 €</a:t>
            </a:r>
          </a:p>
        </p:txBody>
      </p:sp>
      <p:sp>
        <p:nvSpPr>
          <p:cNvPr id="21" name="Textfeld 20">
            <a:extLst>
              <a:ext uri="{FF2B5EF4-FFF2-40B4-BE49-F238E27FC236}">
                <a16:creationId xmlns:a16="http://schemas.microsoft.com/office/drawing/2014/main" id="{5CD7DBE9-D9CE-37B1-E16D-3487F37CE3B0}"/>
              </a:ext>
            </a:extLst>
          </p:cNvPr>
          <p:cNvSpPr txBox="1"/>
          <p:nvPr/>
        </p:nvSpPr>
        <p:spPr>
          <a:xfrm>
            <a:off x="8981017" y="4010025"/>
            <a:ext cx="590550" cy="261610"/>
          </a:xfrm>
          <a:prstGeom prst="rect">
            <a:avLst/>
          </a:prstGeom>
          <a:noFill/>
        </p:spPr>
        <p:txBody>
          <a:bodyPr wrap="square" rtlCol="0">
            <a:spAutoFit/>
          </a:bodyPr>
          <a:lstStyle/>
          <a:p>
            <a:r>
              <a:rPr lang="de-DE" sz="1050" dirty="0"/>
              <a:t>0,90 €</a:t>
            </a:r>
          </a:p>
        </p:txBody>
      </p:sp>
      <p:sp>
        <p:nvSpPr>
          <p:cNvPr id="22" name="Textfeld 21">
            <a:extLst>
              <a:ext uri="{FF2B5EF4-FFF2-40B4-BE49-F238E27FC236}">
                <a16:creationId xmlns:a16="http://schemas.microsoft.com/office/drawing/2014/main" id="{BECD99D4-B466-A897-B15F-FE18113D7A9D}"/>
              </a:ext>
            </a:extLst>
          </p:cNvPr>
          <p:cNvSpPr txBox="1"/>
          <p:nvPr/>
        </p:nvSpPr>
        <p:spPr>
          <a:xfrm>
            <a:off x="10085917" y="4010025"/>
            <a:ext cx="590550" cy="261610"/>
          </a:xfrm>
          <a:prstGeom prst="rect">
            <a:avLst/>
          </a:prstGeom>
          <a:noFill/>
        </p:spPr>
        <p:txBody>
          <a:bodyPr wrap="square" rtlCol="0">
            <a:spAutoFit/>
          </a:bodyPr>
          <a:lstStyle/>
          <a:p>
            <a:r>
              <a:rPr lang="de-DE" sz="1050" dirty="0"/>
              <a:t>0,40 €</a:t>
            </a:r>
          </a:p>
        </p:txBody>
      </p:sp>
      <p:sp>
        <p:nvSpPr>
          <p:cNvPr id="23" name="Textfeld 22">
            <a:extLst>
              <a:ext uri="{FF2B5EF4-FFF2-40B4-BE49-F238E27FC236}">
                <a16:creationId xmlns:a16="http://schemas.microsoft.com/office/drawing/2014/main" id="{2E656A6D-633D-FD83-74C4-C71BA633607F}"/>
              </a:ext>
            </a:extLst>
          </p:cNvPr>
          <p:cNvSpPr txBox="1"/>
          <p:nvPr/>
        </p:nvSpPr>
        <p:spPr>
          <a:xfrm>
            <a:off x="11133667" y="4010025"/>
            <a:ext cx="590550" cy="261610"/>
          </a:xfrm>
          <a:prstGeom prst="rect">
            <a:avLst/>
          </a:prstGeom>
          <a:noFill/>
        </p:spPr>
        <p:txBody>
          <a:bodyPr wrap="square" rtlCol="0">
            <a:spAutoFit/>
          </a:bodyPr>
          <a:lstStyle/>
          <a:p>
            <a:r>
              <a:rPr lang="de-DE" sz="1050" dirty="0"/>
              <a:t>2,50 €</a:t>
            </a:r>
          </a:p>
        </p:txBody>
      </p:sp>
      <p:sp>
        <p:nvSpPr>
          <p:cNvPr id="24" name="Textfeld 23">
            <a:extLst>
              <a:ext uri="{FF2B5EF4-FFF2-40B4-BE49-F238E27FC236}">
                <a16:creationId xmlns:a16="http://schemas.microsoft.com/office/drawing/2014/main" id="{30B70B7C-4F7F-AEF5-DF4C-0F5D9DFDB90C}"/>
              </a:ext>
            </a:extLst>
          </p:cNvPr>
          <p:cNvSpPr txBox="1"/>
          <p:nvPr/>
        </p:nvSpPr>
        <p:spPr>
          <a:xfrm>
            <a:off x="8987367" y="4803775"/>
            <a:ext cx="590550" cy="261610"/>
          </a:xfrm>
          <a:prstGeom prst="rect">
            <a:avLst/>
          </a:prstGeom>
          <a:noFill/>
        </p:spPr>
        <p:txBody>
          <a:bodyPr wrap="square" rtlCol="0">
            <a:spAutoFit/>
          </a:bodyPr>
          <a:lstStyle/>
          <a:p>
            <a:r>
              <a:rPr lang="de-DE" sz="1050" dirty="0"/>
              <a:t>1,20 €</a:t>
            </a:r>
          </a:p>
        </p:txBody>
      </p:sp>
      <p:sp>
        <p:nvSpPr>
          <p:cNvPr id="25" name="Textfeld 24">
            <a:extLst>
              <a:ext uri="{FF2B5EF4-FFF2-40B4-BE49-F238E27FC236}">
                <a16:creationId xmlns:a16="http://schemas.microsoft.com/office/drawing/2014/main" id="{D955A4C7-D419-1103-9977-D562AF89D99B}"/>
              </a:ext>
            </a:extLst>
          </p:cNvPr>
          <p:cNvSpPr txBox="1"/>
          <p:nvPr/>
        </p:nvSpPr>
        <p:spPr>
          <a:xfrm>
            <a:off x="10079567" y="4810125"/>
            <a:ext cx="590550" cy="261610"/>
          </a:xfrm>
          <a:prstGeom prst="rect">
            <a:avLst/>
          </a:prstGeom>
          <a:noFill/>
        </p:spPr>
        <p:txBody>
          <a:bodyPr wrap="square" rtlCol="0">
            <a:spAutoFit/>
          </a:bodyPr>
          <a:lstStyle/>
          <a:p>
            <a:r>
              <a:rPr lang="de-DE" sz="1050" dirty="0"/>
              <a:t>1,50 €</a:t>
            </a:r>
          </a:p>
        </p:txBody>
      </p:sp>
      <p:sp>
        <p:nvSpPr>
          <p:cNvPr id="26" name="Textfeld 25">
            <a:extLst>
              <a:ext uri="{FF2B5EF4-FFF2-40B4-BE49-F238E27FC236}">
                <a16:creationId xmlns:a16="http://schemas.microsoft.com/office/drawing/2014/main" id="{77959C2E-E807-9B49-AC48-D52712C5FCDE}"/>
              </a:ext>
            </a:extLst>
          </p:cNvPr>
          <p:cNvSpPr txBox="1"/>
          <p:nvPr/>
        </p:nvSpPr>
        <p:spPr>
          <a:xfrm>
            <a:off x="10803467" y="4810125"/>
            <a:ext cx="590550" cy="261610"/>
          </a:xfrm>
          <a:prstGeom prst="rect">
            <a:avLst/>
          </a:prstGeom>
          <a:noFill/>
        </p:spPr>
        <p:txBody>
          <a:bodyPr wrap="square" rtlCol="0">
            <a:spAutoFit/>
          </a:bodyPr>
          <a:lstStyle/>
          <a:p>
            <a:r>
              <a:rPr lang="de-DE" sz="1050" dirty="0"/>
              <a:t>2,20 €</a:t>
            </a:r>
          </a:p>
        </p:txBody>
      </p:sp>
      <p:sp>
        <p:nvSpPr>
          <p:cNvPr id="27" name="Textfeld 26">
            <a:extLst>
              <a:ext uri="{FF2B5EF4-FFF2-40B4-BE49-F238E27FC236}">
                <a16:creationId xmlns:a16="http://schemas.microsoft.com/office/drawing/2014/main" id="{E437D6B9-1FDB-2F2B-DE59-72694FBF39CD}"/>
              </a:ext>
            </a:extLst>
          </p:cNvPr>
          <p:cNvSpPr txBox="1"/>
          <p:nvPr/>
        </p:nvSpPr>
        <p:spPr>
          <a:xfrm>
            <a:off x="8987367" y="5686425"/>
            <a:ext cx="590550" cy="261610"/>
          </a:xfrm>
          <a:prstGeom prst="rect">
            <a:avLst/>
          </a:prstGeom>
          <a:noFill/>
        </p:spPr>
        <p:txBody>
          <a:bodyPr wrap="square" rtlCol="0">
            <a:spAutoFit/>
          </a:bodyPr>
          <a:lstStyle/>
          <a:p>
            <a:r>
              <a:rPr lang="de-DE" sz="1050" dirty="0"/>
              <a:t>1,50 €</a:t>
            </a:r>
          </a:p>
        </p:txBody>
      </p:sp>
      <p:sp>
        <p:nvSpPr>
          <p:cNvPr id="28" name="Textfeld 27">
            <a:extLst>
              <a:ext uri="{FF2B5EF4-FFF2-40B4-BE49-F238E27FC236}">
                <a16:creationId xmlns:a16="http://schemas.microsoft.com/office/drawing/2014/main" id="{0FEA6260-D9DE-BF1E-5556-ED7653E9AB7A}"/>
              </a:ext>
            </a:extLst>
          </p:cNvPr>
          <p:cNvSpPr txBox="1"/>
          <p:nvPr/>
        </p:nvSpPr>
        <p:spPr>
          <a:xfrm>
            <a:off x="10085917" y="5680075"/>
            <a:ext cx="590550" cy="261610"/>
          </a:xfrm>
          <a:prstGeom prst="rect">
            <a:avLst/>
          </a:prstGeom>
          <a:noFill/>
        </p:spPr>
        <p:txBody>
          <a:bodyPr wrap="square" rtlCol="0">
            <a:spAutoFit/>
          </a:bodyPr>
          <a:lstStyle/>
          <a:p>
            <a:r>
              <a:rPr lang="de-DE" sz="1050" dirty="0"/>
              <a:t>1,80 €</a:t>
            </a:r>
          </a:p>
        </p:txBody>
      </p:sp>
      <p:sp>
        <p:nvSpPr>
          <p:cNvPr id="29" name="Textfeld 28">
            <a:extLst>
              <a:ext uri="{FF2B5EF4-FFF2-40B4-BE49-F238E27FC236}">
                <a16:creationId xmlns:a16="http://schemas.microsoft.com/office/drawing/2014/main" id="{672BD808-242D-A278-30B7-953A73FA7EB2}"/>
              </a:ext>
            </a:extLst>
          </p:cNvPr>
          <p:cNvSpPr txBox="1"/>
          <p:nvPr/>
        </p:nvSpPr>
        <p:spPr>
          <a:xfrm>
            <a:off x="11125200" y="5688541"/>
            <a:ext cx="590550" cy="261610"/>
          </a:xfrm>
          <a:prstGeom prst="rect">
            <a:avLst/>
          </a:prstGeom>
          <a:noFill/>
        </p:spPr>
        <p:txBody>
          <a:bodyPr wrap="square" rtlCol="0">
            <a:spAutoFit/>
          </a:bodyPr>
          <a:lstStyle/>
          <a:p>
            <a:r>
              <a:rPr lang="de-DE" sz="1050" dirty="0"/>
              <a:t>1,10 €</a:t>
            </a:r>
          </a:p>
        </p:txBody>
      </p:sp>
      <p:sp>
        <p:nvSpPr>
          <p:cNvPr id="30" name="Textfeld 29">
            <a:extLst>
              <a:ext uri="{FF2B5EF4-FFF2-40B4-BE49-F238E27FC236}">
                <a16:creationId xmlns:a16="http://schemas.microsoft.com/office/drawing/2014/main" id="{85F4DA32-0AA8-F2F3-F35A-DB0AFAEF4CF0}"/>
              </a:ext>
            </a:extLst>
          </p:cNvPr>
          <p:cNvSpPr txBox="1"/>
          <p:nvPr/>
        </p:nvSpPr>
        <p:spPr>
          <a:xfrm>
            <a:off x="1383869" y="4647771"/>
            <a:ext cx="590550" cy="415498"/>
          </a:xfrm>
          <a:prstGeom prst="rect">
            <a:avLst/>
          </a:prstGeom>
          <a:noFill/>
        </p:spPr>
        <p:txBody>
          <a:bodyPr wrap="square" rtlCol="0">
            <a:spAutoFit/>
          </a:bodyPr>
          <a:lstStyle/>
          <a:p>
            <a:r>
              <a:rPr lang="de-DE" sz="1050" dirty="0">
                <a:solidFill>
                  <a:schemeClr val="bg1"/>
                </a:solidFill>
              </a:rPr>
              <a:t>1 kg 4,30 €</a:t>
            </a:r>
          </a:p>
        </p:txBody>
      </p:sp>
      <p:sp>
        <p:nvSpPr>
          <p:cNvPr id="31" name="Textfeld 30">
            <a:extLst>
              <a:ext uri="{FF2B5EF4-FFF2-40B4-BE49-F238E27FC236}">
                <a16:creationId xmlns:a16="http://schemas.microsoft.com/office/drawing/2014/main" id="{BDB637AE-D9CA-8D0B-F102-077E420C22CB}"/>
              </a:ext>
            </a:extLst>
          </p:cNvPr>
          <p:cNvSpPr txBox="1"/>
          <p:nvPr/>
        </p:nvSpPr>
        <p:spPr>
          <a:xfrm>
            <a:off x="300135" y="4465738"/>
            <a:ext cx="590550" cy="415498"/>
          </a:xfrm>
          <a:prstGeom prst="rect">
            <a:avLst/>
          </a:prstGeom>
          <a:noFill/>
        </p:spPr>
        <p:txBody>
          <a:bodyPr wrap="square" rtlCol="0">
            <a:spAutoFit/>
          </a:bodyPr>
          <a:lstStyle/>
          <a:p>
            <a:r>
              <a:rPr lang="de-DE" sz="1050" dirty="0">
                <a:solidFill>
                  <a:schemeClr val="bg1"/>
                </a:solidFill>
              </a:rPr>
              <a:t>1 kg 2,20 €</a:t>
            </a:r>
          </a:p>
        </p:txBody>
      </p:sp>
      <p:sp>
        <p:nvSpPr>
          <p:cNvPr id="34" name="Textfeld 33">
            <a:extLst>
              <a:ext uri="{FF2B5EF4-FFF2-40B4-BE49-F238E27FC236}">
                <a16:creationId xmlns:a16="http://schemas.microsoft.com/office/drawing/2014/main" id="{C154F5E6-8D0A-2CAC-3467-5894F9DA8D63}"/>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35" name="Grafik 34">
            <a:extLst>
              <a:ext uri="{FF2B5EF4-FFF2-40B4-BE49-F238E27FC236}">
                <a16:creationId xmlns:a16="http://schemas.microsoft.com/office/drawing/2014/main" id="{C3081E8E-DE6E-069D-0958-AAE2BD833D1A}"/>
              </a:ext>
            </a:extLst>
          </p:cNvPr>
          <p:cNvPicPr>
            <a:picLocks noChangeAspect="1"/>
          </p:cNvPicPr>
          <p:nvPr/>
        </p:nvPicPr>
        <p:blipFill>
          <a:blip r:embed="rId3"/>
          <a:stretch>
            <a:fillRect/>
          </a:stretch>
        </p:blipFill>
        <p:spPr>
          <a:xfrm>
            <a:off x="11620259" y="50800"/>
            <a:ext cx="488795" cy="824132"/>
          </a:xfrm>
          <a:prstGeom prst="rect">
            <a:avLst/>
          </a:prstGeom>
        </p:spPr>
      </p:pic>
      <p:pic>
        <p:nvPicPr>
          <p:cNvPr id="36" name="Grafik 35">
            <a:extLst>
              <a:ext uri="{FF2B5EF4-FFF2-40B4-BE49-F238E27FC236}">
                <a16:creationId xmlns:a16="http://schemas.microsoft.com/office/drawing/2014/main" id="{EB7867F9-1840-9EBE-14F1-3D79441F8A49}"/>
              </a:ext>
            </a:extLst>
          </p:cNvPr>
          <p:cNvPicPr>
            <a:picLocks noChangeAspect="1"/>
          </p:cNvPicPr>
          <p:nvPr/>
        </p:nvPicPr>
        <p:blipFill>
          <a:blip r:embed="rId4"/>
          <a:stretch>
            <a:fillRect/>
          </a:stretch>
        </p:blipFill>
        <p:spPr>
          <a:xfrm>
            <a:off x="523393" y="1049998"/>
            <a:ext cx="1368907" cy="955226"/>
          </a:xfrm>
          <a:prstGeom prst="rect">
            <a:avLst/>
          </a:prstGeom>
        </p:spPr>
      </p:pic>
      <p:sp>
        <p:nvSpPr>
          <p:cNvPr id="14" name="Textfeld 13">
            <a:extLst>
              <a:ext uri="{FF2B5EF4-FFF2-40B4-BE49-F238E27FC236}">
                <a16:creationId xmlns:a16="http://schemas.microsoft.com/office/drawing/2014/main" id="{3F25E4A8-45FB-3DD4-9928-1C174DCD53CA}"/>
              </a:ext>
            </a:extLst>
          </p:cNvPr>
          <p:cNvSpPr txBox="1"/>
          <p:nvPr/>
        </p:nvSpPr>
        <p:spPr>
          <a:xfrm>
            <a:off x="2578100" y="913123"/>
            <a:ext cx="7073900" cy="1015663"/>
          </a:xfrm>
          <a:prstGeom prst="rect">
            <a:avLst/>
          </a:prstGeom>
          <a:noFill/>
        </p:spPr>
        <p:txBody>
          <a:bodyPr wrap="square" rtlCol="0">
            <a:spAutoFit/>
          </a:bodyPr>
          <a:lstStyle/>
          <a:p>
            <a:pPr algn="ctr"/>
            <a:r>
              <a:rPr lang="de-DE" sz="2000" dirty="0">
                <a:solidFill>
                  <a:schemeClr val="accent5">
                    <a:lumMod val="75000"/>
                  </a:schemeClr>
                </a:solidFill>
                <a:latin typeface="WsC Grundschrift" pitchFamily="2" charset="0"/>
              </a:rPr>
              <a:t>Gibt es hier ein Problem? Was ist das Problem?</a:t>
            </a:r>
          </a:p>
          <a:p>
            <a:pPr marL="342900" indent="-342900" algn="ctr">
              <a:buFont typeface="Wingdings" panose="05000000000000000000" pitchFamily="2" charset="2"/>
              <a:buChar char="à"/>
            </a:pPr>
            <a:r>
              <a:rPr lang="de-DE" sz="2000" dirty="0">
                <a:solidFill>
                  <a:schemeClr val="accent5">
                    <a:lumMod val="75000"/>
                  </a:schemeClr>
                </a:solidFill>
                <a:latin typeface="WsC Grundschrift" pitchFamily="2" charset="0"/>
                <a:sym typeface="Wingdings" panose="05000000000000000000" pitchFamily="2" charset="2"/>
              </a:rPr>
              <a:t>Preise von Lebensmitteln sind nicht immer und überall gleich </a:t>
            </a:r>
          </a:p>
          <a:p>
            <a:pPr marL="342900" indent="-342900" algn="ctr">
              <a:buFont typeface="Wingdings" panose="05000000000000000000" pitchFamily="2" charset="2"/>
              <a:buChar char="à"/>
            </a:pPr>
            <a:r>
              <a:rPr lang="de-DE" sz="2000" dirty="0">
                <a:solidFill>
                  <a:schemeClr val="accent5">
                    <a:lumMod val="75000"/>
                  </a:schemeClr>
                </a:solidFill>
                <a:latin typeface="WsC Grundschrift" pitchFamily="2" charset="0"/>
                <a:sym typeface="Wingdings" panose="05000000000000000000" pitchFamily="2" charset="2"/>
              </a:rPr>
              <a:t>Die Preise in diesem Supermarkt sind teilweise sehr hoch.</a:t>
            </a:r>
            <a:endParaRPr lang="de-DE" sz="2000" dirty="0">
              <a:solidFill>
                <a:schemeClr val="accent5">
                  <a:lumMod val="75000"/>
                </a:schemeClr>
              </a:solidFill>
              <a:latin typeface="WsC Grundschrift" pitchFamily="2" charset="0"/>
            </a:endParaRPr>
          </a:p>
        </p:txBody>
      </p:sp>
    </p:spTree>
    <p:extLst>
      <p:ext uri="{BB962C8B-B14F-4D97-AF65-F5344CB8AC3E}">
        <p14:creationId xmlns:p14="http://schemas.microsoft.com/office/powerpoint/2010/main" val="359503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1454149" y="1103533"/>
            <a:ext cx="10123753" cy="461665"/>
          </a:xfrm>
          <a:prstGeom prst="rect">
            <a:avLst/>
          </a:prstGeom>
          <a:noFill/>
        </p:spPr>
        <p:txBody>
          <a:bodyPr wrap="square" rtlCol="0">
            <a:spAutoFit/>
          </a:bodyPr>
          <a:lstStyle/>
          <a:p>
            <a:r>
              <a:rPr lang="de-DE" sz="2400" dirty="0">
                <a:latin typeface="WsC Grundschrift" pitchFamily="2" charset="0"/>
              </a:rPr>
              <a:t>Welche Informationen sind wichtig, um nicht viel zu teuer einzukaufen?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1079500" y="2438400"/>
            <a:ext cx="10191750" cy="7109639"/>
          </a:xfrm>
          <a:prstGeom prst="rect">
            <a:avLst/>
          </a:prstGeom>
          <a:noFill/>
        </p:spPr>
        <p:txBody>
          <a:bodyPr wrap="square" rtlCol="0">
            <a:spAutoFit/>
          </a:bodyPr>
          <a:lstStyle/>
          <a:p>
            <a:r>
              <a:rPr lang="de-DE" sz="2400" dirty="0">
                <a:latin typeface="WsC Grundschrift" pitchFamily="2" charset="0"/>
              </a:rPr>
              <a:t>Um eine gute Kaufentscheidung zu treffen, müssen wir wissen, wie viel die Produkte auf dem Einkaufszettel derzeit ungefähr kosten sollten.</a:t>
            </a:r>
          </a:p>
          <a:p>
            <a:endParaRPr lang="de-DE" sz="2400" dirty="0">
              <a:latin typeface="WsC Grundschrift" pitchFamily="2" charset="0"/>
            </a:endParaRPr>
          </a:p>
          <a:p>
            <a:r>
              <a:rPr lang="de-DE" sz="2400" dirty="0">
                <a:latin typeface="WsC Grundschrift" pitchFamily="2" charset="0"/>
              </a:rPr>
              <a:t>Wie kannst du die momentanen Preise von Produkten herausfinden?</a:t>
            </a:r>
          </a:p>
          <a:p>
            <a:pPr marL="342900" indent="-342900">
              <a:buFont typeface="Arial" panose="020B0604020202020204" pitchFamily="34" charset="0"/>
              <a:buChar char="•"/>
            </a:pPr>
            <a:r>
              <a:rPr lang="de-DE" sz="2400" dirty="0">
                <a:latin typeface="WsC Grundschrift" pitchFamily="2" charset="0"/>
              </a:rPr>
              <a:t>In Supermärkten direkt schauen und vergleichen</a:t>
            </a:r>
          </a:p>
          <a:p>
            <a:pPr marL="342900" indent="-342900">
              <a:buFont typeface="Arial" panose="020B0604020202020204" pitchFamily="34" charset="0"/>
              <a:buChar char="•"/>
            </a:pPr>
            <a:r>
              <a:rPr lang="de-DE" sz="2400" dirty="0">
                <a:latin typeface="WsC Grundschrift" pitchFamily="2" charset="0"/>
              </a:rPr>
              <a:t>Kataloge von Supermärkten durchschauen</a:t>
            </a:r>
          </a:p>
          <a:p>
            <a:pPr marL="342900" indent="-342900">
              <a:buFont typeface="Arial" panose="020B0604020202020204" pitchFamily="34" charset="0"/>
              <a:buChar char="•"/>
            </a:pPr>
            <a:r>
              <a:rPr lang="de-DE" sz="2400" dirty="0">
                <a:latin typeface="WsC Grundschrift" pitchFamily="2" charset="0"/>
              </a:rPr>
              <a:t>Recherche im Internet</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332419239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3046988"/>
          </a:xfrm>
          <a:prstGeom prst="rect">
            <a:avLst/>
          </a:prstGeom>
          <a:noFill/>
        </p:spPr>
        <p:txBody>
          <a:bodyPr wrap="square" rtlCol="0">
            <a:spAutoFit/>
          </a:bodyPr>
          <a:lstStyle/>
          <a:p>
            <a:pPr algn="ctr"/>
            <a:r>
              <a:rPr lang="de-DE" sz="2400" dirty="0">
                <a:latin typeface="WsC Grundschrift" pitchFamily="2" charset="0"/>
              </a:rPr>
              <a:t>Informiert euch über die Preise der Produkte und schreibt diese auf.</a:t>
            </a:r>
          </a:p>
          <a:p>
            <a:pPr algn="ctr"/>
            <a:endParaRPr lang="de-DE" sz="2400" dirty="0">
              <a:latin typeface="WsC Grundschrift" pitchFamily="2" charset="0"/>
            </a:endParaRPr>
          </a:p>
          <a:p>
            <a:pPr algn="ctr"/>
            <a:r>
              <a:rPr lang="de-DE" sz="2400" dirty="0">
                <a:latin typeface="WsC Grundschrift" pitchFamily="2" charset="0"/>
              </a:rPr>
              <a:t>Hilfreiche Webseiten: </a:t>
            </a:r>
          </a:p>
          <a:p>
            <a:pPr algn="ctr"/>
            <a:r>
              <a:rPr lang="de-DE" sz="2400" dirty="0">
                <a:latin typeface="WsC Grundschrift" pitchFamily="2" charset="0"/>
                <a:hlinkClick r:id="rId4"/>
              </a:rPr>
              <a:t>https://www.mdr.de/nachrichten/deutschland/inflation-rate-lebensmittel-berechnen-100.html</a:t>
            </a:r>
            <a:r>
              <a:rPr lang="de-DE" sz="2400" dirty="0">
                <a:latin typeface="WsC Grundschrift" pitchFamily="2" charset="0"/>
              </a:rPr>
              <a:t> </a:t>
            </a:r>
          </a:p>
          <a:p>
            <a:pPr algn="ctr"/>
            <a:endParaRPr lang="de-DE" sz="2400" dirty="0">
              <a:latin typeface="WsC Grundschrift" pitchFamily="2" charset="0"/>
            </a:endParaRPr>
          </a:p>
          <a:p>
            <a:pPr algn="ctr"/>
            <a:r>
              <a:rPr lang="de-DE" sz="2400" dirty="0">
                <a:latin typeface="WsC Grundschrift" pitchFamily="2" charset="0"/>
                <a:hlinkClick r:id="rId5"/>
              </a:rPr>
              <a:t>https://www.supermarktcheck.de/lebensmittel/</a:t>
            </a:r>
            <a:r>
              <a:rPr lang="de-DE" sz="2400" dirty="0">
                <a:latin typeface="WsC Grundschrift" pitchFamily="2" charset="0"/>
              </a:rPr>
              <a:t> </a:t>
            </a:r>
          </a:p>
          <a:p>
            <a:pPr algn="ctr"/>
            <a:r>
              <a:rPr lang="de-DE" sz="2400" dirty="0">
                <a:latin typeface="WsC Grundschrift" pitchFamily="2" charset="0"/>
              </a:rPr>
              <a:t> </a:t>
            </a:r>
          </a:p>
        </p:txBody>
      </p:sp>
      <p:pic>
        <p:nvPicPr>
          <p:cNvPr id="8" name="Grafik 7" descr="Ein Bild, das Muster, Quadrat, Pixel, nähen enthält.&#10;&#10;Automatisch generierte Beschreibung">
            <a:extLst>
              <a:ext uri="{FF2B5EF4-FFF2-40B4-BE49-F238E27FC236}">
                <a16:creationId xmlns:a16="http://schemas.microsoft.com/office/drawing/2014/main" id="{71D9C4EB-C601-8530-E489-B50FD287F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010" y="5638799"/>
            <a:ext cx="990600" cy="990600"/>
          </a:xfrm>
          <a:prstGeom prst="rect">
            <a:avLst/>
          </a:prstGeom>
        </p:spPr>
      </p:pic>
      <p:sp>
        <p:nvSpPr>
          <p:cNvPr id="9" name="Textfeld 8">
            <a:extLst>
              <a:ext uri="{FF2B5EF4-FFF2-40B4-BE49-F238E27FC236}">
                <a16:creationId xmlns:a16="http://schemas.microsoft.com/office/drawing/2014/main" id="{A07D55A9-02D8-4C34-9D0A-6E51992A70C3}"/>
              </a:ext>
            </a:extLst>
          </p:cNvPr>
          <p:cNvSpPr txBox="1"/>
          <p:nvPr/>
        </p:nvSpPr>
        <p:spPr>
          <a:xfrm>
            <a:off x="1368520" y="5810933"/>
            <a:ext cx="3001618" cy="646331"/>
          </a:xfrm>
          <a:prstGeom prst="rect">
            <a:avLst/>
          </a:prstGeom>
          <a:noFill/>
        </p:spPr>
        <p:txBody>
          <a:bodyPr wrap="square" rtlCol="0">
            <a:spAutoFit/>
          </a:bodyPr>
          <a:lstStyle/>
          <a:p>
            <a:r>
              <a:rPr lang="de-DE" dirty="0"/>
              <a:t>QR-Code zum Arbeitsblatt</a:t>
            </a:r>
          </a:p>
        </p:txBody>
      </p:sp>
    </p:spTree>
    <p:extLst>
      <p:ext uri="{BB962C8B-B14F-4D97-AF65-F5344CB8AC3E}">
        <p14:creationId xmlns:p14="http://schemas.microsoft.com/office/powerpoint/2010/main" val="99945200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1569660"/>
          </a:xfrm>
          <a:prstGeom prst="rect">
            <a:avLst/>
          </a:prstGeom>
          <a:noFill/>
        </p:spPr>
        <p:txBody>
          <a:bodyPr wrap="square" rtlCol="0">
            <a:spAutoFit/>
          </a:bodyPr>
          <a:lstStyle/>
          <a:p>
            <a:pPr algn="ctr"/>
            <a:r>
              <a:rPr lang="de-DE" sz="2400" dirty="0">
                <a:latin typeface="WsC Grundschrift" pitchFamily="2" charset="0"/>
              </a:rPr>
              <a:t>Preise ändern sich immer wieder, außerdem kommt es bei Lebensmittelpreisen auch darauf an, in welchem Supermarkt eingekauft wird. </a:t>
            </a:r>
          </a:p>
          <a:p>
            <a:pPr algn="ctr"/>
            <a:endParaRPr lang="de-DE" sz="2400" dirty="0">
              <a:latin typeface="WsC Grundschrift" pitchFamily="2" charset="0"/>
            </a:endParaRPr>
          </a:p>
          <a:p>
            <a:pPr algn="ctr"/>
            <a:r>
              <a:rPr lang="de-DE" sz="2400" dirty="0">
                <a:latin typeface="WsC Grundschrift" pitchFamily="2" charset="0"/>
              </a:rPr>
              <a:t>Deshalb geben wir Preisspannen für die Produkte an.</a:t>
            </a:r>
          </a:p>
        </p:txBody>
      </p:sp>
      <p:pic>
        <p:nvPicPr>
          <p:cNvPr id="5" name="Grafik 4">
            <a:extLst>
              <a:ext uri="{FF2B5EF4-FFF2-40B4-BE49-F238E27FC236}">
                <a16:creationId xmlns:a16="http://schemas.microsoft.com/office/drawing/2014/main" id="{D0F03257-F6E4-A9C7-AEB2-7A0CE47432F8}"/>
              </a:ext>
            </a:extLst>
          </p:cNvPr>
          <p:cNvPicPr>
            <a:picLocks noChangeAspect="1"/>
          </p:cNvPicPr>
          <p:nvPr/>
        </p:nvPicPr>
        <p:blipFill>
          <a:blip r:embed="rId3"/>
          <a:stretch>
            <a:fillRect/>
          </a:stretch>
        </p:blipFill>
        <p:spPr>
          <a:xfrm>
            <a:off x="5175250" y="3429000"/>
            <a:ext cx="1765300" cy="1968500"/>
          </a:xfrm>
          <a:prstGeom prst="rect">
            <a:avLst/>
          </a:prstGeom>
        </p:spPr>
      </p:pic>
      <p:sp>
        <p:nvSpPr>
          <p:cNvPr id="8" name="Textfeld 7">
            <a:extLst>
              <a:ext uri="{FF2B5EF4-FFF2-40B4-BE49-F238E27FC236}">
                <a16:creationId xmlns:a16="http://schemas.microsoft.com/office/drawing/2014/main" id="{E3E0D36B-0741-6606-DFEF-7F27F838CA40}"/>
              </a:ext>
            </a:extLst>
          </p:cNvPr>
          <p:cNvSpPr txBox="1"/>
          <p:nvPr/>
        </p:nvSpPr>
        <p:spPr>
          <a:xfrm>
            <a:off x="4820770" y="5311745"/>
            <a:ext cx="2474259" cy="400110"/>
          </a:xfrm>
          <a:prstGeom prst="rect">
            <a:avLst/>
          </a:prstGeom>
          <a:noFill/>
        </p:spPr>
        <p:txBody>
          <a:bodyPr wrap="square" rtlCol="0">
            <a:spAutoFit/>
          </a:bodyPr>
          <a:lstStyle/>
          <a:p>
            <a:pPr algn="ctr"/>
            <a:r>
              <a:rPr lang="de-DE" sz="2000" dirty="0">
                <a:latin typeface="WsC Grundschrift" pitchFamily="2" charset="0"/>
              </a:rPr>
              <a:t>50 ct – 1,80 €</a:t>
            </a:r>
          </a:p>
        </p:txBody>
      </p:sp>
      <p:pic>
        <p:nvPicPr>
          <p:cNvPr id="9" name="Grafik 8">
            <a:extLst>
              <a:ext uri="{FF2B5EF4-FFF2-40B4-BE49-F238E27FC236}">
                <a16:creationId xmlns:a16="http://schemas.microsoft.com/office/drawing/2014/main" id="{17A8D667-D37C-87B4-3AE0-1E7DB108EA40}"/>
              </a:ext>
            </a:extLst>
          </p:cNvPr>
          <p:cNvPicPr>
            <a:picLocks noChangeAspect="1"/>
          </p:cNvPicPr>
          <p:nvPr/>
        </p:nvPicPr>
        <p:blipFill>
          <a:blip r:embed="rId4"/>
          <a:stretch>
            <a:fillRect/>
          </a:stretch>
        </p:blipFill>
        <p:spPr>
          <a:xfrm>
            <a:off x="292100" y="5704324"/>
            <a:ext cx="925075" cy="925075"/>
          </a:xfrm>
          <a:prstGeom prst="rect">
            <a:avLst/>
          </a:prstGeom>
        </p:spPr>
      </p:pic>
      <p:sp>
        <p:nvSpPr>
          <p:cNvPr id="11" name="Textfeld 10">
            <a:extLst>
              <a:ext uri="{FF2B5EF4-FFF2-40B4-BE49-F238E27FC236}">
                <a16:creationId xmlns:a16="http://schemas.microsoft.com/office/drawing/2014/main" id="{45B45980-35AA-A8AB-2682-E2F2CB90E213}"/>
              </a:ext>
            </a:extLst>
          </p:cNvPr>
          <p:cNvSpPr txBox="1"/>
          <p:nvPr/>
        </p:nvSpPr>
        <p:spPr>
          <a:xfrm>
            <a:off x="1217175" y="5843695"/>
            <a:ext cx="2383209" cy="646331"/>
          </a:xfrm>
          <a:prstGeom prst="rect">
            <a:avLst/>
          </a:prstGeom>
          <a:noFill/>
        </p:spPr>
        <p:txBody>
          <a:bodyPr wrap="square" rtlCol="0">
            <a:spAutoFit/>
          </a:bodyPr>
          <a:lstStyle/>
          <a:p>
            <a:r>
              <a:rPr lang="de-DE" dirty="0"/>
              <a:t>QR-Code zum Plakat</a:t>
            </a:r>
          </a:p>
        </p:txBody>
      </p:sp>
    </p:spTree>
    <p:extLst>
      <p:ext uri="{BB962C8B-B14F-4D97-AF65-F5344CB8AC3E}">
        <p14:creationId xmlns:p14="http://schemas.microsoft.com/office/powerpoint/2010/main" val="140768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1200329"/>
          </a:xfrm>
          <a:prstGeom prst="rect">
            <a:avLst/>
          </a:prstGeom>
          <a:noFill/>
        </p:spPr>
        <p:txBody>
          <a:bodyPr wrap="square" rtlCol="0">
            <a:spAutoFit/>
          </a:bodyPr>
          <a:lstStyle/>
          <a:p>
            <a:pPr algn="ctr"/>
            <a:r>
              <a:rPr lang="de-DE" sz="2400" dirty="0">
                <a:latin typeface="WsC Grundschrift" pitchFamily="2" charset="0"/>
              </a:rPr>
              <a:t>Welche Informationen sind vor dem Einkaufen noch wichtig?</a:t>
            </a:r>
          </a:p>
          <a:p>
            <a:pPr algn="ctr"/>
            <a:endParaRPr lang="de-DE" sz="2400" dirty="0">
              <a:latin typeface="WsC Grundschrift" pitchFamily="2" charset="0"/>
            </a:endParaRPr>
          </a:p>
          <a:p>
            <a:pPr algn="ctr"/>
            <a:endParaRPr lang="de-DE" sz="2400" dirty="0">
              <a:latin typeface="WsC Grundschrift" pitchFamily="2" charset="0"/>
            </a:endParaRPr>
          </a:p>
        </p:txBody>
      </p:sp>
      <p:graphicFrame>
        <p:nvGraphicFramePr>
          <p:cNvPr id="5" name="Tabelle 7">
            <a:extLst>
              <a:ext uri="{FF2B5EF4-FFF2-40B4-BE49-F238E27FC236}">
                <a16:creationId xmlns:a16="http://schemas.microsoft.com/office/drawing/2014/main" id="{B0F6EB8C-A4BB-36F2-0C74-2DBA81B84B40}"/>
              </a:ext>
            </a:extLst>
          </p:cNvPr>
          <p:cNvGraphicFramePr>
            <a:graphicFrameLocks noGrp="1"/>
          </p:cNvGraphicFramePr>
          <p:nvPr>
            <p:extLst>
              <p:ext uri="{D42A27DB-BD31-4B8C-83A1-F6EECF244321}">
                <p14:modId xmlns:p14="http://schemas.microsoft.com/office/powerpoint/2010/main" val="3514567415"/>
              </p:ext>
            </p:extLst>
          </p:nvPr>
        </p:nvGraphicFramePr>
        <p:xfrm>
          <a:off x="1609566" y="2956560"/>
          <a:ext cx="8896668" cy="1478280"/>
        </p:xfrm>
        <a:graphic>
          <a:graphicData uri="http://schemas.openxmlformats.org/drawingml/2006/table">
            <a:tbl>
              <a:tblPr firstRow="1" bandRow="1">
                <a:tableStyleId>{5940675A-B579-460E-94D1-54222C63F5DA}</a:tableStyleId>
              </a:tblPr>
              <a:tblGrid>
                <a:gridCol w="4832668">
                  <a:extLst>
                    <a:ext uri="{9D8B030D-6E8A-4147-A177-3AD203B41FA5}">
                      <a16:colId xmlns:a16="http://schemas.microsoft.com/office/drawing/2014/main" val="27243109"/>
                    </a:ext>
                  </a:extLst>
                </a:gridCol>
                <a:gridCol w="4064000">
                  <a:extLst>
                    <a:ext uri="{9D8B030D-6E8A-4147-A177-3AD203B41FA5}">
                      <a16:colId xmlns:a16="http://schemas.microsoft.com/office/drawing/2014/main" val="1778708386"/>
                    </a:ext>
                  </a:extLst>
                </a:gridCol>
              </a:tblGrid>
              <a:tr h="122197">
                <a:tc>
                  <a:txBody>
                    <a:bodyPr/>
                    <a:lstStyle/>
                    <a:p>
                      <a:r>
                        <a:rPr lang="de-DE" dirty="0">
                          <a:latin typeface="WsC Grundschrift" pitchFamily="2" charset="0"/>
                        </a:rPr>
                        <a:t>Das solltest du wissen</a:t>
                      </a:r>
                    </a:p>
                  </a:txBody>
                  <a:tcPr>
                    <a:solidFill>
                      <a:schemeClr val="accent5">
                        <a:lumMod val="40000"/>
                        <a:lumOff val="60000"/>
                      </a:schemeClr>
                    </a:solidFill>
                  </a:tcPr>
                </a:tc>
                <a:tc>
                  <a:txBody>
                    <a:bodyPr/>
                    <a:lstStyle/>
                    <a:p>
                      <a:r>
                        <a:rPr lang="de-DE" dirty="0">
                          <a:latin typeface="WsC Grundschrift" pitchFamily="2" charset="0"/>
                        </a:rPr>
                        <a:t>So kannst du die Information sammeln</a:t>
                      </a:r>
                    </a:p>
                  </a:txBody>
                  <a:tcPr>
                    <a:solidFill>
                      <a:schemeClr val="accent5">
                        <a:lumMod val="40000"/>
                        <a:lumOff val="60000"/>
                      </a:schemeClr>
                    </a:solidFill>
                  </a:tcPr>
                </a:tc>
                <a:extLst>
                  <a:ext uri="{0D108BD9-81ED-4DB2-BD59-A6C34878D82A}">
                    <a16:rowId xmlns:a16="http://schemas.microsoft.com/office/drawing/2014/main" val="2074020291"/>
                  </a:ext>
                </a:extLst>
              </a:tr>
              <a:tr h="370840">
                <a:tc>
                  <a:txBody>
                    <a:bodyPr/>
                    <a:lstStyle/>
                    <a:p>
                      <a:r>
                        <a:rPr lang="de-DE" dirty="0">
                          <a:latin typeface="WsC Grundschrift" pitchFamily="2" charset="0"/>
                        </a:rPr>
                        <a:t>Was will ich kaufen?</a:t>
                      </a:r>
                    </a:p>
                  </a:txBody>
                  <a:tcPr>
                    <a:solidFill>
                      <a:schemeClr val="accent5">
                        <a:lumMod val="20000"/>
                        <a:lumOff val="80000"/>
                      </a:schemeClr>
                    </a:solidFill>
                  </a:tcPr>
                </a:tc>
                <a:tc>
                  <a:txBody>
                    <a:bodyPr/>
                    <a:lstStyle/>
                    <a:p>
                      <a:endParaRPr lang="de-DE"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2176989268"/>
                  </a:ext>
                </a:extLst>
              </a:tr>
              <a:tr h="370840">
                <a:tc>
                  <a:txBody>
                    <a:bodyPr/>
                    <a:lstStyle/>
                    <a:p>
                      <a:r>
                        <a:rPr lang="de-DE" dirty="0">
                          <a:latin typeface="WsC Grundschrift" pitchFamily="2" charset="0"/>
                        </a:rPr>
                        <a:t>Wie viel Geld sollte ich höchstens ausgeben?</a:t>
                      </a:r>
                    </a:p>
                  </a:txBody>
                  <a:tcPr>
                    <a:solidFill>
                      <a:schemeClr val="accent5">
                        <a:lumMod val="20000"/>
                        <a:lumOff val="80000"/>
                      </a:schemeClr>
                    </a:solidFill>
                  </a:tcPr>
                </a:tc>
                <a:tc>
                  <a:txBody>
                    <a:bodyPr/>
                    <a:lstStyle/>
                    <a:p>
                      <a:endParaRPr lang="de-DE"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1063320931"/>
                  </a:ext>
                </a:extLst>
              </a:tr>
              <a:tr h="370840">
                <a:tc>
                  <a:txBody>
                    <a:bodyPr/>
                    <a:lstStyle/>
                    <a:p>
                      <a:r>
                        <a:rPr lang="de-DE" dirty="0">
                          <a:latin typeface="WsC Grundschrift" pitchFamily="2" charset="0"/>
                        </a:rPr>
                        <a:t>Wie viel kosten die Produkte ungefähr?</a:t>
                      </a:r>
                    </a:p>
                  </a:txBody>
                  <a:tcPr>
                    <a:solidFill>
                      <a:schemeClr val="accent5">
                        <a:lumMod val="20000"/>
                        <a:lumOff val="80000"/>
                      </a:schemeClr>
                    </a:solidFill>
                  </a:tcPr>
                </a:tc>
                <a:tc>
                  <a:txBody>
                    <a:bodyPr/>
                    <a:lstStyle/>
                    <a:p>
                      <a:endParaRPr lang="de-DE"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1399115353"/>
                  </a:ext>
                </a:extLst>
              </a:tr>
            </a:tbl>
          </a:graphicData>
        </a:graphic>
      </p:graphicFrame>
    </p:spTree>
    <p:extLst>
      <p:ext uri="{BB962C8B-B14F-4D97-AF65-F5344CB8AC3E}">
        <p14:creationId xmlns:p14="http://schemas.microsoft.com/office/powerpoint/2010/main" val="53654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1200329"/>
          </a:xfrm>
          <a:prstGeom prst="rect">
            <a:avLst/>
          </a:prstGeom>
          <a:noFill/>
        </p:spPr>
        <p:txBody>
          <a:bodyPr wrap="square" rtlCol="0">
            <a:spAutoFit/>
          </a:bodyPr>
          <a:lstStyle/>
          <a:p>
            <a:pPr algn="ctr"/>
            <a:r>
              <a:rPr lang="de-DE" sz="2400" dirty="0">
                <a:latin typeface="WsC Grundschrift" pitchFamily="2" charset="0"/>
              </a:rPr>
              <a:t>Welche Informationen sind vor dem Einkaufen noch wichtig?</a:t>
            </a:r>
          </a:p>
          <a:p>
            <a:pPr algn="ctr"/>
            <a:endParaRPr lang="de-DE" sz="2400" dirty="0">
              <a:latin typeface="WsC Grundschrift" pitchFamily="2" charset="0"/>
            </a:endParaRPr>
          </a:p>
          <a:p>
            <a:pPr algn="ctr"/>
            <a:endParaRPr lang="de-DE" sz="2400" dirty="0">
              <a:latin typeface="WsC Grundschrift" pitchFamily="2" charset="0"/>
            </a:endParaRPr>
          </a:p>
        </p:txBody>
      </p:sp>
      <p:graphicFrame>
        <p:nvGraphicFramePr>
          <p:cNvPr id="5" name="Tabelle 7">
            <a:extLst>
              <a:ext uri="{FF2B5EF4-FFF2-40B4-BE49-F238E27FC236}">
                <a16:creationId xmlns:a16="http://schemas.microsoft.com/office/drawing/2014/main" id="{B0F6EB8C-A4BB-36F2-0C74-2DBA81B84B40}"/>
              </a:ext>
            </a:extLst>
          </p:cNvPr>
          <p:cNvGraphicFramePr>
            <a:graphicFrameLocks noGrp="1"/>
          </p:cNvGraphicFramePr>
          <p:nvPr>
            <p:extLst>
              <p:ext uri="{D42A27DB-BD31-4B8C-83A1-F6EECF244321}">
                <p14:modId xmlns:p14="http://schemas.microsoft.com/office/powerpoint/2010/main" val="2168438831"/>
              </p:ext>
            </p:extLst>
          </p:nvPr>
        </p:nvGraphicFramePr>
        <p:xfrm>
          <a:off x="1609566" y="2956560"/>
          <a:ext cx="8896668" cy="1478280"/>
        </p:xfrm>
        <a:graphic>
          <a:graphicData uri="http://schemas.openxmlformats.org/drawingml/2006/table">
            <a:tbl>
              <a:tblPr firstRow="1" bandRow="1">
                <a:tableStyleId>{5940675A-B579-460E-94D1-54222C63F5DA}</a:tableStyleId>
              </a:tblPr>
              <a:tblGrid>
                <a:gridCol w="4832668">
                  <a:extLst>
                    <a:ext uri="{9D8B030D-6E8A-4147-A177-3AD203B41FA5}">
                      <a16:colId xmlns:a16="http://schemas.microsoft.com/office/drawing/2014/main" val="27243109"/>
                    </a:ext>
                  </a:extLst>
                </a:gridCol>
                <a:gridCol w="4064000">
                  <a:extLst>
                    <a:ext uri="{9D8B030D-6E8A-4147-A177-3AD203B41FA5}">
                      <a16:colId xmlns:a16="http://schemas.microsoft.com/office/drawing/2014/main" val="1778708386"/>
                    </a:ext>
                  </a:extLst>
                </a:gridCol>
              </a:tblGrid>
              <a:tr h="122197">
                <a:tc>
                  <a:txBody>
                    <a:bodyPr/>
                    <a:lstStyle/>
                    <a:p>
                      <a:r>
                        <a:rPr lang="de-DE" dirty="0">
                          <a:latin typeface="WsC Grundschrift" pitchFamily="2" charset="0"/>
                        </a:rPr>
                        <a:t>Das solltest du wissen</a:t>
                      </a:r>
                    </a:p>
                  </a:txBody>
                  <a:tcPr>
                    <a:solidFill>
                      <a:schemeClr val="accent5">
                        <a:lumMod val="40000"/>
                        <a:lumOff val="60000"/>
                      </a:schemeClr>
                    </a:solidFill>
                  </a:tcPr>
                </a:tc>
                <a:tc>
                  <a:txBody>
                    <a:bodyPr/>
                    <a:lstStyle/>
                    <a:p>
                      <a:r>
                        <a:rPr lang="de-DE" dirty="0">
                          <a:latin typeface="WsC Grundschrift" pitchFamily="2" charset="0"/>
                        </a:rPr>
                        <a:t>So kannst du die Information sammeln</a:t>
                      </a:r>
                    </a:p>
                  </a:txBody>
                  <a:tcPr>
                    <a:solidFill>
                      <a:schemeClr val="accent5">
                        <a:lumMod val="40000"/>
                        <a:lumOff val="60000"/>
                      </a:schemeClr>
                    </a:solidFill>
                  </a:tcPr>
                </a:tc>
                <a:extLst>
                  <a:ext uri="{0D108BD9-81ED-4DB2-BD59-A6C34878D82A}">
                    <a16:rowId xmlns:a16="http://schemas.microsoft.com/office/drawing/2014/main" val="2074020291"/>
                  </a:ext>
                </a:extLst>
              </a:tr>
              <a:tr h="370840">
                <a:tc>
                  <a:txBody>
                    <a:bodyPr/>
                    <a:lstStyle/>
                    <a:p>
                      <a:r>
                        <a:rPr lang="de-DE" dirty="0">
                          <a:latin typeface="WsC Grundschrift" pitchFamily="2" charset="0"/>
                        </a:rPr>
                        <a:t>Was will ich kaufen?</a:t>
                      </a:r>
                    </a:p>
                  </a:txBody>
                  <a:tcPr>
                    <a:solidFill>
                      <a:schemeClr val="accent5">
                        <a:lumMod val="20000"/>
                        <a:lumOff val="80000"/>
                      </a:schemeClr>
                    </a:solidFill>
                  </a:tcPr>
                </a:tc>
                <a:tc>
                  <a:txBody>
                    <a:bodyPr/>
                    <a:lstStyle/>
                    <a:p>
                      <a:r>
                        <a:rPr lang="de-DE" dirty="0">
                          <a:latin typeface="WsC Grundschrift" pitchFamily="2" charset="0"/>
                        </a:rPr>
                        <a:t>Einkaufszettel schreiben</a:t>
                      </a:r>
                    </a:p>
                  </a:txBody>
                  <a:tcPr>
                    <a:solidFill>
                      <a:schemeClr val="accent5">
                        <a:lumMod val="20000"/>
                        <a:lumOff val="80000"/>
                      </a:schemeClr>
                    </a:solidFill>
                  </a:tcPr>
                </a:tc>
                <a:extLst>
                  <a:ext uri="{0D108BD9-81ED-4DB2-BD59-A6C34878D82A}">
                    <a16:rowId xmlns:a16="http://schemas.microsoft.com/office/drawing/2014/main" val="2176989268"/>
                  </a:ext>
                </a:extLst>
              </a:tr>
              <a:tr h="370840">
                <a:tc>
                  <a:txBody>
                    <a:bodyPr/>
                    <a:lstStyle/>
                    <a:p>
                      <a:r>
                        <a:rPr lang="de-DE" dirty="0">
                          <a:latin typeface="WsC Grundschrift" pitchFamily="2" charset="0"/>
                        </a:rPr>
                        <a:t>Wie viel Geld sollte ich höchstens ausgeben?</a:t>
                      </a:r>
                    </a:p>
                  </a:txBody>
                  <a:tcPr>
                    <a:solidFill>
                      <a:schemeClr val="accent5">
                        <a:lumMod val="20000"/>
                        <a:lumOff val="80000"/>
                      </a:schemeClr>
                    </a:solidFill>
                  </a:tcPr>
                </a:tc>
                <a:tc>
                  <a:txBody>
                    <a:bodyPr/>
                    <a:lstStyle/>
                    <a:p>
                      <a:r>
                        <a:rPr lang="de-DE" dirty="0">
                          <a:latin typeface="WsC Grundschrift" pitchFamily="2" charset="0"/>
                        </a:rPr>
                        <a:t>Budget festlegen (Haushaltsplan)</a:t>
                      </a:r>
                    </a:p>
                  </a:txBody>
                  <a:tcPr>
                    <a:solidFill>
                      <a:schemeClr val="accent5">
                        <a:lumMod val="20000"/>
                        <a:lumOff val="80000"/>
                      </a:schemeClr>
                    </a:solidFill>
                  </a:tcPr>
                </a:tc>
                <a:extLst>
                  <a:ext uri="{0D108BD9-81ED-4DB2-BD59-A6C34878D82A}">
                    <a16:rowId xmlns:a16="http://schemas.microsoft.com/office/drawing/2014/main" val="1063320931"/>
                  </a:ext>
                </a:extLst>
              </a:tr>
              <a:tr h="370840">
                <a:tc>
                  <a:txBody>
                    <a:bodyPr/>
                    <a:lstStyle/>
                    <a:p>
                      <a:r>
                        <a:rPr lang="de-DE" dirty="0">
                          <a:latin typeface="WsC Grundschrift" pitchFamily="2" charset="0"/>
                        </a:rPr>
                        <a:t>Wie viel kosten die Produkte ungefähr?</a:t>
                      </a:r>
                    </a:p>
                  </a:txBody>
                  <a:tcPr>
                    <a:solidFill>
                      <a:schemeClr val="accent5">
                        <a:lumMod val="20000"/>
                        <a:lumOff val="80000"/>
                      </a:schemeClr>
                    </a:solidFill>
                  </a:tcPr>
                </a:tc>
                <a:tc>
                  <a:txBody>
                    <a:bodyPr/>
                    <a:lstStyle/>
                    <a:p>
                      <a:r>
                        <a:rPr lang="de-DE" dirty="0">
                          <a:latin typeface="WsC Grundschrift" pitchFamily="2" charset="0"/>
                        </a:rPr>
                        <a:t>Einzelpreise einschätzen</a:t>
                      </a:r>
                    </a:p>
                  </a:txBody>
                  <a:tcPr>
                    <a:solidFill>
                      <a:schemeClr val="accent5">
                        <a:lumMod val="20000"/>
                        <a:lumOff val="80000"/>
                      </a:schemeClr>
                    </a:solidFill>
                  </a:tcPr>
                </a:tc>
                <a:extLst>
                  <a:ext uri="{0D108BD9-81ED-4DB2-BD59-A6C34878D82A}">
                    <a16:rowId xmlns:a16="http://schemas.microsoft.com/office/drawing/2014/main" val="1399115353"/>
                  </a:ext>
                </a:extLst>
              </a:tr>
            </a:tbl>
          </a:graphicData>
        </a:graphic>
      </p:graphicFrame>
    </p:spTree>
    <p:extLst>
      <p:ext uri="{BB962C8B-B14F-4D97-AF65-F5344CB8AC3E}">
        <p14:creationId xmlns:p14="http://schemas.microsoft.com/office/powerpoint/2010/main" val="350250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830997"/>
          </a:xfrm>
          <a:prstGeom prst="rect">
            <a:avLst/>
          </a:prstGeom>
          <a:noFill/>
        </p:spPr>
        <p:txBody>
          <a:bodyPr wrap="square" rtlCol="0">
            <a:spAutoFit/>
          </a:bodyPr>
          <a:lstStyle/>
          <a:p>
            <a:pPr algn="ctr"/>
            <a:r>
              <a:rPr lang="de-DE" sz="2400" dirty="0">
                <a:latin typeface="WsC Grundschrift" pitchFamily="2" charset="0"/>
              </a:rPr>
              <a:t>Welche Kriterien zur Kaufentscheidung gibt es?</a:t>
            </a:r>
          </a:p>
          <a:p>
            <a:pPr algn="ctr"/>
            <a:endParaRPr lang="de-DE" sz="2400" dirty="0">
              <a:latin typeface="WsC Grundschrift" pitchFamily="2" charset="0"/>
            </a:endParaRPr>
          </a:p>
        </p:txBody>
      </p:sp>
      <p:graphicFrame>
        <p:nvGraphicFramePr>
          <p:cNvPr id="5" name="Tabelle 7">
            <a:extLst>
              <a:ext uri="{FF2B5EF4-FFF2-40B4-BE49-F238E27FC236}">
                <a16:creationId xmlns:a16="http://schemas.microsoft.com/office/drawing/2014/main" id="{4047B44A-B53D-102B-D80D-123D282A73AA}"/>
              </a:ext>
            </a:extLst>
          </p:cNvPr>
          <p:cNvGraphicFramePr>
            <a:graphicFrameLocks noGrp="1"/>
          </p:cNvGraphicFramePr>
          <p:nvPr>
            <p:extLst>
              <p:ext uri="{D42A27DB-BD31-4B8C-83A1-F6EECF244321}">
                <p14:modId xmlns:p14="http://schemas.microsoft.com/office/powerpoint/2010/main" val="2070577598"/>
              </p:ext>
            </p:extLst>
          </p:nvPr>
        </p:nvGraphicFramePr>
        <p:xfrm>
          <a:off x="2051050" y="2089665"/>
          <a:ext cx="8127999" cy="25603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7243109"/>
                    </a:ext>
                  </a:extLst>
                </a:gridCol>
                <a:gridCol w="2709333">
                  <a:extLst>
                    <a:ext uri="{9D8B030D-6E8A-4147-A177-3AD203B41FA5}">
                      <a16:colId xmlns:a16="http://schemas.microsoft.com/office/drawing/2014/main" val="1778708386"/>
                    </a:ext>
                  </a:extLst>
                </a:gridCol>
                <a:gridCol w="2709333">
                  <a:extLst>
                    <a:ext uri="{9D8B030D-6E8A-4147-A177-3AD203B41FA5}">
                      <a16:colId xmlns:a16="http://schemas.microsoft.com/office/drawing/2014/main" val="533146336"/>
                    </a:ext>
                  </a:extLst>
                </a:gridCol>
              </a:tblGrid>
              <a:tr h="370840">
                <a:tc>
                  <a:txBody>
                    <a:bodyPr/>
                    <a:lstStyle/>
                    <a:p>
                      <a:r>
                        <a:rPr lang="de-DE" dirty="0">
                          <a:latin typeface="WsC Grundschrift" pitchFamily="2" charset="0"/>
                        </a:rPr>
                        <a:t>Das solltest du wissen</a:t>
                      </a:r>
                    </a:p>
                  </a:txBody>
                  <a:tcPr/>
                </a:tc>
                <a:tc>
                  <a:txBody>
                    <a:bodyPr/>
                    <a:lstStyle/>
                    <a:p>
                      <a:r>
                        <a:rPr lang="de-DE" dirty="0">
                          <a:latin typeface="WsC Grundschrift" pitchFamily="2" charset="0"/>
                        </a:rPr>
                        <a:t>So kannst du die Information sammeln</a:t>
                      </a:r>
                    </a:p>
                  </a:txBody>
                  <a:tcPr/>
                </a:tc>
                <a:tc>
                  <a:txBody>
                    <a:bodyPr/>
                    <a:lstStyle/>
                    <a:p>
                      <a:r>
                        <a:rPr lang="de-DE"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370840">
                <a:tc>
                  <a:txBody>
                    <a:bodyPr/>
                    <a:lstStyle/>
                    <a:p>
                      <a:r>
                        <a:rPr lang="de-DE" dirty="0">
                          <a:latin typeface="WsC Grundschrift" pitchFamily="2" charset="0"/>
                        </a:rPr>
                        <a:t>Was will ich kaufen?</a:t>
                      </a:r>
                    </a:p>
                  </a:txBody>
                  <a:tcPr/>
                </a:tc>
                <a:tc>
                  <a:txBody>
                    <a:bodyPr/>
                    <a:lstStyle/>
                    <a:p>
                      <a:r>
                        <a:rPr lang="de-DE" dirty="0">
                          <a:latin typeface="WsC Grundschrift" pitchFamily="2" charset="0"/>
                        </a:rPr>
                        <a:t>Einkaufszettel schreiben</a:t>
                      </a:r>
                    </a:p>
                  </a:txBody>
                  <a:tcPr/>
                </a:tc>
                <a:tc>
                  <a:txBody>
                    <a:bodyPr/>
                    <a:lstStyle/>
                    <a:p>
                      <a:r>
                        <a:rPr lang="de-DE" dirty="0">
                          <a:latin typeface="WsC Grundschrift" pitchFamily="2" charset="0"/>
                        </a:rPr>
                        <a:t>Nur Produkte auf dem Einkaufszettel kaufen.</a:t>
                      </a:r>
                    </a:p>
                  </a:txBody>
                  <a:tcPr>
                    <a:solidFill>
                      <a:schemeClr val="accent5">
                        <a:lumMod val="20000"/>
                        <a:lumOff val="80000"/>
                      </a:schemeClr>
                    </a:solidFill>
                  </a:tcPr>
                </a:tc>
                <a:extLst>
                  <a:ext uri="{0D108BD9-81ED-4DB2-BD59-A6C34878D82A}">
                    <a16:rowId xmlns:a16="http://schemas.microsoft.com/office/drawing/2014/main" val="2176989268"/>
                  </a:ext>
                </a:extLst>
              </a:tr>
              <a:tr h="370840">
                <a:tc>
                  <a:txBody>
                    <a:bodyPr/>
                    <a:lstStyle/>
                    <a:p>
                      <a:r>
                        <a:rPr lang="de-DE" dirty="0">
                          <a:latin typeface="WsC Grundschrift" pitchFamily="2" charset="0"/>
                        </a:rPr>
                        <a:t>Wie viel Geld sollte ich höchstens ausgeben?</a:t>
                      </a:r>
                    </a:p>
                  </a:txBody>
                  <a:tcPr/>
                </a:tc>
                <a:tc>
                  <a:txBody>
                    <a:bodyPr/>
                    <a:lstStyle/>
                    <a:p>
                      <a:r>
                        <a:rPr lang="de-DE" dirty="0">
                          <a:latin typeface="WsC Grundschrift" pitchFamily="2" charset="0"/>
                        </a:rPr>
                        <a:t>Budget festlegen (Haushaltsplan)</a:t>
                      </a:r>
                    </a:p>
                  </a:txBody>
                  <a:tcPr/>
                </a:tc>
                <a:tc>
                  <a:txBody>
                    <a:bodyPr/>
                    <a:lstStyle/>
                    <a:p>
                      <a:r>
                        <a:rPr lang="de-DE" dirty="0">
                          <a:latin typeface="WsC Grundschrift" pitchFamily="2" charset="0"/>
                        </a:rPr>
                        <a:t>Nicht über das festgelegte Budget kommen.</a:t>
                      </a:r>
                    </a:p>
                  </a:txBody>
                  <a:tcPr>
                    <a:solidFill>
                      <a:schemeClr val="accent5">
                        <a:lumMod val="20000"/>
                        <a:lumOff val="80000"/>
                      </a:schemeClr>
                    </a:solidFill>
                  </a:tcPr>
                </a:tc>
                <a:extLst>
                  <a:ext uri="{0D108BD9-81ED-4DB2-BD59-A6C34878D82A}">
                    <a16:rowId xmlns:a16="http://schemas.microsoft.com/office/drawing/2014/main" val="1063320931"/>
                  </a:ext>
                </a:extLst>
              </a:tr>
              <a:tr h="370840">
                <a:tc>
                  <a:txBody>
                    <a:bodyPr/>
                    <a:lstStyle/>
                    <a:p>
                      <a:r>
                        <a:rPr lang="de-DE" dirty="0">
                          <a:latin typeface="WsC Grundschrift" pitchFamily="2" charset="0"/>
                        </a:rPr>
                        <a:t>Wie viel kosten die Produkte ungefähr?</a:t>
                      </a:r>
                    </a:p>
                  </a:txBody>
                  <a:tcPr/>
                </a:tc>
                <a:tc>
                  <a:txBody>
                    <a:bodyPr/>
                    <a:lstStyle/>
                    <a:p>
                      <a:r>
                        <a:rPr lang="de-DE" dirty="0">
                          <a:latin typeface="WsC Grundschrift" pitchFamily="2" charset="0"/>
                        </a:rPr>
                        <a:t>Einzelpreise einschätzen</a:t>
                      </a:r>
                    </a:p>
                  </a:txBody>
                  <a:tcPr/>
                </a:tc>
                <a:tc>
                  <a:txBody>
                    <a:bodyPr/>
                    <a:lstStyle/>
                    <a:p>
                      <a:r>
                        <a:rPr lang="de-DE" dirty="0">
                          <a:latin typeface="WsC Grundschrift" pitchFamily="2" charset="0"/>
                        </a:rPr>
                        <a:t>Keine zu teuren Produkte kaufen.</a:t>
                      </a:r>
                    </a:p>
                  </a:txBody>
                  <a:tcPr>
                    <a:solidFill>
                      <a:schemeClr val="accent5">
                        <a:lumMod val="20000"/>
                        <a:lumOff val="80000"/>
                      </a:schemeClr>
                    </a:solidFill>
                  </a:tcPr>
                </a:tc>
                <a:extLst>
                  <a:ext uri="{0D108BD9-81ED-4DB2-BD59-A6C34878D82A}">
                    <a16:rowId xmlns:a16="http://schemas.microsoft.com/office/drawing/2014/main" val="1399115353"/>
                  </a:ext>
                </a:extLst>
              </a:tr>
            </a:tbl>
          </a:graphicData>
        </a:graphic>
      </p:graphicFrame>
    </p:spTree>
    <p:extLst>
      <p:ext uri="{BB962C8B-B14F-4D97-AF65-F5344CB8AC3E}">
        <p14:creationId xmlns:p14="http://schemas.microsoft.com/office/powerpoint/2010/main" val="399609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A3D62F24-0EE8-926F-9814-90CC1EDFB2C5}"/>
              </a:ext>
            </a:extLst>
          </p:cNvPr>
          <p:cNvSpPr/>
          <p:nvPr/>
        </p:nvSpPr>
        <p:spPr>
          <a:xfrm>
            <a:off x="3568700" y="203200"/>
            <a:ext cx="5524500" cy="9017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F6F5330E-3BB3-96DC-1077-F09EDFE30CE3}"/>
              </a:ext>
            </a:extLst>
          </p:cNvPr>
          <p:cNvSpPr/>
          <p:nvPr/>
        </p:nvSpPr>
        <p:spPr>
          <a:xfrm>
            <a:off x="3716020" y="304800"/>
            <a:ext cx="525018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D44E45A-2CB4-0137-A171-0F4F65DE944A}"/>
              </a:ext>
            </a:extLst>
          </p:cNvPr>
          <p:cNvSpPr txBox="1"/>
          <p:nvPr/>
        </p:nvSpPr>
        <p:spPr>
          <a:xfrm>
            <a:off x="3962400" y="444500"/>
            <a:ext cx="4699000" cy="461665"/>
          </a:xfrm>
          <a:prstGeom prst="rect">
            <a:avLst/>
          </a:prstGeom>
          <a:noFill/>
        </p:spPr>
        <p:txBody>
          <a:bodyPr wrap="square" rtlCol="0">
            <a:spAutoFit/>
          </a:bodyPr>
          <a:lstStyle/>
          <a:p>
            <a:pPr algn="ctr"/>
            <a:r>
              <a:rPr lang="de-DE" sz="2400" dirty="0"/>
              <a:t>Supermarkt A</a:t>
            </a:r>
          </a:p>
        </p:txBody>
      </p:sp>
      <p:pic>
        <p:nvPicPr>
          <p:cNvPr id="20" name="Grafik 19">
            <a:extLst>
              <a:ext uri="{FF2B5EF4-FFF2-40B4-BE49-F238E27FC236}">
                <a16:creationId xmlns:a16="http://schemas.microsoft.com/office/drawing/2014/main" id="{39838F59-A4C9-59D5-5B6C-0D39C39BB676}"/>
              </a:ext>
            </a:extLst>
          </p:cNvPr>
          <p:cNvPicPr>
            <a:picLocks noChangeAspect="1"/>
          </p:cNvPicPr>
          <p:nvPr/>
        </p:nvPicPr>
        <p:blipFill rotWithShape="1">
          <a:blip r:embed="rId2"/>
          <a:srcRect t="15565"/>
          <a:stretch/>
        </p:blipFill>
        <p:spPr>
          <a:xfrm>
            <a:off x="-263330" y="1833888"/>
            <a:ext cx="12701727" cy="7378178"/>
          </a:xfrm>
          <a:prstGeom prst="rect">
            <a:avLst/>
          </a:prstGeom>
        </p:spPr>
      </p:pic>
      <p:sp>
        <p:nvSpPr>
          <p:cNvPr id="5" name="Textfeld 4">
            <a:extLst>
              <a:ext uri="{FF2B5EF4-FFF2-40B4-BE49-F238E27FC236}">
                <a16:creationId xmlns:a16="http://schemas.microsoft.com/office/drawing/2014/main" id="{C5F9090C-7357-7497-6143-20CA08CFC006}"/>
              </a:ext>
            </a:extLst>
          </p:cNvPr>
          <p:cNvSpPr txBox="1"/>
          <p:nvPr/>
        </p:nvSpPr>
        <p:spPr>
          <a:xfrm>
            <a:off x="3616325" y="3700789"/>
            <a:ext cx="590550" cy="261610"/>
          </a:xfrm>
          <a:prstGeom prst="rect">
            <a:avLst/>
          </a:prstGeom>
          <a:noFill/>
        </p:spPr>
        <p:txBody>
          <a:bodyPr wrap="square" rtlCol="0">
            <a:spAutoFit/>
          </a:bodyPr>
          <a:lstStyle/>
          <a:p>
            <a:r>
              <a:rPr lang="de-DE" sz="1050" dirty="0"/>
              <a:t>1,20 €</a:t>
            </a:r>
          </a:p>
        </p:txBody>
      </p:sp>
      <p:sp>
        <p:nvSpPr>
          <p:cNvPr id="6" name="Textfeld 5">
            <a:extLst>
              <a:ext uri="{FF2B5EF4-FFF2-40B4-BE49-F238E27FC236}">
                <a16:creationId xmlns:a16="http://schemas.microsoft.com/office/drawing/2014/main" id="{CFF01FE1-B680-2A49-752E-4396103E818A}"/>
              </a:ext>
            </a:extLst>
          </p:cNvPr>
          <p:cNvSpPr txBox="1"/>
          <p:nvPr/>
        </p:nvSpPr>
        <p:spPr>
          <a:xfrm>
            <a:off x="4745567" y="3707770"/>
            <a:ext cx="590550" cy="261610"/>
          </a:xfrm>
          <a:prstGeom prst="rect">
            <a:avLst/>
          </a:prstGeom>
          <a:noFill/>
        </p:spPr>
        <p:txBody>
          <a:bodyPr wrap="square" rtlCol="0">
            <a:spAutoFit/>
          </a:bodyPr>
          <a:lstStyle/>
          <a:p>
            <a:r>
              <a:rPr lang="de-DE" sz="1050" dirty="0"/>
              <a:t>3,20 €</a:t>
            </a:r>
          </a:p>
        </p:txBody>
      </p:sp>
      <p:sp>
        <p:nvSpPr>
          <p:cNvPr id="7" name="Textfeld 6">
            <a:extLst>
              <a:ext uri="{FF2B5EF4-FFF2-40B4-BE49-F238E27FC236}">
                <a16:creationId xmlns:a16="http://schemas.microsoft.com/office/drawing/2014/main" id="{19260550-48AF-AE27-9843-C872E5FBED1D}"/>
              </a:ext>
            </a:extLst>
          </p:cNvPr>
          <p:cNvSpPr txBox="1"/>
          <p:nvPr/>
        </p:nvSpPr>
        <p:spPr>
          <a:xfrm>
            <a:off x="5888567" y="3711575"/>
            <a:ext cx="590550" cy="261610"/>
          </a:xfrm>
          <a:prstGeom prst="rect">
            <a:avLst/>
          </a:prstGeom>
          <a:noFill/>
        </p:spPr>
        <p:txBody>
          <a:bodyPr wrap="square" rtlCol="0">
            <a:spAutoFit/>
          </a:bodyPr>
          <a:lstStyle/>
          <a:p>
            <a:r>
              <a:rPr lang="de-DE" sz="1050" dirty="0"/>
              <a:t>3,50 €</a:t>
            </a:r>
          </a:p>
        </p:txBody>
      </p:sp>
      <p:sp>
        <p:nvSpPr>
          <p:cNvPr id="2" name="Textfeld 1">
            <a:extLst>
              <a:ext uri="{FF2B5EF4-FFF2-40B4-BE49-F238E27FC236}">
                <a16:creationId xmlns:a16="http://schemas.microsoft.com/office/drawing/2014/main" id="{3CD60E9B-F635-99A5-465E-338E3D17EE7C}"/>
              </a:ext>
            </a:extLst>
          </p:cNvPr>
          <p:cNvSpPr txBox="1"/>
          <p:nvPr/>
        </p:nvSpPr>
        <p:spPr>
          <a:xfrm>
            <a:off x="7031567" y="3707770"/>
            <a:ext cx="590550" cy="261610"/>
          </a:xfrm>
          <a:prstGeom prst="rect">
            <a:avLst/>
          </a:prstGeom>
          <a:noFill/>
        </p:spPr>
        <p:txBody>
          <a:bodyPr wrap="square" rtlCol="0">
            <a:spAutoFit/>
          </a:bodyPr>
          <a:lstStyle/>
          <a:p>
            <a:r>
              <a:rPr lang="de-DE" sz="1050" dirty="0"/>
              <a:t>4,00 €</a:t>
            </a:r>
          </a:p>
        </p:txBody>
      </p:sp>
      <p:sp>
        <p:nvSpPr>
          <p:cNvPr id="3" name="Textfeld 2">
            <a:extLst>
              <a:ext uri="{FF2B5EF4-FFF2-40B4-BE49-F238E27FC236}">
                <a16:creationId xmlns:a16="http://schemas.microsoft.com/office/drawing/2014/main" id="{BE23DCA9-8268-0520-F5CB-5A86DEC3EA71}"/>
              </a:ext>
            </a:extLst>
          </p:cNvPr>
          <p:cNvSpPr txBox="1"/>
          <p:nvPr/>
        </p:nvSpPr>
        <p:spPr>
          <a:xfrm>
            <a:off x="5882217" y="4886325"/>
            <a:ext cx="590550" cy="261610"/>
          </a:xfrm>
          <a:prstGeom prst="rect">
            <a:avLst/>
          </a:prstGeom>
          <a:noFill/>
        </p:spPr>
        <p:txBody>
          <a:bodyPr wrap="square" rtlCol="0">
            <a:spAutoFit/>
          </a:bodyPr>
          <a:lstStyle/>
          <a:p>
            <a:r>
              <a:rPr lang="de-DE" sz="1050" dirty="0"/>
              <a:t>1,20 €</a:t>
            </a:r>
          </a:p>
        </p:txBody>
      </p:sp>
      <p:sp>
        <p:nvSpPr>
          <p:cNvPr id="4" name="Textfeld 3">
            <a:extLst>
              <a:ext uri="{FF2B5EF4-FFF2-40B4-BE49-F238E27FC236}">
                <a16:creationId xmlns:a16="http://schemas.microsoft.com/office/drawing/2014/main" id="{A2B941E0-FDF4-2EF7-499A-27F769253E92}"/>
              </a:ext>
            </a:extLst>
          </p:cNvPr>
          <p:cNvSpPr txBox="1"/>
          <p:nvPr/>
        </p:nvSpPr>
        <p:spPr>
          <a:xfrm>
            <a:off x="3621617" y="4905375"/>
            <a:ext cx="590550" cy="261610"/>
          </a:xfrm>
          <a:prstGeom prst="rect">
            <a:avLst/>
          </a:prstGeom>
          <a:noFill/>
        </p:spPr>
        <p:txBody>
          <a:bodyPr wrap="square" rtlCol="0">
            <a:spAutoFit/>
          </a:bodyPr>
          <a:lstStyle/>
          <a:p>
            <a:r>
              <a:rPr lang="de-DE" sz="1050" dirty="0"/>
              <a:t>0,90 €</a:t>
            </a:r>
          </a:p>
        </p:txBody>
      </p:sp>
      <p:sp>
        <p:nvSpPr>
          <p:cNvPr id="8" name="Textfeld 7">
            <a:extLst>
              <a:ext uri="{FF2B5EF4-FFF2-40B4-BE49-F238E27FC236}">
                <a16:creationId xmlns:a16="http://schemas.microsoft.com/office/drawing/2014/main" id="{C54032DF-F91A-C2FA-8851-E94501793590}"/>
              </a:ext>
            </a:extLst>
          </p:cNvPr>
          <p:cNvSpPr txBox="1"/>
          <p:nvPr/>
        </p:nvSpPr>
        <p:spPr>
          <a:xfrm>
            <a:off x="4758267" y="4892675"/>
            <a:ext cx="590550" cy="261610"/>
          </a:xfrm>
          <a:prstGeom prst="rect">
            <a:avLst/>
          </a:prstGeom>
          <a:noFill/>
        </p:spPr>
        <p:txBody>
          <a:bodyPr wrap="square" rtlCol="0">
            <a:spAutoFit/>
          </a:bodyPr>
          <a:lstStyle/>
          <a:p>
            <a:r>
              <a:rPr lang="de-DE" sz="1050" dirty="0"/>
              <a:t>0,70 €</a:t>
            </a:r>
          </a:p>
        </p:txBody>
      </p:sp>
      <p:sp>
        <p:nvSpPr>
          <p:cNvPr id="9" name="Textfeld 8">
            <a:extLst>
              <a:ext uri="{FF2B5EF4-FFF2-40B4-BE49-F238E27FC236}">
                <a16:creationId xmlns:a16="http://schemas.microsoft.com/office/drawing/2014/main" id="{FE5018FF-5094-3666-FE05-B223DC4A4CFE}"/>
              </a:ext>
            </a:extLst>
          </p:cNvPr>
          <p:cNvSpPr txBox="1"/>
          <p:nvPr/>
        </p:nvSpPr>
        <p:spPr>
          <a:xfrm>
            <a:off x="7018867" y="4899025"/>
            <a:ext cx="590550" cy="261610"/>
          </a:xfrm>
          <a:prstGeom prst="rect">
            <a:avLst/>
          </a:prstGeom>
          <a:noFill/>
        </p:spPr>
        <p:txBody>
          <a:bodyPr wrap="square" rtlCol="0">
            <a:spAutoFit/>
          </a:bodyPr>
          <a:lstStyle/>
          <a:p>
            <a:r>
              <a:rPr lang="de-DE" sz="1050" dirty="0"/>
              <a:t>1,00 €</a:t>
            </a:r>
          </a:p>
        </p:txBody>
      </p:sp>
      <p:sp>
        <p:nvSpPr>
          <p:cNvPr id="10" name="Textfeld 9">
            <a:extLst>
              <a:ext uri="{FF2B5EF4-FFF2-40B4-BE49-F238E27FC236}">
                <a16:creationId xmlns:a16="http://schemas.microsoft.com/office/drawing/2014/main" id="{E9CF4F67-AE1E-5C79-B801-3B80A2300A86}"/>
              </a:ext>
            </a:extLst>
          </p:cNvPr>
          <p:cNvSpPr txBox="1"/>
          <p:nvPr/>
        </p:nvSpPr>
        <p:spPr>
          <a:xfrm>
            <a:off x="3615267" y="6076384"/>
            <a:ext cx="590550" cy="261610"/>
          </a:xfrm>
          <a:prstGeom prst="rect">
            <a:avLst/>
          </a:prstGeom>
          <a:noFill/>
        </p:spPr>
        <p:txBody>
          <a:bodyPr wrap="square" rtlCol="0">
            <a:spAutoFit/>
          </a:bodyPr>
          <a:lstStyle/>
          <a:p>
            <a:r>
              <a:rPr lang="de-DE" sz="1050" dirty="0"/>
              <a:t>2,80 €</a:t>
            </a:r>
          </a:p>
        </p:txBody>
      </p:sp>
      <p:sp>
        <p:nvSpPr>
          <p:cNvPr id="11" name="Textfeld 10">
            <a:extLst>
              <a:ext uri="{FF2B5EF4-FFF2-40B4-BE49-F238E27FC236}">
                <a16:creationId xmlns:a16="http://schemas.microsoft.com/office/drawing/2014/main" id="{81FCA2D9-9320-01D0-300D-E8FACF0CC43A}"/>
              </a:ext>
            </a:extLst>
          </p:cNvPr>
          <p:cNvSpPr txBox="1"/>
          <p:nvPr/>
        </p:nvSpPr>
        <p:spPr>
          <a:xfrm>
            <a:off x="4745567" y="6076384"/>
            <a:ext cx="590550" cy="261610"/>
          </a:xfrm>
          <a:prstGeom prst="rect">
            <a:avLst/>
          </a:prstGeom>
          <a:noFill/>
        </p:spPr>
        <p:txBody>
          <a:bodyPr wrap="square" rtlCol="0">
            <a:spAutoFit/>
          </a:bodyPr>
          <a:lstStyle/>
          <a:p>
            <a:r>
              <a:rPr lang="de-DE" sz="1050" dirty="0"/>
              <a:t>2,20 €</a:t>
            </a:r>
          </a:p>
        </p:txBody>
      </p:sp>
      <p:sp>
        <p:nvSpPr>
          <p:cNvPr id="12" name="Textfeld 11">
            <a:extLst>
              <a:ext uri="{FF2B5EF4-FFF2-40B4-BE49-F238E27FC236}">
                <a16:creationId xmlns:a16="http://schemas.microsoft.com/office/drawing/2014/main" id="{9E17E2BF-143F-B2B5-E431-6F67CFF32619}"/>
              </a:ext>
            </a:extLst>
          </p:cNvPr>
          <p:cNvSpPr txBox="1"/>
          <p:nvPr/>
        </p:nvSpPr>
        <p:spPr>
          <a:xfrm>
            <a:off x="5894917" y="6061075"/>
            <a:ext cx="590550" cy="261610"/>
          </a:xfrm>
          <a:prstGeom prst="rect">
            <a:avLst/>
          </a:prstGeom>
          <a:noFill/>
        </p:spPr>
        <p:txBody>
          <a:bodyPr wrap="square" rtlCol="0">
            <a:spAutoFit/>
          </a:bodyPr>
          <a:lstStyle/>
          <a:p>
            <a:r>
              <a:rPr lang="de-DE" sz="1050" dirty="0"/>
              <a:t>2,80 €</a:t>
            </a:r>
          </a:p>
        </p:txBody>
      </p:sp>
      <p:sp>
        <p:nvSpPr>
          <p:cNvPr id="13" name="Textfeld 12">
            <a:extLst>
              <a:ext uri="{FF2B5EF4-FFF2-40B4-BE49-F238E27FC236}">
                <a16:creationId xmlns:a16="http://schemas.microsoft.com/office/drawing/2014/main" id="{6CBD48CB-E8F7-352B-E54F-1044A8DAF2AA}"/>
              </a:ext>
            </a:extLst>
          </p:cNvPr>
          <p:cNvSpPr txBox="1"/>
          <p:nvPr/>
        </p:nvSpPr>
        <p:spPr>
          <a:xfrm>
            <a:off x="7025217" y="6067425"/>
            <a:ext cx="590550" cy="261610"/>
          </a:xfrm>
          <a:prstGeom prst="rect">
            <a:avLst/>
          </a:prstGeom>
          <a:noFill/>
        </p:spPr>
        <p:txBody>
          <a:bodyPr wrap="square" rtlCol="0">
            <a:spAutoFit/>
          </a:bodyPr>
          <a:lstStyle/>
          <a:p>
            <a:r>
              <a:rPr lang="de-DE" sz="1050" dirty="0"/>
              <a:t>3,00 €</a:t>
            </a:r>
          </a:p>
        </p:txBody>
      </p:sp>
      <p:sp>
        <p:nvSpPr>
          <p:cNvPr id="17" name="Textfeld 16">
            <a:extLst>
              <a:ext uri="{FF2B5EF4-FFF2-40B4-BE49-F238E27FC236}">
                <a16:creationId xmlns:a16="http://schemas.microsoft.com/office/drawing/2014/main" id="{8AD2C54A-A311-1D7A-0B64-430EC9BB6DB1}"/>
              </a:ext>
            </a:extLst>
          </p:cNvPr>
          <p:cNvSpPr txBox="1"/>
          <p:nvPr/>
        </p:nvSpPr>
        <p:spPr>
          <a:xfrm>
            <a:off x="8987367" y="3178175"/>
            <a:ext cx="590550" cy="261610"/>
          </a:xfrm>
          <a:prstGeom prst="rect">
            <a:avLst/>
          </a:prstGeom>
          <a:noFill/>
        </p:spPr>
        <p:txBody>
          <a:bodyPr wrap="square" rtlCol="0">
            <a:spAutoFit/>
          </a:bodyPr>
          <a:lstStyle/>
          <a:p>
            <a:r>
              <a:rPr lang="de-DE" sz="1050" dirty="0"/>
              <a:t>1,80 €</a:t>
            </a:r>
          </a:p>
        </p:txBody>
      </p:sp>
      <p:sp>
        <p:nvSpPr>
          <p:cNvPr id="18" name="Textfeld 17">
            <a:extLst>
              <a:ext uri="{FF2B5EF4-FFF2-40B4-BE49-F238E27FC236}">
                <a16:creationId xmlns:a16="http://schemas.microsoft.com/office/drawing/2014/main" id="{E3DDCD0A-680D-4A17-869A-3C10E468B3B7}"/>
              </a:ext>
            </a:extLst>
          </p:cNvPr>
          <p:cNvSpPr txBox="1"/>
          <p:nvPr/>
        </p:nvSpPr>
        <p:spPr>
          <a:xfrm>
            <a:off x="10073217" y="3178175"/>
            <a:ext cx="590550" cy="261610"/>
          </a:xfrm>
          <a:prstGeom prst="rect">
            <a:avLst/>
          </a:prstGeom>
          <a:noFill/>
        </p:spPr>
        <p:txBody>
          <a:bodyPr wrap="square" rtlCol="0">
            <a:spAutoFit/>
          </a:bodyPr>
          <a:lstStyle/>
          <a:p>
            <a:r>
              <a:rPr lang="de-DE" sz="1050" dirty="0"/>
              <a:t>2,50 €</a:t>
            </a:r>
          </a:p>
        </p:txBody>
      </p:sp>
      <p:sp>
        <p:nvSpPr>
          <p:cNvPr id="19" name="Textfeld 18">
            <a:extLst>
              <a:ext uri="{FF2B5EF4-FFF2-40B4-BE49-F238E27FC236}">
                <a16:creationId xmlns:a16="http://schemas.microsoft.com/office/drawing/2014/main" id="{7470910C-7713-10D8-8F59-75731EE6D565}"/>
              </a:ext>
            </a:extLst>
          </p:cNvPr>
          <p:cNvSpPr txBox="1"/>
          <p:nvPr/>
        </p:nvSpPr>
        <p:spPr>
          <a:xfrm>
            <a:off x="11127317" y="3184525"/>
            <a:ext cx="590550" cy="261610"/>
          </a:xfrm>
          <a:prstGeom prst="rect">
            <a:avLst/>
          </a:prstGeom>
          <a:noFill/>
        </p:spPr>
        <p:txBody>
          <a:bodyPr wrap="square" rtlCol="0">
            <a:spAutoFit/>
          </a:bodyPr>
          <a:lstStyle/>
          <a:p>
            <a:r>
              <a:rPr lang="de-DE" sz="1050" dirty="0"/>
              <a:t>0,70 €</a:t>
            </a:r>
          </a:p>
        </p:txBody>
      </p:sp>
      <p:sp>
        <p:nvSpPr>
          <p:cNvPr id="21" name="Textfeld 20">
            <a:extLst>
              <a:ext uri="{FF2B5EF4-FFF2-40B4-BE49-F238E27FC236}">
                <a16:creationId xmlns:a16="http://schemas.microsoft.com/office/drawing/2014/main" id="{5CD7DBE9-D9CE-37B1-E16D-3487F37CE3B0}"/>
              </a:ext>
            </a:extLst>
          </p:cNvPr>
          <p:cNvSpPr txBox="1"/>
          <p:nvPr/>
        </p:nvSpPr>
        <p:spPr>
          <a:xfrm>
            <a:off x="8981017" y="4010025"/>
            <a:ext cx="590550" cy="261610"/>
          </a:xfrm>
          <a:prstGeom prst="rect">
            <a:avLst/>
          </a:prstGeom>
          <a:noFill/>
        </p:spPr>
        <p:txBody>
          <a:bodyPr wrap="square" rtlCol="0">
            <a:spAutoFit/>
          </a:bodyPr>
          <a:lstStyle/>
          <a:p>
            <a:r>
              <a:rPr lang="de-DE" sz="1050" dirty="0"/>
              <a:t>0,90 €</a:t>
            </a:r>
          </a:p>
        </p:txBody>
      </p:sp>
      <p:sp>
        <p:nvSpPr>
          <p:cNvPr id="22" name="Textfeld 21">
            <a:extLst>
              <a:ext uri="{FF2B5EF4-FFF2-40B4-BE49-F238E27FC236}">
                <a16:creationId xmlns:a16="http://schemas.microsoft.com/office/drawing/2014/main" id="{BECD99D4-B466-A897-B15F-FE18113D7A9D}"/>
              </a:ext>
            </a:extLst>
          </p:cNvPr>
          <p:cNvSpPr txBox="1"/>
          <p:nvPr/>
        </p:nvSpPr>
        <p:spPr>
          <a:xfrm>
            <a:off x="10085917" y="4010025"/>
            <a:ext cx="590550" cy="261610"/>
          </a:xfrm>
          <a:prstGeom prst="rect">
            <a:avLst/>
          </a:prstGeom>
          <a:noFill/>
        </p:spPr>
        <p:txBody>
          <a:bodyPr wrap="square" rtlCol="0">
            <a:spAutoFit/>
          </a:bodyPr>
          <a:lstStyle/>
          <a:p>
            <a:r>
              <a:rPr lang="de-DE" sz="1050" dirty="0"/>
              <a:t>0,40 €</a:t>
            </a:r>
          </a:p>
        </p:txBody>
      </p:sp>
      <p:sp>
        <p:nvSpPr>
          <p:cNvPr id="23" name="Textfeld 22">
            <a:extLst>
              <a:ext uri="{FF2B5EF4-FFF2-40B4-BE49-F238E27FC236}">
                <a16:creationId xmlns:a16="http://schemas.microsoft.com/office/drawing/2014/main" id="{2E656A6D-633D-FD83-74C4-C71BA633607F}"/>
              </a:ext>
            </a:extLst>
          </p:cNvPr>
          <p:cNvSpPr txBox="1"/>
          <p:nvPr/>
        </p:nvSpPr>
        <p:spPr>
          <a:xfrm>
            <a:off x="11133667" y="4010025"/>
            <a:ext cx="590550" cy="261610"/>
          </a:xfrm>
          <a:prstGeom prst="rect">
            <a:avLst/>
          </a:prstGeom>
          <a:noFill/>
        </p:spPr>
        <p:txBody>
          <a:bodyPr wrap="square" rtlCol="0">
            <a:spAutoFit/>
          </a:bodyPr>
          <a:lstStyle/>
          <a:p>
            <a:r>
              <a:rPr lang="de-DE" sz="1050" dirty="0"/>
              <a:t>2,50 €</a:t>
            </a:r>
          </a:p>
        </p:txBody>
      </p:sp>
      <p:sp>
        <p:nvSpPr>
          <p:cNvPr id="24" name="Textfeld 23">
            <a:extLst>
              <a:ext uri="{FF2B5EF4-FFF2-40B4-BE49-F238E27FC236}">
                <a16:creationId xmlns:a16="http://schemas.microsoft.com/office/drawing/2014/main" id="{30B70B7C-4F7F-AEF5-DF4C-0F5D9DFDB90C}"/>
              </a:ext>
            </a:extLst>
          </p:cNvPr>
          <p:cNvSpPr txBox="1"/>
          <p:nvPr/>
        </p:nvSpPr>
        <p:spPr>
          <a:xfrm>
            <a:off x="8987367" y="4803775"/>
            <a:ext cx="590550" cy="261610"/>
          </a:xfrm>
          <a:prstGeom prst="rect">
            <a:avLst/>
          </a:prstGeom>
          <a:noFill/>
        </p:spPr>
        <p:txBody>
          <a:bodyPr wrap="square" rtlCol="0">
            <a:spAutoFit/>
          </a:bodyPr>
          <a:lstStyle/>
          <a:p>
            <a:r>
              <a:rPr lang="de-DE" sz="1050" dirty="0"/>
              <a:t>1,20 €</a:t>
            </a:r>
          </a:p>
        </p:txBody>
      </p:sp>
      <p:sp>
        <p:nvSpPr>
          <p:cNvPr id="25" name="Textfeld 24">
            <a:extLst>
              <a:ext uri="{FF2B5EF4-FFF2-40B4-BE49-F238E27FC236}">
                <a16:creationId xmlns:a16="http://schemas.microsoft.com/office/drawing/2014/main" id="{D955A4C7-D419-1103-9977-D562AF89D99B}"/>
              </a:ext>
            </a:extLst>
          </p:cNvPr>
          <p:cNvSpPr txBox="1"/>
          <p:nvPr/>
        </p:nvSpPr>
        <p:spPr>
          <a:xfrm>
            <a:off x="10079567" y="4810125"/>
            <a:ext cx="590550" cy="261610"/>
          </a:xfrm>
          <a:prstGeom prst="rect">
            <a:avLst/>
          </a:prstGeom>
          <a:noFill/>
        </p:spPr>
        <p:txBody>
          <a:bodyPr wrap="square" rtlCol="0">
            <a:spAutoFit/>
          </a:bodyPr>
          <a:lstStyle/>
          <a:p>
            <a:r>
              <a:rPr lang="de-DE" sz="1050" dirty="0"/>
              <a:t>1,50 €</a:t>
            </a:r>
          </a:p>
        </p:txBody>
      </p:sp>
      <p:sp>
        <p:nvSpPr>
          <p:cNvPr id="26" name="Textfeld 25">
            <a:extLst>
              <a:ext uri="{FF2B5EF4-FFF2-40B4-BE49-F238E27FC236}">
                <a16:creationId xmlns:a16="http://schemas.microsoft.com/office/drawing/2014/main" id="{77959C2E-E807-9B49-AC48-D52712C5FCDE}"/>
              </a:ext>
            </a:extLst>
          </p:cNvPr>
          <p:cNvSpPr txBox="1"/>
          <p:nvPr/>
        </p:nvSpPr>
        <p:spPr>
          <a:xfrm>
            <a:off x="10803467" y="4810125"/>
            <a:ext cx="590550" cy="261610"/>
          </a:xfrm>
          <a:prstGeom prst="rect">
            <a:avLst/>
          </a:prstGeom>
          <a:noFill/>
        </p:spPr>
        <p:txBody>
          <a:bodyPr wrap="square" rtlCol="0">
            <a:spAutoFit/>
          </a:bodyPr>
          <a:lstStyle/>
          <a:p>
            <a:r>
              <a:rPr lang="de-DE" sz="1050" dirty="0"/>
              <a:t>2,20 €</a:t>
            </a:r>
          </a:p>
        </p:txBody>
      </p:sp>
      <p:sp>
        <p:nvSpPr>
          <p:cNvPr id="27" name="Textfeld 26">
            <a:extLst>
              <a:ext uri="{FF2B5EF4-FFF2-40B4-BE49-F238E27FC236}">
                <a16:creationId xmlns:a16="http://schemas.microsoft.com/office/drawing/2014/main" id="{E437D6B9-1FDB-2F2B-DE59-72694FBF39CD}"/>
              </a:ext>
            </a:extLst>
          </p:cNvPr>
          <p:cNvSpPr txBox="1"/>
          <p:nvPr/>
        </p:nvSpPr>
        <p:spPr>
          <a:xfrm>
            <a:off x="8987367" y="5686425"/>
            <a:ext cx="590550" cy="261610"/>
          </a:xfrm>
          <a:prstGeom prst="rect">
            <a:avLst/>
          </a:prstGeom>
          <a:noFill/>
        </p:spPr>
        <p:txBody>
          <a:bodyPr wrap="square" rtlCol="0">
            <a:spAutoFit/>
          </a:bodyPr>
          <a:lstStyle/>
          <a:p>
            <a:r>
              <a:rPr lang="de-DE" sz="1050" dirty="0"/>
              <a:t>1,50 €</a:t>
            </a:r>
          </a:p>
        </p:txBody>
      </p:sp>
      <p:sp>
        <p:nvSpPr>
          <p:cNvPr id="28" name="Textfeld 27">
            <a:extLst>
              <a:ext uri="{FF2B5EF4-FFF2-40B4-BE49-F238E27FC236}">
                <a16:creationId xmlns:a16="http://schemas.microsoft.com/office/drawing/2014/main" id="{0FEA6260-D9DE-BF1E-5556-ED7653E9AB7A}"/>
              </a:ext>
            </a:extLst>
          </p:cNvPr>
          <p:cNvSpPr txBox="1"/>
          <p:nvPr/>
        </p:nvSpPr>
        <p:spPr>
          <a:xfrm>
            <a:off x="10085917" y="5680075"/>
            <a:ext cx="590550" cy="261610"/>
          </a:xfrm>
          <a:prstGeom prst="rect">
            <a:avLst/>
          </a:prstGeom>
          <a:noFill/>
        </p:spPr>
        <p:txBody>
          <a:bodyPr wrap="square" rtlCol="0">
            <a:spAutoFit/>
          </a:bodyPr>
          <a:lstStyle/>
          <a:p>
            <a:r>
              <a:rPr lang="de-DE" sz="1050" dirty="0"/>
              <a:t>1,80 €</a:t>
            </a:r>
          </a:p>
        </p:txBody>
      </p:sp>
      <p:sp>
        <p:nvSpPr>
          <p:cNvPr id="29" name="Textfeld 28">
            <a:extLst>
              <a:ext uri="{FF2B5EF4-FFF2-40B4-BE49-F238E27FC236}">
                <a16:creationId xmlns:a16="http://schemas.microsoft.com/office/drawing/2014/main" id="{672BD808-242D-A278-30B7-953A73FA7EB2}"/>
              </a:ext>
            </a:extLst>
          </p:cNvPr>
          <p:cNvSpPr txBox="1"/>
          <p:nvPr/>
        </p:nvSpPr>
        <p:spPr>
          <a:xfrm>
            <a:off x="11125200" y="5688541"/>
            <a:ext cx="590550" cy="261610"/>
          </a:xfrm>
          <a:prstGeom prst="rect">
            <a:avLst/>
          </a:prstGeom>
          <a:noFill/>
        </p:spPr>
        <p:txBody>
          <a:bodyPr wrap="square" rtlCol="0">
            <a:spAutoFit/>
          </a:bodyPr>
          <a:lstStyle/>
          <a:p>
            <a:r>
              <a:rPr lang="de-DE" sz="1050" dirty="0"/>
              <a:t>1,10 €</a:t>
            </a:r>
          </a:p>
        </p:txBody>
      </p:sp>
      <p:sp>
        <p:nvSpPr>
          <p:cNvPr id="30" name="Textfeld 29">
            <a:extLst>
              <a:ext uri="{FF2B5EF4-FFF2-40B4-BE49-F238E27FC236}">
                <a16:creationId xmlns:a16="http://schemas.microsoft.com/office/drawing/2014/main" id="{85F4DA32-0AA8-F2F3-F35A-DB0AFAEF4CF0}"/>
              </a:ext>
            </a:extLst>
          </p:cNvPr>
          <p:cNvSpPr txBox="1"/>
          <p:nvPr/>
        </p:nvSpPr>
        <p:spPr>
          <a:xfrm>
            <a:off x="1383869" y="4647771"/>
            <a:ext cx="590550" cy="415498"/>
          </a:xfrm>
          <a:prstGeom prst="rect">
            <a:avLst/>
          </a:prstGeom>
          <a:noFill/>
        </p:spPr>
        <p:txBody>
          <a:bodyPr wrap="square" rtlCol="0">
            <a:spAutoFit/>
          </a:bodyPr>
          <a:lstStyle/>
          <a:p>
            <a:r>
              <a:rPr lang="de-DE" sz="1050" dirty="0">
                <a:solidFill>
                  <a:schemeClr val="bg1"/>
                </a:solidFill>
              </a:rPr>
              <a:t>1 kg 4,30 €</a:t>
            </a:r>
          </a:p>
        </p:txBody>
      </p:sp>
      <p:sp>
        <p:nvSpPr>
          <p:cNvPr id="31" name="Textfeld 30">
            <a:extLst>
              <a:ext uri="{FF2B5EF4-FFF2-40B4-BE49-F238E27FC236}">
                <a16:creationId xmlns:a16="http://schemas.microsoft.com/office/drawing/2014/main" id="{BDB637AE-D9CA-8D0B-F102-077E420C22CB}"/>
              </a:ext>
            </a:extLst>
          </p:cNvPr>
          <p:cNvSpPr txBox="1"/>
          <p:nvPr/>
        </p:nvSpPr>
        <p:spPr>
          <a:xfrm>
            <a:off x="300135" y="4465738"/>
            <a:ext cx="590550" cy="415498"/>
          </a:xfrm>
          <a:prstGeom prst="rect">
            <a:avLst/>
          </a:prstGeom>
          <a:noFill/>
        </p:spPr>
        <p:txBody>
          <a:bodyPr wrap="square" rtlCol="0">
            <a:spAutoFit/>
          </a:bodyPr>
          <a:lstStyle/>
          <a:p>
            <a:r>
              <a:rPr lang="de-DE" sz="1050" dirty="0">
                <a:solidFill>
                  <a:schemeClr val="bg1"/>
                </a:solidFill>
              </a:rPr>
              <a:t>1 kg 2,20 €</a:t>
            </a:r>
          </a:p>
        </p:txBody>
      </p:sp>
    </p:spTree>
    <p:extLst>
      <p:ext uri="{BB962C8B-B14F-4D97-AF65-F5344CB8AC3E}">
        <p14:creationId xmlns:p14="http://schemas.microsoft.com/office/powerpoint/2010/main" val="285752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Stunde 4: Preise einschätzen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8" name="Diagramm 7">
            <a:extLst>
              <a:ext uri="{FF2B5EF4-FFF2-40B4-BE49-F238E27FC236}">
                <a16:creationId xmlns:a16="http://schemas.microsoft.com/office/drawing/2014/main" id="{A2D72BAE-D9C3-C245-4FCB-A882CBE2B1BE}"/>
              </a:ext>
            </a:extLst>
          </p:cNvPr>
          <p:cNvGraphicFramePr/>
          <p:nvPr>
            <p:extLst>
              <p:ext uri="{D42A27DB-BD31-4B8C-83A1-F6EECF244321}">
                <p14:modId xmlns:p14="http://schemas.microsoft.com/office/powerpoint/2010/main" val="3283694170"/>
              </p:ext>
            </p:extLst>
          </p:nvPr>
        </p:nvGraphicFramePr>
        <p:xfrm>
          <a:off x="3216275" y="1663700"/>
          <a:ext cx="575945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68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A3D62F24-0EE8-926F-9814-90CC1EDFB2C5}"/>
              </a:ext>
            </a:extLst>
          </p:cNvPr>
          <p:cNvSpPr/>
          <p:nvPr/>
        </p:nvSpPr>
        <p:spPr>
          <a:xfrm>
            <a:off x="3568700" y="203200"/>
            <a:ext cx="5524500" cy="9017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F6F5330E-3BB3-96DC-1077-F09EDFE30CE3}"/>
              </a:ext>
            </a:extLst>
          </p:cNvPr>
          <p:cNvSpPr/>
          <p:nvPr/>
        </p:nvSpPr>
        <p:spPr>
          <a:xfrm>
            <a:off x="3716020" y="304800"/>
            <a:ext cx="525018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D44E45A-2CB4-0137-A171-0F4F65DE944A}"/>
              </a:ext>
            </a:extLst>
          </p:cNvPr>
          <p:cNvSpPr txBox="1"/>
          <p:nvPr/>
        </p:nvSpPr>
        <p:spPr>
          <a:xfrm>
            <a:off x="3962400" y="444500"/>
            <a:ext cx="4699000" cy="461665"/>
          </a:xfrm>
          <a:prstGeom prst="rect">
            <a:avLst/>
          </a:prstGeom>
          <a:noFill/>
        </p:spPr>
        <p:txBody>
          <a:bodyPr wrap="square" rtlCol="0">
            <a:spAutoFit/>
          </a:bodyPr>
          <a:lstStyle/>
          <a:p>
            <a:pPr algn="ctr"/>
            <a:r>
              <a:rPr lang="de-DE" sz="2400" dirty="0"/>
              <a:t>Supermarkt B</a:t>
            </a:r>
          </a:p>
        </p:txBody>
      </p:sp>
      <p:pic>
        <p:nvPicPr>
          <p:cNvPr id="10" name="Grafik 9">
            <a:extLst>
              <a:ext uri="{FF2B5EF4-FFF2-40B4-BE49-F238E27FC236}">
                <a16:creationId xmlns:a16="http://schemas.microsoft.com/office/drawing/2014/main" id="{434F8A4B-F4C2-7EB9-837D-0BE2EA561D62}"/>
              </a:ext>
            </a:extLst>
          </p:cNvPr>
          <p:cNvPicPr>
            <a:picLocks noChangeAspect="1"/>
          </p:cNvPicPr>
          <p:nvPr/>
        </p:nvPicPr>
        <p:blipFill rotWithShape="1">
          <a:blip r:embed="rId2"/>
          <a:srcRect t="16374"/>
          <a:stretch/>
        </p:blipFill>
        <p:spPr>
          <a:xfrm>
            <a:off x="-307580" y="1991356"/>
            <a:ext cx="12486880" cy="7183945"/>
          </a:xfrm>
          <a:prstGeom prst="rect">
            <a:avLst/>
          </a:prstGeom>
        </p:spPr>
      </p:pic>
      <p:sp>
        <p:nvSpPr>
          <p:cNvPr id="5" name="Textfeld 4">
            <a:extLst>
              <a:ext uri="{FF2B5EF4-FFF2-40B4-BE49-F238E27FC236}">
                <a16:creationId xmlns:a16="http://schemas.microsoft.com/office/drawing/2014/main" id="{C5F9090C-7357-7497-6143-20CA08CFC006}"/>
              </a:ext>
            </a:extLst>
          </p:cNvPr>
          <p:cNvSpPr txBox="1"/>
          <p:nvPr/>
        </p:nvSpPr>
        <p:spPr>
          <a:xfrm>
            <a:off x="7656195" y="3677310"/>
            <a:ext cx="590550" cy="253916"/>
          </a:xfrm>
          <a:prstGeom prst="rect">
            <a:avLst/>
          </a:prstGeom>
          <a:noFill/>
        </p:spPr>
        <p:txBody>
          <a:bodyPr wrap="square" rtlCol="0">
            <a:spAutoFit/>
          </a:bodyPr>
          <a:lstStyle/>
          <a:p>
            <a:r>
              <a:rPr lang="de-DE" sz="1050" dirty="0"/>
              <a:t>1,20 €</a:t>
            </a:r>
          </a:p>
        </p:txBody>
      </p:sp>
      <p:sp>
        <p:nvSpPr>
          <p:cNvPr id="6" name="Textfeld 5">
            <a:extLst>
              <a:ext uri="{FF2B5EF4-FFF2-40B4-BE49-F238E27FC236}">
                <a16:creationId xmlns:a16="http://schemas.microsoft.com/office/drawing/2014/main" id="{CFF01FE1-B680-2A49-752E-4396103E818A}"/>
              </a:ext>
            </a:extLst>
          </p:cNvPr>
          <p:cNvSpPr txBox="1"/>
          <p:nvPr/>
        </p:nvSpPr>
        <p:spPr>
          <a:xfrm>
            <a:off x="8793798" y="3667125"/>
            <a:ext cx="590550" cy="261610"/>
          </a:xfrm>
          <a:prstGeom prst="rect">
            <a:avLst/>
          </a:prstGeom>
          <a:noFill/>
        </p:spPr>
        <p:txBody>
          <a:bodyPr wrap="square" rtlCol="0">
            <a:spAutoFit/>
          </a:bodyPr>
          <a:lstStyle/>
          <a:p>
            <a:r>
              <a:rPr lang="de-DE" sz="1050" dirty="0"/>
              <a:t>0,90 €</a:t>
            </a:r>
          </a:p>
        </p:txBody>
      </p:sp>
      <p:sp>
        <p:nvSpPr>
          <p:cNvPr id="7" name="Textfeld 6">
            <a:extLst>
              <a:ext uri="{FF2B5EF4-FFF2-40B4-BE49-F238E27FC236}">
                <a16:creationId xmlns:a16="http://schemas.microsoft.com/office/drawing/2014/main" id="{19260550-48AF-AE27-9843-C872E5FBED1D}"/>
              </a:ext>
            </a:extLst>
          </p:cNvPr>
          <p:cNvSpPr txBox="1"/>
          <p:nvPr/>
        </p:nvSpPr>
        <p:spPr>
          <a:xfrm>
            <a:off x="9930448" y="3667125"/>
            <a:ext cx="590550" cy="261610"/>
          </a:xfrm>
          <a:prstGeom prst="rect">
            <a:avLst/>
          </a:prstGeom>
          <a:noFill/>
        </p:spPr>
        <p:txBody>
          <a:bodyPr wrap="square" rtlCol="0">
            <a:spAutoFit/>
          </a:bodyPr>
          <a:lstStyle/>
          <a:p>
            <a:r>
              <a:rPr lang="de-DE" sz="1050" dirty="0"/>
              <a:t>1,80 €</a:t>
            </a:r>
          </a:p>
        </p:txBody>
      </p:sp>
      <p:sp>
        <p:nvSpPr>
          <p:cNvPr id="2" name="Textfeld 1">
            <a:extLst>
              <a:ext uri="{FF2B5EF4-FFF2-40B4-BE49-F238E27FC236}">
                <a16:creationId xmlns:a16="http://schemas.microsoft.com/office/drawing/2014/main" id="{40B8528C-D84E-8978-0D2F-301DE89DBCEA}"/>
              </a:ext>
            </a:extLst>
          </p:cNvPr>
          <p:cNvSpPr txBox="1"/>
          <p:nvPr/>
        </p:nvSpPr>
        <p:spPr>
          <a:xfrm>
            <a:off x="3783906" y="3322537"/>
            <a:ext cx="590550" cy="261610"/>
          </a:xfrm>
          <a:prstGeom prst="rect">
            <a:avLst/>
          </a:prstGeom>
          <a:noFill/>
        </p:spPr>
        <p:txBody>
          <a:bodyPr wrap="square" rtlCol="0">
            <a:spAutoFit/>
          </a:bodyPr>
          <a:lstStyle/>
          <a:p>
            <a:r>
              <a:rPr lang="de-DE" sz="1050" dirty="0"/>
              <a:t>1,40 €</a:t>
            </a:r>
          </a:p>
        </p:txBody>
      </p:sp>
      <p:sp>
        <p:nvSpPr>
          <p:cNvPr id="3" name="Textfeld 2">
            <a:extLst>
              <a:ext uri="{FF2B5EF4-FFF2-40B4-BE49-F238E27FC236}">
                <a16:creationId xmlns:a16="http://schemas.microsoft.com/office/drawing/2014/main" id="{E6FB284F-1941-40DA-1907-337126CBF35F}"/>
              </a:ext>
            </a:extLst>
          </p:cNvPr>
          <p:cNvSpPr txBox="1"/>
          <p:nvPr/>
        </p:nvSpPr>
        <p:spPr>
          <a:xfrm>
            <a:off x="4850706" y="3314070"/>
            <a:ext cx="590550" cy="261610"/>
          </a:xfrm>
          <a:prstGeom prst="rect">
            <a:avLst/>
          </a:prstGeom>
          <a:noFill/>
        </p:spPr>
        <p:txBody>
          <a:bodyPr wrap="square" rtlCol="0">
            <a:spAutoFit/>
          </a:bodyPr>
          <a:lstStyle/>
          <a:p>
            <a:r>
              <a:rPr lang="de-DE" sz="1050" dirty="0"/>
              <a:t>1,80 €</a:t>
            </a:r>
          </a:p>
        </p:txBody>
      </p:sp>
      <p:sp>
        <p:nvSpPr>
          <p:cNvPr id="4" name="Textfeld 3">
            <a:extLst>
              <a:ext uri="{FF2B5EF4-FFF2-40B4-BE49-F238E27FC236}">
                <a16:creationId xmlns:a16="http://schemas.microsoft.com/office/drawing/2014/main" id="{A5171D9E-D276-3625-8673-ABBCBBD29E57}"/>
              </a:ext>
            </a:extLst>
          </p:cNvPr>
          <p:cNvSpPr txBox="1"/>
          <p:nvPr/>
        </p:nvSpPr>
        <p:spPr>
          <a:xfrm>
            <a:off x="5883639" y="3318303"/>
            <a:ext cx="590550" cy="261610"/>
          </a:xfrm>
          <a:prstGeom prst="rect">
            <a:avLst/>
          </a:prstGeom>
          <a:noFill/>
        </p:spPr>
        <p:txBody>
          <a:bodyPr wrap="square" rtlCol="0">
            <a:spAutoFit/>
          </a:bodyPr>
          <a:lstStyle/>
          <a:p>
            <a:r>
              <a:rPr lang="de-DE" sz="1050" dirty="0"/>
              <a:t>0,40 €</a:t>
            </a:r>
          </a:p>
        </p:txBody>
      </p:sp>
      <p:sp>
        <p:nvSpPr>
          <p:cNvPr id="8" name="Textfeld 7">
            <a:extLst>
              <a:ext uri="{FF2B5EF4-FFF2-40B4-BE49-F238E27FC236}">
                <a16:creationId xmlns:a16="http://schemas.microsoft.com/office/drawing/2014/main" id="{3B402BCF-1E5E-20B6-F85C-3C009152CD82}"/>
              </a:ext>
            </a:extLst>
          </p:cNvPr>
          <p:cNvSpPr txBox="1"/>
          <p:nvPr/>
        </p:nvSpPr>
        <p:spPr>
          <a:xfrm>
            <a:off x="3788140" y="4126870"/>
            <a:ext cx="590550" cy="261610"/>
          </a:xfrm>
          <a:prstGeom prst="rect">
            <a:avLst/>
          </a:prstGeom>
          <a:noFill/>
        </p:spPr>
        <p:txBody>
          <a:bodyPr wrap="square" rtlCol="0">
            <a:spAutoFit/>
          </a:bodyPr>
          <a:lstStyle/>
          <a:p>
            <a:r>
              <a:rPr lang="de-DE" sz="1050" dirty="0"/>
              <a:t>0,80 €</a:t>
            </a:r>
          </a:p>
        </p:txBody>
      </p:sp>
      <p:sp>
        <p:nvSpPr>
          <p:cNvPr id="9" name="Textfeld 8">
            <a:extLst>
              <a:ext uri="{FF2B5EF4-FFF2-40B4-BE49-F238E27FC236}">
                <a16:creationId xmlns:a16="http://schemas.microsoft.com/office/drawing/2014/main" id="{6D69AA84-5939-1EC7-11EE-E1E5137CA046}"/>
              </a:ext>
            </a:extLst>
          </p:cNvPr>
          <p:cNvSpPr txBox="1"/>
          <p:nvPr/>
        </p:nvSpPr>
        <p:spPr>
          <a:xfrm>
            <a:off x="4850706" y="4135337"/>
            <a:ext cx="590550" cy="261610"/>
          </a:xfrm>
          <a:prstGeom prst="rect">
            <a:avLst/>
          </a:prstGeom>
          <a:noFill/>
        </p:spPr>
        <p:txBody>
          <a:bodyPr wrap="square" rtlCol="0">
            <a:spAutoFit/>
          </a:bodyPr>
          <a:lstStyle/>
          <a:p>
            <a:r>
              <a:rPr lang="de-DE" sz="1050" dirty="0"/>
              <a:t>0,30 €</a:t>
            </a:r>
          </a:p>
        </p:txBody>
      </p:sp>
      <p:sp>
        <p:nvSpPr>
          <p:cNvPr id="11" name="Textfeld 10">
            <a:extLst>
              <a:ext uri="{FF2B5EF4-FFF2-40B4-BE49-F238E27FC236}">
                <a16:creationId xmlns:a16="http://schemas.microsoft.com/office/drawing/2014/main" id="{4F469605-A401-7699-B752-6E531F790F12}"/>
              </a:ext>
            </a:extLst>
          </p:cNvPr>
          <p:cNvSpPr txBox="1"/>
          <p:nvPr/>
        </p:nvSpPr>
        <p:spPr>
          <a:xfrm>
            <a:off x="5896340" y="4126871"/>
            <a:ext cx="590550" cy="261610"/>
          </a:xfrm>
          <a:prstGeom prst="rect">
            <a:avLst/>
          </a:prstGeom>
          <a:noFill/>
        </p:spPr>
        <p:txBody>
          <a:bodyPr wrap="square" rtlCol="0">
            <a:spAutoFit/>
          </a:bodyPr>
          <a:lstStyle/>
          <a:p>
            <a:r>
              <a:rPr lang="de-DE" sz="1050" dirty="0"/>
              <a:t>0,20 €</a:t>
            </a:r>
          </a:p>
        </p:txBody>
      </p:sp>
      <p:sp>
        <p:nvSpPr>
          <p:cNvPr id="12" name="Textfeld 11">
            <a:extLst>
              <a:ext uri="{FF2B5EF4-FFF2-40B4-BE49-F238E27FC236}">
                <a16:creationId xmlns:a16="http://schemas.microsoft.com/office/drawing/2014/main" id="{D73D0178-9883-1930-2E19-EF97816498FC}"/>
              </a:ext>
            </a:extLst>
          </p:cNvPr>
          <p:cNvSpPr txBox="1"/>
          <p:nvPr/>
        </p:nvSpPr>
        <p:spPr>
          <a:xfrm>
            <a:off x="3783906" y="4918504"/>
            <a:ext cx="590550" cy="261610"/>
          </a:xfrm>
          <a:prstGeom prst="rect">
            <a:avLst/>
          </a:prstGeom>
          <a:noFill/>
        </p:spPr>
        <p:txBody>
          <a:bodyPr wrap="square" rtlCol="0">
            <a:spAutoFit/>
          </a:bodyPr>
          <a:lstStyle/>
          <a:p>
            <a:r>
              <a:rPr lang="de-DE" sz="1050" dirty="0"/>
              <a:t>1,40 €</a:t>
            </a:r>
          </a:p>
        </p:txBody>
      </p:sp>
      <p:sp>
        <p:nvSpPr>
          <p:cNvPr id="13" name="Textfeld 12">
            <a:extLst>
              <a:ext uri="{FF2B5EF4-FFF2-40B4-BE49-F238E27FC236}">
                <a16:creationId xmlns:a16="http://schemas.microsoft.com/office/drawing/2014/main" id="{BDEEA552-874E-7174-83B0-793CE57CB135}"/>
              </a:ext>
            </a:extLst>
          </p:cNvPr>
          <p:cNvSpPr txBox="1"/>
          <p:nvPr/>
        </p:nvSpPr>
        <p:spPr>
          <a:xfrm>
            <a:off x="4850706" y="4918504"/>
            <a:ext cx="590550" cy="261610"/>
          </a:xfrm>
          <a:prstGeom prst="rect">
            <a:avLst/>
          </a:prstGeom>
          <a:noFill/>
        </p:spPr>
        <p:txBody>
          <a:bodyPr wrap="square" rtlCol="0">
            <a:spAutoFit/>
          </a:bodyPr>
          <a:lstStyle/>
          <a:p>
            <a:r>
              <a:rPr lang="de-DE" sz="1050" dirty="0"/>
              <a:t>1,60 €</a:t>
            </a:r>
          </a:p>
        </p:txBody>
      </p:sp>
      <p:sp>
        <p:nvSpPr>
          <p:cNvPr id="17" name="Textfeld 16">
            <a:extLst>
              <a:ext uri="{FF2B5EF4-FFF2-40B4-BE49-F238E27FC236}">
                <a16:creationId xmlns:a16="http://schemas.microsoft.com/office/drawing/2014/main" id="{8826AA98-5A67-49B2-D311-8BF8A76148FD}"/>
              </a:ext>
            </a:extLst>
          </p:cNvPr>
          <p:cNvSpPr txBox="1"/>
          <p:nvPr/>
        </p:nvSpPr>
        <p:spPr>
          <a:xfrm>
            <a:off x="5570372" y="4914270"/>
            <a:ext cx="590550" cy="261610"/>
          </a:xfrm>
          <a:prstGeom prst="rect">
            <a:avLst/>
          </a:prstGeom>
          <a:noFill/>
        </p:spPr>
        <p:txBody>
          <a:bodyPr wrap="square" rtlCol="0">
            <a:spAutoFit/>
          </a:bodyPr>
          <a:lstStyle/>
          <a:p>
            <a:r>
              <a:rPr lang="de-DE" sz="1050" dirty="0"/>
              <a:t>1,90 €</a:t>
            </a:r>
          </a:p>
        </p:txBody>
      </p:sp>
      <p:sp>
        <p:nvSpPr>
          <p:cNvPr id="18" name="Textfeld 17">
            <a:extLst>
              <a:ext uri="{FF2B5EF4-FFF2-40B4-BE49-F238E27FC236}">
                <a16:creationId xmlns:a16="http://schemas.microsoft.com/office/drawing/2014/main" id="{B0206852-62BA-DD64-8CD6-B4AC51E79379}"/>
              </a:ext>
            </a:extLst>
          </p:cNvPr>
          <p:cNvSpPr txBox="1"/>
          <p:nvPr/>
        </p:nvSpPr>
        <p:spPr>
          <a:xfrm>
            <a:off x="3783906" y="5773637"/>
            <a:ext cx="590550" cy="261610"/>
          </a:xfrm>
          <a:prstGeom prst="rect">
            <a:avLst/>
          </a:prstGeom>
          <a:noFill/>
        </p:spPr>
        <p:txBody>
          <a:bodyPr wrap="square" rtlCol="0">
            <a:spAutoFit/>
          </a:bodyPr>
          <a:lstStyle/>
          <a:p>
            <a:r>
              <a:rPr lang="de-DE" sz="1050" dirty="0"/>
              <a:t>1,70 €</a:t>
            </a:r>
          </a:p>
        </p:txBody>
      </p:sp>
      <p:sp>
        <p:nvSpPr>
          <p:cNvPr id="19" name="Textfeld 18">
            <a:extLst>
              <a:ext uri="{FF2B5EF4-FFF2-40B4-BE49-F238E27FC236}">
                <a16:creationId xmlns:a16="http://schemas.microsoft.com/office/drawing/2014/main" id="{E6187BF6-B92E-5E09-35FD-3B19000FB5B9}"/>
              </a:ext>
            </a:extLst>
          </p:cNvPr>
          <p:cNvSpPr txBox="1"/>
          <p:nvPr/>
        </p:nvSpPr>
        <p:spPr>
          <a:xfrm>
            <a:off x="4854939" y="5777870"/>
            <a:ext cx="590550" cy="261610"/>
          </a:xfrm>
          <a:prstGeom prst="rect">
            <a:avLst/>
          </a:prstGeom>
          <a:noFill/>
        </p:spPr>
        <p:txBody>
          <a:bodyPr wrap="square" rtlCol="0">
            <a:spAutoFit/>
          </a:bodyPr>
          <a:lstStyle/>
          <a:p>
            <a:r>
              <a:rPr lang="de-DE" sz="1050" dirty="0"/>
              <a:t>2,10 €</a:t>
            </a:r>
          </a:p>
        </p:txBody>
      </p:sp>
      <p:sp>
        <p:nvSpPr>
          <p:cNvPr id="20" name="Textfeld 19">
            <a:extLst>
              <a:ext uri="{FF2B5EF4-FFF2-40B4-BE49-F238E27FC236}">
                <a16:creationId xmlns:a16="http://schemas.microsoft.com/office/drawing/2014/main" id="{0E3720F6-943E-41D0-B81B-C8EC8199F16B}"/>
              </a:ext>
            </a:extLst>
          </p:cNvPr>
          <p:cNvSpPr txBox="1"/>
          <p:nvPr/>
        </p:nvSpPr>
        <p:spPr>
          <a:xfrm>
            <a:off x="5900573" y="5782103"/>
            <a:ext cx="590550" cy="261610"/>
          </a:xfrm>
          <a:prstGeom prst="rect">
            <a:avLst/>
          </a:prstGeom>
          <a:noFill/>
        </p:spPr>
        <p:txBody>
          <a:bodyPr wrap="square" rtlCol="0">
            <a:spAutoFit/>
          </a:bodyPr>
          <a:lstStyle/>
          <a:p>
            <a:r>
              <a:rPr lang="de-DE" sz="1050" dirty="0"/>
              <a:t>1,80 €</a:t>
            </a:r>
          </a:p>
        </p:txBody>
      </p:sp>
      <p:sp>
        <p:nvSpPr>
          <p:cNvPr id="21" name="Textfeld 20">
            <a:extLst>
              <a:ext uri="{FF2B5EF4-FFF2-40B4-BE49-F238E27FC236}">
                <a16:creationId xmlns:a16="http://schemas.microsoft.com/office/drawing/2014/main" id="{F38D6588-6883-D4DE-93D0-78B242B68E54}"/>
              </a:ext>
            </a:extLst>
          </p:cNvPr>
          <p:cNvSpPr txBox="1"/>
          <p:nvPr/>
        </p:nvSpPr>
        <p:spPr>
          <a:xfrm>
            <a:off x="11061006" y="3662897"/>
            <a:ext cx="590550" cy="261610"/>
          </a:xfrm>
          <a:prstGeom prst="rect">
            <a:avLst/>
          </a:prstGeom>
          <a:noFill/>
        </p:spPr>
        <p:txBody>
          <a:bodyPr wrap="square" rtlCol="0">
            <a:spAutoFit/>
          </a:bodyPr>
          <a:lstStyle/>
          <a:p>
            <a:r>
              <a:rPr lang="de-DE" sz="1050" dirty="0"/>
              <a:t>3,20 €</a:t>
            </a:r>
          </a:p>
        </p:txBody>
      </p:sp>
      <p:sp>
        <p:nvSpPr>
          <p:cNvPr id="22" name="Textfeld 21">
            <a:extLst>
              <a:ext uri="{FF2B5EF4-FFF2-40B4-BE49-F238E27FC236}">
                <a16:creationId xmlns:a16="http://schemas.microsoft.com/office/drawing/2014/main" id="{C1C3A804-5904-A9A8-FE93-5429F6E6D5B0}"/>
              </a:ext>
            </a:extLst>
          </p:cNvPr>
          <p:cNvSpPr txBox="1"/>
          <p:nvPr/>
        </p:nvSpPr>
        <p:spPr>
          <a:xfrm>
            <a:off x="8787706" y="4866857"/>
            <a:ext cx="590550" cy="261610"/>
          </a:xfrm>
          <a:prstGeom prst="rect">
            <a:avLst/>
          </a:prstGeom>
          <a:noFill/>
        </p:spPr>
        <p:txBody>
          <a:bodyPr wrap="square" rtlCol="0">
            <a:spAutoFit/>
          </a:bodyPr>
          <a:lstStyle/>
          <a:p>
            <a:r>
              <a:rPr lang="de-DE" sz="1050" dirty="0"/>
              <a:t>0,30 €</a:t>
            </a:r>
          </a:p>
        </p:txBody>
      </p:sp>
      <p:sp>
        <p:nvSpPr>
          <p:cNvPr id="23" name="Textfeld 22">
            <a:extLst>
              <a:ext uri="{FF2B5EF4-FFF2-40B4-BE49-F238E27FC236}">
                <a16:creationId xmlns:a16="http://schemas.microsoft.com/office/drawing/2014/main" id="{F35FC427-AF16-ADB5-A54E-DF7D4D23AB58}"/>
              </a:ext>
            </a:extLst>
          </p:cNvPr>
          <p:cNvSpPr txBox="1"/>
          <p:nvPr/>
        </p:nvSpPr>
        <p:spPr>
          <a:xfrm>
            <a:off x="7659946" y="4866857"/>
            <a:ext cx="590550" cy="261610"/>
          </a:xfrm>
          <a:prstGeom prst="rect">
            <a:avLst/>
          </a:prstGeom>
          <a:noFill/>
        </p:spPr>
        <p:txBody>
          <a:bodyPr wrap="square" rtlCol="0">
            <a:spAutoFit/>
          </a:bodyPr>
          <a:lstStyle/>
          <a:p>
            <a:r>
              <a:rPr lang="de-DE" sz="1050" dirty="0"/>
              <a:t>0,40 €</a:t>
            </a:r>
          </a:p>
        </p:txBody>
      </p:sp>
      <p:sp>
        <p:nvSpPr>
          <p:cNvPr id="24" name="Textfeld 23">
            <a:extLst>
              <a:ext uri="{FF2B5EF4-FFF2-40B4-BE49-F238E27FC236}">
                <a16:creationId xmlns:a16="http://schemas.microsoft.com/office/drawing/2014/main" id="{DA0E6056-214D-31F1-CBF6-BD1319C606F0}"/>
              </a:ext>
            </a:extLst>
          </p:cNvPr>
          <p:cNvSpPr txBox="1"/>
          <p:nvPr/>
        </p:nvSpPr>
        <p:spPr>
          <a:xfrm>
            <a:off x="9930706" y="4861777"/>
            <a:ext cx="590550" cy="261610"/>
          </a:xfrm>
          <a:prstGeom prst="rect">
            <a:avLst/>
          </a:prstGeom>
          <a:noFill/>
        </p:spPr>
        <p:txBody>
          <a:bodyPr wrap="square" rtlCol="0">
            <a:spAutoFit/>
          </a:bodyPr>
          <a:lstStyle/>
          <a:p>
            <a:r>
              <a:rPr lang="de-DE" sz="1050" dirty="0"/>
              <a:t>1,00 €</a:t>
            </a:r>
          </a:p>
        </p:txBody>
      </p:sp>
      <p:sp>
        <p:nvSpPr>
          <p:cNvPr id="25" name="Textfeld 24">
            <a:extLst>
              <a:ext uri="{FF2B5EF4-FFF2-40B4-BE49-F238E27FC236}">
                <a16:creationId xmlns:a16="http://schemas.microsoft.com/office/drawing/2014/main" id="{0317E225-6247-02BF-2E75-538115F39B20}"/>
              </a:ext>
            </a:extLst>
          </p:cNvPr>
          <p:cNvSpPr txBox="1"/>
          <p:nvPr/>
        </p:nvSpPr>
        <p:spPr>
          <a:xfrm>
            <a:off x="11068626" y="4866857"/>
            <a:ext cx="590550" cy="261610"/>
          </a:xfrm>
          <a:prstGeom prst="rect">
            <a:avLst/>
          </a:prstGeom>
          <a:noFill/>
        </p:spPr>
        <p:txBody>
          <a:bodyPr wrap="square" rtlCol="0">
            <a:spAutoFit/>
          </a:bodyPr>
          <a:lstStyle/>
          <a:p>
            <a:r>
              <a:rPr lang="de-DE" sz="1050" dirty="0"/>
              <a:t>0,90 €</a:t>
            </a:r>
          </a:p>
        </p:txBody>
      </p:sp>
      <p:sp>
        <p:nvSpPr>
          <p:cNvPr id="26" name="Textfeld 25">
            <a:extLst>
              <a:ext uri="{FF2B5EF4-FFF2-40B4-BE49-F238E27FC236}">
                <a16:creationId xmlns:a16="http://schemas.microsoft.com/office/drawing/2014/main" id="{8B0B202D-086A-967F-B672-BB40D2065B3E}"/>
              </a:ext>
            </a:extLst>
          </p:cNvPr>
          <p:cNvSpPr txBox="1"/>
          <p:nvPr/>
        </p:nvSpPr>
        <p:spPr>
          <a:xfrm>
            <a:off x="7649786" y="6060657"/>
            <a:ext cx="590550" cy="261610"/>
          </a:xfrm>
          <a:prstGeom prst="rect">
            <a:avLst/>
          </a:prstGeom>
          <a:noFill/>
        </p:spPr>
        <p:txBody>
          <a:bodyPr wrap="square" rtlCol="0">
            <a:spAutoFit/>
          </a:bodyPr>
          <a:lstStyle/>
          <a:p>
            <a:r>
              <a:rPr lang="de-DE" sz="1050" dirty="0"/>
              <a:t>2,00 €</a:t>
            </a:r>
          </a:p>
        </p:txBody>
      </p:sp>
      <p:sp>
        <p:nvSpPr>
          <p:cNvPr id="27" name="Textfeld 26">
            <a:extLst>
              <a:ext uri="{FF2B5EF4-FFF2-40B4-BE49-F238E27FC236}">
                <a16:creationId xmlns:a16="http://schemas.microsoft.com/office/drawing/2014/main" id="{FDB8B5D9-F9EB-FD2F-99D7-F321A48F6D37}"/>
              </a:ext>
            </a:extLst>
          </p:cNvPr>
          <p:cNvSpPr txBox="1"/>
          <p:nvPr/>
        </p:nvSpPr>
        <p:spPr>
          <a:xfrm>
            <a:off x="8787706" y="6055577"/>
            <a:ext cx="590550" cy="261610"/>
          </a:xfrm>
          <a:prstGeom prst="rect">
            <a:avLst/>
          </a:prstGeom>
          <a:noFill/>
        </p:spPr>
        <p:txBody>
          <a:bodyPr wrap="square" rtlCol="0">
            <a:spAutoFit/>
          </a:bodyPr>
          <a:lstStyle/>
          <a:p>
            <a:r>
              <a:rPr lang="de-DE" sz="1050" dirty="0"/>
              <a:t>1,90 €</a:t>
            </a:r>
          </a:p>
        </p:txBody>
      </p:sp>
      <p:sp>
        <p:nvSpPr>
          <p:cNvPr id="28" name="Textfeld 27">
            <a:extLst>
              <a:ext uri="{FF2B5EF4-FFF2-40B4-BE49-F238E27FC236}">
                <a16:creationId xmlns:a16="http://schemas.microsoft.com/office/drawing/2014/main" id="{0CA22F5C-C530-6817-AE7F-EE5E2DD16F91}"/>
              </a:ext>
            </a:extLst>
          </p:cNvPr>
          <p:cNvSpPr txBox="1"/>
          <p:nvPr/>
        </p:nvSpPr>
        <p:spPr>
          <a:xfrm>
            <a:off x="9925626" y="6055577"/>
            <a:ext cx="590550" cy="261610"/>
          </a:xfrm>
          <a:prstGeom prst="rect">
            <a:avLst/>
          </a:prstGeom>
          <a:noFill/>
        </p:spPr>
        <p:txBody>
          <a:bodyPr wrap="square" rtlCol="0">
            <a:spAutoFit/>
          </a:bodyPr>
          <a:lstStyle/>
          <a:p>
            <a:r>
              <a:rPr lang="de-DE" sz="1050" dirty="0"/>
              <a:t>1,20 €</a:t>
            </a:r>
          </a:p>
        </p:txBody>
      </p:sp>
      <p:sp>
        <p:nvSpPr>
          <p:cNvPr id="29" name="Textfeld 28">
            <a:extLst>
              <a:ext uri="{FF2B5EF4-FFF2-40B4-BE49-F238E27FC236}">
                <a16:creationId xmlns:a16="http://schemas.microsoft.com/office/drawing/2014/main" id="{AF48EF59-DA4A-8232-1152-7D9F71BA4288}"/>
              </a:ext>
            </a:extLst>
          </p:cNvPr>
          <p:cNvSpPr txBox="1"/>
          <p:nvPr/>
        </p:nvSpPr>
        <p:spPr>
          <a:xfrm>
            <a:off x="11068626" y="6055577"/>
            <a:ext cx="590550" cy="261610"/>
          </a:xfrm>
          <a:prstGeom prst="rect">
            <a:avLst/>
          </a:prstGeom>
          <a:noFill/>
        </p:spPr>
        <p:txBody>
          <a:bodyPr wrap="square" rtlCol="0">
            <a:spAutoFit/>
          </a:bodyPr>
          <a:lstStyle/>
          <a:p>
            <a:r>
              <a:rPr lang="de-DE" sz="1050" dirty="0"/>
              <a:t>1,60 €</a:t>
            </a:r>
          </a:p>
        </p:txBody>
      </p:sp>
      <p:sp>
        <p:nvSpPr>
          <p:cNvPr id="30" name="Textfeld 29">
            <a:extLst>
              <a:ext uri="{FF2B5EF4-FFF2-40B4-BE49-F238E27FC236}">
                <a16:creationId xmlns:a16="http://schemas.microsoft.com/office/drawing/2014/main" id="{13261828-7409-3A09-CAC2-677EED8BCC69}"/>
              </a:ext>
            </a:extLst>
          </p:cNvPr>
          <p:cNvSpPr txBox="1"/>
          <p:nvPr/>
        </p:nvSpPr>
        <p:spPr>
          <a:xfrm>
            <a:off x="1322909" y="4683331"/>
            <a:ext cx="590550" cy="415498"/>
          </a:xfrm>
          <a:prstGeom prst="rect">
            <a:avLst/>
          </a:prstGeom>
          <a:noFill/>
        </p:spPr>
        <p:txBody>
          <a:bodyPr wrap="square" rtlCol="0">
            <a:spAutoFit/>
          </a:bodyPr>
          <a:lstStyle/>
          <a:p>
            <a:r>
              <a:rPr lang="de-DE" sz="1050" dirty="0">
                <a:solidFill>
                  <a:schemeClr val="bg1"/>
                </a:solidFill>
              </a:rPr>
              <a:t>1 kg 2,00 €</a:t>
            </a:r>
          </a:p>
        </p:txBody>
      </p:sp>
      <p:sp>
        <p:nvSpPr>
          <p:cNvPr id="31" name="Textfeld 30">
            <a:extLst>
              <a:ext uri="{FF2B5EF4-FFF2-40B4-BE49-F238E27FC236}">
                <a16:creationId xmlns:a16="http://schemas.microsoft.com/office/drawing/2014/main" id="{A244FD4B-0EE0-12D6-DA15-63384BF81DE1}"/>
              </a:ext>
            </a:extLst>
          </p:cNvPr>
          <p:cNvSpPr txBox="1"/>
          <p:nvPr/>
        </p:nvSpPr>
        <p:spPr>
          <a:xfrm>
            <a:off x="261189" y="4500451"/>
            <a:ext cx="590550" cy="415498"/>
          </a:xfrm>
          <a:prstGeom prst="rect">
            <a:avLst/>
          </a:prstGeom>
          <a:noFill/>
        </p:spPr>
        <p:txBody>
          <a:bodyPr wrap="square" rtlCol="0">
            <a:spAutoFit/>
          </a:bodyPr>
          <a:lstStyle/>
          <a:p>
            <a:r>
              <a:rPr lang="de-DE" sz="1050" dirty="0">
                <a:solidFill>
                  <a:schemeClr val="bg1"/>
                </a:solidFill>
              </a:rPr>
              <a:t>1 kg 2,20 €</a:t>
            </a:r>
          </a:p>
        </p:txBody>
      </p:sp>
    </p:spTree>
    <p:extLst>
      <p:ext uri="{BB962C8B-B14F-4D97-AF65-F5344CB8AC3E}">
        <p14:creationId xmlns:p14="http://schemas.microsoft.com/office/powerpoint/2010/main" val="4042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785652"/>
          </a:xfrm>
          <a:prstGeom prst="rect">
            <a:avLst/>
          </a:prstGeom>
          <a:noFill/>
        </p:spPr>
        <p:txBody>
          <a:bodyPr wrap="square" rtlCol="0">
            <a:spAutoFit/>
          </a:bodyPr>
          <a:lstStyle/>
          <a:p>
            <a:pPr algn="ctr"/>
            <a:r>
              <a:rPr lang="de-DE" sz="2400" b="1" dirty="0">
                <a:latin typeface="WsC Grundschrift" pitchFamily="2" charset="0"/>
              </a:rPr>
              <a:t>Welche Optionen hast du, wenn du die Zutaten für einen Kuchen kaufen möchtest?</a:t>
            </a:r>
          </a:p>
          <a:p>
            <a:pPr algn="ctr"/>
            <a:r>
              <a:rPr lang="de-DE" sz="2400" dirty="0">
                <a:latin typeface="WsC Grundschrift" pitchFamily="2" charset="0"/>
              </a:rPr>
              <a:t>Finde verschiedene Optionen und berechne, wie viel du bezahlen müsstest. </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452688"/>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5" y="2452688"/>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274762" y="2533650"/>
            <a:ext cx="2324099" cy="369332"/>
          </a:xfrm>
          <a:prstGeom prst="rect">
            <a:avLst/>
          </a:prstGeom>
          <a:noFill/>
        </p:spPr>
        <p:txBody>
          <a:bodyPr wrap="square" rtlCol="0">
            <a:spAutoFit/>
          </a:bodyPr>
          <a:lstStyle/>
          <a:p>
            <a:pPr algn="ctr"/>
            <a:r>
              <a:rPr lang="de-DE" dirty="0">
                <a:latin typeface="WsC Grundschrift" pitchFamily="2" charset="0"/>
              </a:rPr>
              <a:t>Option 1</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2" y="2533650"/>
            <a:ext cx="2324099" cy="369332"/>
          </a:xfrm>
          <a:prstGeom prst="rect">
            <a:avLst/>
          </a:prstGeom>
          <a:noFill/>
        </p:spPr>
        <p:txBody>
          <a:bodyPr wrap="square" rtlCol="0">
            <a:spAutoFit/>
          </a:bodyPr>
          <a:lstStyle/>
          <a:p>
            <a:pPr algn="ctr"/>
            <a:r>
              <a:rPr lang="de-DE" dirty="0">
                <a:latin typeface="WsC Grundschrift" pitchFamily="2" charset="0"/>
              </a:rPr>
              <a:t>Option 2</a:t>
            </a:r>
          </a:p>
        </p:txBody>
      </p:sp>
      <p:pic>
        <p:nvPicPr>
          <p:cNvPr id="12" name="Grafik 11" descr="Ein Bild, das Muster, nähen, Pixel enthält.&#10;&#10;Automatisch generierte Beschreibung">
            <a:extLst>
              <a:ext uri="{FF2B5EF4-FFF2-40B4-BE49-F238E27FC236}">
                <a16:creationId xmlns:a16="http://schemas.microsoft.com/office/drawing/2014/main" id="{4B4253A1-DF03-9007-EDE6-1647466B9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93" y="5583237"/>
            <a:ext cx="1046163" cy="1046163"/>
          </a:xfrm>
          <a:prstGeom prst="rect">
            <a:avLst/>
          </a:prstGeom>
        </p:spPr>
      </p:pic>
      <p:sp>
        <p:nvSpPr>
          <p:cNvPr id="13" name="Textfeld 12">
            <a:extLst>
              <a:ext uri="{FF2B5EF4-FFF2-40B4-BE49-F238E27FC236}">
                <a16:creationId xmlns:a16="http://schemas.microsoft.com/office/drawing/2014/main" id="{1D789773-7544-106B-27CD-64EE6EFE9241}"/>
              </a:ext>
            </a:extLst>
          </p:cNvPr>
          <p:cNvSpPr txBox="1"/>
          <p:nvPr/>
        </p:nvSpPr>
        <p:spPr>
          <a:xfrm>
            <a:off x="1443037" y="5721866"/>
            <a:ext cx="2771775" cy="646331"/>
          </a:xfrm>
          <a:prstGeom prst="rect">
            <a:avLst/>
          </a:prstGeom>
          <a:noFill/>
        </p:spPr>
        <p:txBody>
          <a:bodyPr wrap="square" rtlCol="0">
            <a:spAutoFit/>
          </a:bodyPr>
          <a:lstStyle/>
          <a:p>
            <a:r>
              <a:rPr lang="de-DE" dirty="0"/>
              <a:t>QR-Code für Arbeitsblatt</a:t>
            </a:r>
          </a:p>
        </p:txBody>
      </p:sp>
      <p:pic>
        <p:nvPicPr>
          <p:cNvPr id="16" name="Grafik 15">
            <a:extLst>
              <a:ext uri="{FF2B5EF4-FFF2-40B4-BE49-F238E27FC236}">
                <a16:creationId xmlns:a16="http://schemas.microsoft.com/office/drawing/2014/main" id="{E131ECB6-30AF-B56A-5A96-4152F2D87649}"/>
              </a:ext>
            </a:extLst>
          </p:cNvPr>
          <p:cNvPicPr>
            <a:picLocks noChangeAspect="1"/>
          </p:cNvPicPr>
          <p:nvPr/>
        </p:nvPicPr>
        <p:blipFill rotWithShape="1">
          <a:blip r:embed="rId3"/>
          <a:srcRect l="35912" t="15856" r="22024" b="16548"/>
          <a:stretch/>
        </p:blipFill>
        <p:spPr>
          <a:xfrm>
            <a:off x="7999015" y="2066924"/>
            <a:ext cx="3971925" cy="4391025"/>
          </a:xfrm>
          <a:prstGeom prst="rect">
            <a:avLst/>
          </a:prstGeom>
        </p:spPr>
      </p:pic>
      <p:pic>
        <p:nvPicPr>
          <p:cNvPr id="5" name="Grafik 4">
            <a:extLst>
              <a:ext uri="{FF2B5EF4-FFF2-40B4-BE49-F238E27FC236}">
                <a16:creationId xmlns:a16="http://schemas.microsoft.com/office/drawing/2014/main" id="{0F5CCCAB-EF43-127E-4CF2-369D71899F13}"/>
              </a:ext>
            </a:extLst>
          </p:cNvPr>
          <p:cNvPicPr>
            <a:picLocks noChangeAspect="1"/>
          </p:cNvPicPr>
          <p:nvPr/>
        </p:nvPicPr>
        <p:blipFill>
          <a:blip r:embed="rId4"/>
          <a:stretch>
            <a:fillRect/>
          </a:stretch>
        </p:blipFill>
        <p:spPr>
          <a:xfrm>
            <a:off x="11226800" y="61970"/>
            <a:ext cx="838200" cy="333260"/>
          </a:xfrm>
          <a:prstGeom prst="rect">
            <a:avLst/>
          </a:prstGeom>
        </p:spPr>
      </p:pic>
    </p:spTree>
    <p:extLst>
      <p:ext uri="{BB962C8B-B14F-4D97-AF65-F5344CB8AC3E}">
        <p14:creationId xmlns:p14="http://schemas.microsoft.com/office/powerpoint/2010/main" val="1805274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785652"/>
          </a:xfrm>
          <a:prstGeom prst="rect">
            <a:avLst/>
          </a:prstGeom>
          <a:noFill/>
        </p:spPr>
        <p:txBody>
          <a:bodyPr wrap="square" rtlCol="0">
            <a:spAutoFit/>
          </a:bodyPr>
          <a:lstStyle/>
          <a:p>
            <a:pPr algn="ctr"/>
            <a:r>
              <a:rPr lang="de-DE" sz="2400" b="1" dirty="0">
                <a:latin typeface="WsC Grundschrift" pitchFamily="2" charset="0"/>
              </a:rPr>
              <a:t>Welche Optionen hast du, wenn du die Zutaten für einen Kuchen kaufen möchtest?</a:t>
            </a:r>
          </a:p>
          <a:p>
            <a:pPr algn="ctr"/>
            <a:r>
              <a:rPr lang="de-DE" sz="2400" dirty="0">
                <a:latin typeface="WsC Grundschrift" pitchFamily="2" charset="0"/>
              </a:rPr>
              <a:t>Finde verschiedene Optionen und berechne, wie viel du bezahlen müsstest. </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452688"/>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8" name="Rechteck 7">
            <a:extLst>
              <a:ext uri="{FF2B5EF4-FFF2-40B4-BE49-F238E27FC236}">
                <a16:creationId xmlns:a16="http://schemas.microsoft.com/office/drawing/2014/main" id="{E9AE139A-3E04-B771-5327-19A25DADEBD4}"/>
              </a:ext>
            </a:extLst>
          </p:cNvPr>
          <p:cNvSpPr/>
          <p:nvPr/>
        </p:nvSpPr>
        <p:spPr>
          <a:xfrm>
            <a:off x="4581525" y="2452688"/>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965200" y="2533650"/>
            <a:ext cx="2943225" cy="584775"/>
          </a:xfrm>
          <a:prstGeom prst="rect">
            <a:avLst/>
          </a:prstGeom>
          <a:noFill/>
        </p:spPr>
        <p:txBody>
          <a:bodyPr wrap="square" rtlCol="0">
            <a:spAutoFit/>
          </a:bodyPr>
          <a:lstStyle/>
          <a:p>
            <a:pPr algn="ctr"/>
            <a:r>
              <a:rPr lang="de-DE" dirty="0">
                <a:latin typeface="WsC Grundschrift" pitchFamily="2" charset="0"/>
              </a:rPr>
              <a:t>Option 1:</a:t>
            </a:r>
          </a:p>
          <a:p>
            <a:pPr algn="ctr"/>
            <a:r>
              <a:rPr lang="de-DE" sz="1400" dirty="0">
                <a:latin typeface="WsC Grundschrift" pitchFamily="2" charset="0"/>
              </a:rPr>
              <a:t>Alle Produkte bei Supermarkt A kaufen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4581526" y="2533650"/>
            <a:ext cx="3165474" cy="584775"/>
          </a:xfrm>
          <a:prstGeom prst="rect">
            <a:avLst/>
          </a:prstGeom>
          <a:noFill/>
        </p:spPr>
        <p:txBody>
          <a:bodyPr wrap="square" rtlCol="0">
            <a:spAutoFit/>
          </a:bodyPr>
          <a:lstStyle/>
          <a:p>
            <a:pPr algn="ctr"/>
            <a:r>
              <a:rPr lang="de-DE" dirty="0">
                <a:latin typeface="WsC Grundschrift" pitchFamily="2" charset="0"/>
              </a:rPr>
              <a:t>Option 2:</a:t>
            </a:r>
          </a:p>
          <a:p>
            <a:pPr algn="ctr"/>
            <a:r>
              <a:rPr lang="de-DE" sz="1400" dirty="0">
                <a:latin typeface="WsC Grundschrift" pitchFamily="2" charset="0"/>
              </a:rPr>
              <a:t>Alle Produkte bei Supermarkt B kaufen.</a:t>
            </a:r>
          </a:p>
        </p:txBody>
      </p:sp>
      <p:sp>
        <p:nvSpPr>
          <p:cNvPr id="11" name="Textfeld 10">
            <a:extLst>
              <a:ext uri="{FF2B5EF4-FFF2-40B4-BE49-F238E27FC236}">
                <a16:creationId xmlns:a16="http://schemas.microsoft.com/office/drawing/2014/main" id="{EF784B12-A8A1-F6CC-3AEA-FFAFEE0F5F2B}"/>
              </a:ext>
            </a:extLst>
          </p:cNvPr>
          <p:cNvSpPr txBox="1"/>
          <p:nvPr/>
        </p:nvSpPr>
        <p:spPr>
          <a:xfrm>
            <a:off x="1866900" y="3785889"/>
            <a:ext cx="1133475" cy="646331"/>
          </a:xfrm>
          <a:prstGeom prst="rect">
            <a:avLst/>
          </a:prstGeom>
          <a:noFill/>
        </p:spPr>
        <p:txBody>
          <a:bodyPr wrap="square" rtlCol="0">
            <a:spAutoFit/>
          </a:bodyPr>
          <a:lstStyle/>
          <a:p>
            <a:r>
              <a:rPr lang="de-DE" dirty="0">
                <a:latin typeface="WsC Grundschrift" pitchFamily="2" charset="0"/>
              </a:rPr>
              <a:t>Rechnung</a:t>
            </a:r>
          </a:p>
          <a:p>
            <a:endParaRPr lang="de-DE" dirty="0">
              <a:latin typeface="WsC Grundschrift" pitchFamily="2" charset="0"/>
            </a:endParaRPr>
          </a:p>
        </p:txBody>
      </p:sp>
      <p:sp>
        <p:nvSpPr>
          <p:cNvPr id="12" name="Textfeld 11">
            <a:extLst>
              <a:ext uri="{FF2B5EF4-FFF2-40B4-BE49-F238E27FC236}">
                <a16:creationId xmlns:a16="http://schemas.microsoft.com/office/drawing/2014/main" id="{04283436-77FA-88DE-A920-EA8885847AFC}"/>
              </a:ext>
            </a:extLst>
          </p:cNvPr>
          <p:cNvSpPr txBox="1"/>
          <p:nvPr/>
        </p:nvSpPr>
        <p:spPr>
          <a:xfrm>
            <a:off x="977900" y="5030805"/>
            <a:ext cx="1898650" cy="646331"/>
          </a:xfrm>
          <a:prstGeom prst="rect">
            <a:avLst/>
          </a:prstGeom>
          <a:noFill/>
        </p:spPr>
        <p:txBody>
          <a:bodyPr wrap="square" rtlCol="0">
            <a:spAutoFit/>
          </a:bodyPr>
          <a:lstStyle/>
          <a:p>
            <a:r>
              <a:rPr lang="de-DE" dirty="0">
                <a:latin typeface="WsC Grundschrift" pitchFamily="2" charset="0"/>
              </a:rPr>
              <a:t>Gesamtpreis</a:t>
            </a:r>
          </a:p>
          <a:p>
            <a:endParaRPr lang="de-DE" dirty="0">
              <a:latin typeface="WsC Grundschrift" pitchFamily="2" charset="0"/>
            </a:endParaRPr>
          </a:p>
        </p:txBody>
      </p:sp>
      <p:sp>
        <p:nvSpPr>
          <p:cNvPr id="13" name="Textfeld 12">
            <a:extLst>
              <a:ext uri="{FF2B5EF4-FFF2-40B4-BE49-F238E27FC236}">
                <a16:creationId xmlns:a16="http://schemas.microsoft.com/office/drawing/2014/main" id="{574E6AEC-61F4-07DB-0EF9-889D540D9615}"/>
              </a:ext>
            </a:extLst>
          </p:cNvPr>
          <p:cNvSpPr txBox="1"/>
          <p:nvPr/>
        </p:nvSpPr>
        <p:spPr>
          <a:xfrm>
            <a:off x="4694238" y="5051107"/>
            <a:ext cx="1898650" cy="646331"/>
          </a:xfrm>
          <a:prstGeom prst="rect">
            <a:avLst/>
          </a:prstGeom>
          <a:noFill/>
        </p:spPr>
        <p:txBody>
          <a:bodyPr wrap="square" rtlCol="0">
            <a:spAutoFit/>
          </a:bodyPr>
          <a:lstStyle/>
          <a:p>
            <a:r>
              <a:rPr lang="de-DE" dirty="0">
                <a:latin typeface="WsC Grundschrift" pitchFamily="2" charset="0"/>
              </a:rPr>
              <a:t>Gesamtpreis</a:t>
            </a:r>
          </a:p>
          <a:p>
            <a:endParaRPr lang="de-DE" dirty="0">
              <a:latin typeface="WsC Grundschrift" pitchFamily="2" charset="0"/>
            </a:endParaRPr>
          </a:p>
        </p:txBody>
      </p:sp>
      <p:sp>
        <p:nvSpPr>
          <p:cNvPr id="14" name="Textfeld 13">
            <a:extLst>
              <a:ext uri="{FF2B5EF4-FFF2-40B4-BE49-F238E27FC236}">
                <a16:creationId xmlns:a16="http://schemas.microsoft.com/office/drawing/2014/main" id="{E5B7741E-F781-2ACA-EF32-CABFAFB51E72}"/>
              </a:ext>
            </a:extLst>
          </p:cNvPr>
          <p:cNvSpPr txBox="1"/>
          <p:nvPr/>
        </p:nvSpPr>
        <p:spPr>
          <a:xfrm>
            <a:off x="5643563" y="3785889"/>
            <a:ext cx="1133475" cy="646331"/>
          </a:xfrm>
          <a:prstGeom prst="rect">
            <a:avLst/>
          </a:prstGeom>
          <a:noFill/>
        </p:spPr>
        <p:txBody>
          <a:bodyPr wrap="square" rtlCol="0">
            <a:spAutoFit/>
          </a:bodyPr>
          <a:lstStyle/>
          <a:p>
            <a:r>
              <a:rPr lang="de-DE" dirty="0">
                <a:latin typeface="WsC Grundschrift" pitchFamily="2" charset="0"/>
              </a:rPr>
              <a:t>Rechnung</a:t>
            </a:r>
          </a:p>
          <a:p>
            <a:endParaRPr lang="de-DE" dirty="0">
              <a:latin typeface="WsC Grundschrift" pitchFamily="2" charset="0"/>
            </a:endParaRPr>
          </a:p>
        </p:txBody>
      </p:sp>
      <p:pic>
        <p:nvPicPr>
          <p:cNvPr id="16" name="Grafik 15">
            <a:extLst>
              <a:ext uri="{FF2B5EF4-FFF2-40B4-BE49-F238E27FC236}">
                <a16:creationId xmlns:a16="http://schemas.microsoft.com/office/drawing/2014/main" id="{78BA66B9-F94B-6AE1-1E3B-81B931A2F6EC}"/>
              </a:ext>
            </a:extLst>
          </p:cNvPr>
          <p:cNvPicPr>
            <a:picLocks noChangeAspect="1"/>
          </p:cNvPicPr>
          <p:nvPr/>
        </p:nvPicPr>
        <p:blipFill rotWithShape="1">
          <a:blip r:embed="rId2"/>
          <a:srcRect l="35912" t="15856" r="22024" b="16548"/>
          <a:stretch/>
        </p:blipFill>
        <p:spPr>
          <a:xfrm>
            <a:off x="7999015" y="2066924"/>
            <a:ext cx="3971925" cy="4391025"/>
          </a:xfrm>
          <a:prstGeom prst="rect">
            <a:avLst/>
          </a:prstGeom>
        </p:spPr>
      </p:pic>
      <p:pic>
        <p:nvPicPr>
          <p:cNvPr id="5" name="Grafik 4">
            <a:extLst>
              <a:ext uri="{FF2B5EF4-FFF2-40B4-BE49-F238E27FC236}">
                <a16:creationId xmlns:a16="http://schemas.microsoft.com/office/drawing/2014/main" id="{61A1ABA2-8D41-08E1-79DB-D1B0E2793E45}"/>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189764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33401" y="1103532"/>
            <a:ext cx="11366500" cy="7478970"/>
          </a:xfrm>
          <a:prstGeom prst="rect">
            <a:avLst/>
          </a:prstGeom>
          <a:noFill/>
        </p:spPr>
        <p:txBody>
          <a:bodyPr wrap="square" rtlCol="0">
            <a:spAutoFit/>
          </a:bodyPr>
          <a:lstStyle/>
          <a:p>
            <a:pPr algn="ctr"/>
            <a:r>
              <a:rPr lang="de-DE" sz="2400" b="1" dirty="0">
                <a:latin typeface="WsC Grundschrift" pitchFamily="2" charset="0"/>
              </a:rPr>
              <a:t>Welche Optionen hast du, wenn du die Zutaten für einen Kuchen kaufen möchtest?</a:t>
            </a:r>
          </a:p>
          <a:p>
            <a:pPr algn="ctr"/>
            <a:endParaRPr lang="de-DE" sz="2400" dirty="0">
              <a:latin typeface="WsC Grundschrift" pitchFamily="2" charset="0"/>
            </a:endParaRPr>
          </a:p>
          <a:p>
            <a:endParaRPr lang="de-DE" sz="2400" dirty="0">
              <a:latin typeface="WsC Grundschrift" pitchFamily="2" charset="0"/>
            </a:endParaRPr>
          </a:p>
          <a:p>
            <a:r>
              <a:rPr lang="de-DE" sz="2400" dirty="0">
                <a:latin typeface="WsC Grundschrift" pitchFamily="2" charset="0"/>
              </a:rPr>
              <a:t>Option 1: Bei Supermarkt A alle Produkte kaufen.</a:t>
            </a:r>
          </a:p>
          <a:p>
            <a:endParaRPr lang="de-DE" sz="2400" dirty="0">
              <a:latin typeface="WsC Grundschrift" pitchFamily="2" charset="0"/>
            </a:endParaRPr>
          </a:p>
          <a:p>
            <a:r>
              <a:rPr lang="de-DE" sz="2400" dirty="0">
                <a:latin typeface="WsC Grundschrift" pitchFamily="2" charset="0"/>
              </a:rPr>
              <a:t>Option 2: Bei Supermarkt B alle Produkte kaufen.</a:t>
            </a:r>
          </a:p>
          <a:p>
            <a:endParaRPr lang="de-DE" sz="2400" dirty="0">
              <a:latin typeface="WsC Grundschrift" pitchFamily="2" charset="0"/>
            </a:endParaRPr>
          </a:p>
          <a:p>
            <a:r>
              <a:rPr lang="de-DE" sz="2400" dirty="0">
                <a:latin typeface="WsC Grundschrift" pitchFamily="2" charset="0"/>
              </a:rPr>
              <a:t>Option 3: Bei Supermarkt A nur die Produkte kaufen, deren Preise normal sind. </a:t>
            </a:r>
          </a:p>
          <a:p>
            <a:r>
              <a:rPr lang="de-DE" sz="2400" dirty="0">
                <a:latin typeface="WsC Grundschrift" pitchFamily="2" charset="0"/>
              </a:rPr>
              <a:t>Zu teure Produkte mit ähnlichen, billigeren Produkten austauschen.</a:t>
            </a:r>
          </a:p>
          <a:p>
            <a:endParaRPr lang="de-DE" sz="2400" dirty="0">
              <a:latin typeface="WsC Grundschrift" pitchFamily="2" charset="0"/>
            </a:endParaRPr>
          </a:p>
          <a:p>
            <a:r>
              <a:rPr lang="de-DE" sz="2400" dirty="0">
                <a:latin typeface="WsC Grundschrift" pitchFamily="2" charset="0"/>
              </a:rPr>
              <a:t>Option 4: Bei Supermarkt B nur die Produkte kaufen, deren Preise normal sind. </a:t>
            </a:r>
          </a:p>
          <a:p>
            <a:r>
              <a:rPr lang="de-DE" sz="2400" dirty="0">
                <a:latin typeface="WsC Grundschrift" pitchFamily="2" charset="0"/>
              </a:rPr>
              <a:t>Zu teure Produkte mit ähnlichen, billigeren Produkten austauschen.</a:t>
            </a:r>
          </a:p>
          <a:p>
            <a:endParaRPr lang="de-DE" sz="2400" dirty="0">
              <a:latin typeface="WsC Grundschrift" pitchFamily="2" charset="0"/>
            </a:endParaRPr>
          </a:p>
          <a:p>
            <a:r>
              <a:rPr lang="de-DE" sz="2400" dirty="0">
                <a:latin typeface="WsC Grundschrift" pitchFamily="2" charset="0"/>
              </a:rPr>
              <a:t>Option 5: Bei Supermarkt A und B einkaufen und jeweils die billigeren Produkte wählen.</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5" name="Grafik 4">
            <a:extLst>
              <a:ext uri="{FF2B5EF4-FFF2-40B4-BE49-F238E27FC236}">
                <a16:creationId xmlns:a16="http://schemas.microsoft.com/office/drawing/2014/main" id="{42873D97-FCF7-1C76-8960-2F1DC2C7035A}"/>
              </a:ext>
            </a:extLst>
          </p:cNvPr>
          <p:cNvPicPr>
            <a:picLocks noChangeAspect="1"/>
          </p:cNvPicPr>
          <p:nvPr/>
        </p:nvPicPr>
        <p:blipFill>
          <a:blip r:embed="rId2"/>
          <a:stretch>
            <a:fillRect/>
          </a:stretch>
        </p:blipFill>
        <p:spPr>
          <a:xfrm>
            <a:off x="11226800" y="61970"/>
            <a:ext cx="838200" cy="333260"/>
          </a:xfrm>
          <a:prstGeom prst="rect">
            <a:avLst/>
          </a:prstGeom>
        </p:spPr>
      </p:pic>
    </p:spTree>
    <p:extLst>
      <p:ext uri="{BB962C8B-B14F-4D97-AF65-F5344CB8AC3E}">
        <p14:creationId xmlns:p14="http://schemas.microsoft.com/office/powerpoint/2010/main" val="387646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b="1" dirty="0">
                <a:latin typeface="WsC Grundschrift" pitchFamily="2" charset="0"/>
              </a:rPr>
              <a:t>Welche Kriterien sind dir sehr wichtig, welche weniger wichtig?</a:t>
            </a:r>
          </a:p>
          <a:p>
            <a:pPr algn="ctr"/>
            <a:r>
              <a:rPr lang="de-DE" sz="2400" b="1" dirty="0">
                <a:latin typeface="WsC Grundschrift" pitchFamily="2" charset="0"/>
              </a:rPr>
              <a:t>Welche Option erfüllt die Kriterien in dieser Reihenfolge am besten?</a:t>
            </a: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071688"/>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62669F36-7848-86C5-029A-C4822172E582}"/>
              </a:ext>
            </a:extLst>
          </p:cNvPr>
          <p:cNvSpPr txBox="1"/>
          <p:nvPr/>
        </p:nvSpPr>
        <p:spPr>
          <a:xfrm>
            <a:off x="746125" y="2164318"/>
            <a:ext cx="2324099" cy="369332"/>
          </a:xfrm>
          <a:prstGeom prst="rect">
            <a:avLst/>
          </a:prstGeom>
          <a:noFill/>
        </p:spPr>
        <p:txBody>
          <a:bodyPr wrap="square" rtlCol="0">
            <a:spAutoFit/>
          </a:bodyPr>
          <a:lstStyle/>
          <a:p>
            <a:pPr algn="ctr"/>
            <a:r>
              <a:rPr lang="de-DE" dirty="0">
                <a:latin typeface="WsC Grundschrift" pitchFamily="2" charset="0"/>
              </a:rPr>
              <a:t>Option 1</a:t>
            </a:r>
          </a:p>
        </p:txBody>
      </p:sp>
      <p:graphicFrame>
        <p:nvGraphicFramePr>
          <p:cNvPr id="10" name="Tabelle 7">
            <a:extLst>
              <a:ext uri="{FF2B5EF4-FFF2-40B4-BE49-F238E27FC236}">
                <a16:creationId xmlns:a16="http://schemas.microsoft.com/office/drawing/2014/main" id="{448C3501-67A6-E8BF-538C-16C513EB2787}"/>
              </a:ext>
            </a:extLst>
          </p:cNvPr>
          <p:cNvGraphicFramePr>
            <a:graphicFrameLocks noGrp="1"/>
          </p:cNvGraphicFramePr>
          <p:nvPr>
            <p:extLst>
              <p:ext uri="{D42A27DB-BD31-4B8C-83A1-F6EECF244321}">
                <p14:modId xmlns:p14="http://schemas.microsoft.com/office/powerpoint/2010/main" val="404695462"/>
              </p:ext>
            </p:extLst>
          </p:nvPr>
        </p:nvGraphicFramePr>
        <p:xfrm>
          <a:off x="8809567" y="2164318"/>
          <a:ext cx="2709333" cy="22910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533146336"/>
                    </a:ext>
                  </a:extLst>
                </a:gridCol>
              </a:tblGrid>
              <a:tr h="370840">
                <a:tc>
                  <a:txBody>
                    <a:bodyPr/>
                    <a:lstStyle/>
                    <a:p>
                      <a:r>
                        <a:rPr lang="de-DE"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370840">
                <a:tc>
                  <a:txBody>
                    <a:bodyPr/>
                    <a:lstStyle/>
                    <a:p>
                      <a:r>
                        <a:rPr lang="de-DE" dirty="0">
                          <a:latin typeface="WsC Grundschrift" pitchFamily="2" charset="0"/>
                        </a:rPr>
                        <a:t>Nur Produkte auf dem Einkaufszettel kaufen.</a:t>
                      </a:r>
                    </a:p>
                  </a:txBody>
                  <a:tcPr>
                    <a:solidFill>
                      <a:schemeClr val="accent5">
                        <a:lumMod val="20000"/>
                        <a:lumOff val="80000"/>
                      </a:schemeClr>
                    </a:solidFill>
                  </a:tcPr>
                </a:tc>
                <a:extLst>
                  <a:ext uri="{0D108BD9-81ED-4DB2-BD59-A6C34878D82A}">
                    <a16:rowId xmlns:a16="http://schemas.microsoft.com/office/drawing/2014/main" val="2176989268"/>
                  </a:ext>
                </a:extLst>
              </a:tr>
              <a:tr h="370840">
                <a:tc>
                  <a:txBody>
                    <a:bodyPr/>
                    <a:lstStyle/>
                    <a:p>
                      <a:r>
                        <a:rPr lang="de-DE" dirty="0">
                          <a:latin typeface="WsC Grundschrift" pitchFamily="2" charset="0"/>
                        </a:rPr>
                        <a:t>Nicht über das festgelegte Budget kommen.</a:t>
                      </a:r>
                    </a:p>
                  </a:txBody>
                  <a:tcPr>
                    <a:solidFill>
                      <a:schemeClr val="accent5">
                        <a:lumMod val="20000"/>
                        <a:lumOff val="80000"/>
                      </a:schemeClr>
                    </a:solidFill>
                  </a:tcPr>
                </a:tc>
                <a:extLst>
                  <a:ext uri="{0D108BD9-81ED-4DB2-BD59-A6C34878D82A}">
                    <a16:rowId xmlns:a16="http://schemas.microsoft.com/office/drawing/2014/main" val="1063320931"/>
                  </a:ext>
                </a:extLst>
              </a:tr>
              <a:tr h="370840">
                <a:tc>
                  <a:txBody>
                    <a:bodyPr/>
                    <a:lstStyle/>
                    <a:p>
                      <a:r>
                        <a:rPr lang="de-DE" dirty="0">
                          <a:latin typeface="WsC Grundschrift" pitchFamily="2" charset="0"/>
                        </a:rPr>
                        <a:t>Keine zu teuren Produkte kaufen.</a:t>
                      </a:r>
                    </a:p>
                  </a:txBody>
                  <a:tcPr>
                    <a:solidFill>
                      <a:schemeClr val="accent5">
                        <a:lumMod val="20000"/>
                        <a:lumOff val="80000"/>
                      </a:schemeClr>
                    </a:solidFill>
                  </a:tcPr>
                </a:tc>
                <a:extLst>
                  <a:ext uri="{0D108BD9-81ED-4DB2-BD59-A6C34878D82A}">
                    <a16:rowId xmlns:a16="http://schemas.microsoft.com/office/drawing/2014/main" val="1399115353"/>
                  </a:ext>
                </a:extLst>
              </a:tr>
            </a:tbl>
          </a:graphicData>
        </a:graphic>
      </p:graphicFrame>
      <p:sp>
        <p:nvSpPr>
          <p:cNvPr id="12" name="Rechteck 11">
            <a:extLst>
              <a:ext uri="{FF2B5EF4-FFF2-40B4-BE49-F238E27FC236}">
                <a16:creationId xmlns:a16="http://schemas.microsoft.com/office/drawing/2014/main" id="{73B1BFB1-C1ED-D7A6-DD1D-6670E27982C2}"/>
              </a:ext>
            </a:extLst>
          </p:cNvPr>
          <p:cNvSpPr/>
          <p:nvPr/>
        </p:nvSpPr>
        <p:spPr>
          <a:xfrm>
            <a:off x="3362324" y="2071688"/>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B4A0AA9-374A-EFA3-291E-ACFB6918DE3D}"/>
              </a:ext>
            </a:extLst>
          </p:cNvPr>
          <p:cNvSpPr txBox="1"/>
          <p:nvPr/>
        </p:nvSpPr>
        <p:spPr>
          <a:xfrm>
            <a:off x="3254375" y="2152173"/>
            <a:ext cx="2324099" cy="369332"/>
          </a:xfrm>
          <a:prstGeom prst="rect">
            <a:avLst/>
          </a:prstGeom>
          <a:noFill/>
        </p:spPr>
        <p:txBody>
          <a:bodyPr wrap="square" rtlCol="0">
            <a:spAutoFit/>
          </a:bodyPr>
          <a:lstStyle/>
          <a:p>
            <a:pPr algn="ctr"/>
            <a:r>
              <a:rPr lang="de-DE" dirty="0">
                <a:latin typeface="WsC Grundschrift" pitchFamily="2" charset="0"/>
              </a:rPr>
              <a:t>Option 2</a:t>
            </a:r>
          </a:p>
        </p:txBody>
      </p:sp>
      <p:sp>
        <p:nvSpPr>
          <p:cNvPr id="13" name="Rechteck 12">
            <a:extLst>
              <a:ext uri="{FF2B5EF4-FFF2-40B4-BE49-F238E27FC236}">
                <a16:creationId xmlns:a16="http://schemas.microsoft.com/office/drawing/2014/main" id="{E7161F1C-70E5-A09B-2C3C-8B1EED2B15F9}"/>
              </a:ext>
            </a:extLst>
          </p:cNvPr>
          <p:cNvSpPr/>
          <p:nvPr/>
        </p:nvSpPr>
        <p:spPr>
          <a:xfrm>
            <a:off x="5870573" y="2066925"/>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F564CD3-F9A1-5AD6-3320-AB78CDD73F0A}"/>
              </a:ext>
            </a:extLst>
          </p:cNvPr>
          <p:cNvSpPr txBox="1"/>
          <p:nvPr/>
        </p:nvSpPr>
        <p:spPr>
          <a:xfrm>
            <a:off x="5762623" y="2152173"/>
            <a:ext cx="2324099" cy="369332"/>
          </a:xfrm>
          <a:prstGeom prst="rect">
            <a:avLst/>
          </a:prstGeom>
          <a:noFill/>
        </p:spPr>
        <p:txBody>
          <a:bodyPr wrap="square" rtlCol="0">
            <a:spAutoFit/>
          </a:bodyPr>
          <a:lstStyle/>
          <a:p>
            <a:pPr algn="ctr"/>
            <a:r>
              <a:rPr lang="de-DE" dirty="0">
                <a:latin typeface="WsC Grundschrift" pitchFamily="2" charset="0"/>
              </a:rPr>
              <a:t>Option 3</a:t>
            </a:r>
          </a:p>
        </p:txBody>
      </p:sp>
      <p:sp>
        <p:nvSpPr>
          <p:cNvPr id="15" name="Rechteck 14">
            <a:extLst>
              <a:ext uri="{FF2B5EF4-FFF2-40B4-BE49-F238E27FC236}">
                <a16:creationId xmlns:a16="http://schemas.microsoft.com/office/drawing/2014/main" id="{5646BF4B-9CC9-9CCA-6C73-5CA6A29F23CD}"/>
              </a:ext>
            </a:extLst>
          </p:cNvPr>
          <p:cNvSpPr/>
          <p:nvPr/>
        </p:nvSpPr>
        <p:spPr>
          <a:xfrm>
            <a:off x="2130425" y="4204274"/>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D7B853B1-FCA7-A96B-0303-77671C7F3F49}"/>
              </a:ext>
            </a:extLst>
          </p:cNvPr>
          <p:cNvSpPr/>
          <p:nvPr/>
        </p:nvSpPr>
        <p:spPr>
          <a:xfrm>
            <a:off x="4708523" y="4197132"/>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2162A25-35B7-13F4-7EF0-A126386F1AC2}"/>
              </a:ext>
            </a:extLst>
          </p:cNvPr>
          <p:cNvSpPr txBox="1"/>
          <p:nvPr/>
        </p:nvSpPr>
        <p:spPr>
          <a:xfrm>
            <a:off x="2022475" y="4282320"/>
            <a:ext cx="2324099" cy="369332"/>
          </a:xfrm>
          <a:prstGeom prst="rect">
            <a:avLst/>
          </a:prstGeom>
          <a:noFill/>
        </p:spPr>
        <p:txBody>
          <a:bodyPr wrap="square" rtlCol="0">
            <a:spAutoFit/>
          </a:bodyPr>
          <a:lstStyle/>
          <a:p>
            <a:pPr algn="ctr"/>
            <a:r>
              <a:rPr lang="de-DE" dirty="0">
                <a:latin typeface="WsC Grundschrift" pitchFamily="2" charset="0"/>
              </a:rPr>
              <a:t>Option 4</a:t>
            </a:r>
          </a:p>
        </p:txBody>
      </p:sp>
      <p:sp>
        <p:nvSpPr>
          <p:cNvPr id="18" name="Textfeld 17">
            <a:extLst>
              <a:ext uri="{FF2B5EF4-FFF2-40B4-BE49-F238E27FC236}">
                <a16:creationId xmlns:a16="http://schemas.microsoft.com/office/drawing/2014/main" id="{1A55C72A-A324-2BBC-D27D-D80161554F89}"/>
              </a:ext>
            </a:extLst>
          </p:cNvPr>
          <p:cNvSpPr txBox="1"/>
          <p:nvPr/>
        </p:nvSpPr>
        <p:spPr>
          <a:xfrm>
            <a:off x="4598453" y="4265205"/>
            <a:ext cx="2324099" cy="369332"/>
          </a:xfrm>
          <a:prstGeom prst="rect">
            <a:avLst/>
          </a:prstGeom>
          <a:noFill/>
        </p:spPr>
        <p:txBody>
          <a:bodyPr wrap="square" rtlCol="0">
            <a:spAutoFit/>
          </a:bodyPr>
          <a:lstStyle/>
          <a:p>
            <a:pPr algn="ctr"/>
            <a:r>
              <a:rPr lang="de-DE" dirty="0">
                <a:latin typeface="WsC Grundschrift" pitchFamily="2" charset="0"/>
              </a:rPr>
              <a:t>Option 5</a:t>
            </a:r>
          </a:p>
        </p:txBody>
      </p:sp>
      <p:pic>
        <p:nvPicPr>
          <p:cNvPr id="5" name="Grafik 4">
            <a:extLst>
              <a:ext uri="{FF2B5EF4-FFF2-40B4-BE49-F238E27FC236}">
                <a16:creationId xmlns:a16="http://schemas.microsoft.com/office/drawing/2014/main" id="{A6B029EC-AE26-A041-E223-76FF7FE7D11B}"/>
              </a:ext>
            </a:extLst>
          </p:cNvPr>
          <p:cNvPicPr>
            <a:picLocks noChangeAspect="1"/>
          </p:cNvPicPr>
          <p:nvPr/>
        </p:nvPicPr>
        <p:blipFill>
          <a:blip r:embed="rId2"/>
          <a:stretch>
            <a:fillRect/>
          </a:stretch>
        </p:blipFill>
        <p:spPr>
          <a:xfrm>
            <a:off x="11897300" y="31115"/>
            <a:ext cx="477640" cy="888365"/>
          </a:xfrm>
          <a:prstGeom prst="rect">
            <a:avLst/>
          </a:prstGeom>
        </p:spPr>
      </p:pic>
    </p:spTree>
    <p:extLst>
      <p:ext uri="{BB962C8B-B14F-4D97-AF65-F5344CB8AC3E}">
        <p14:creationId xmlns:p14="http://schemas.microsoft.com/office/powerpoint/2010/main" val="386252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Entscheidung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2677656"/>
          </a:xfrm>
          <a:prstGeom prst="rect">
            <a:avLst/>
          </a:prstGeom>
          <a:noFill/>
        </p:spPr>
        <p:txBody>
          <a:bodyPr wrap="square" rtlCol="0">
            <a:spAutoFit/>
          </a:bodyPr>
          <a:lstStyle/>
          <a:p>
            <a:pPr algn="ctr"/>
            <a:r>
              <a:rPr lang="de-DE" sz="2400" b="1" dirty="0">
                <a:latin typeface="WsC Grundschrift" pitchFamily="2" charset="0"/>
              </a:rPr>
              <a:t>Für welche Option hast du dich entschieden und warum? Begründe anhand deiner Kriterien.</a:t>
            </a: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071688"/>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62669F36-7848-86C5-029A-C4822172E582}"/>
              </a:ext>
            </a:extLst>
          </p:cNvPr>
          <p:cNvSpPr txBox="1"/>
          <p:nvPr/>
        </p:nvSpPr>
        <p:spPr>
          <a:xfrm>
            <a:off x="746125" y="2164318"/>
            <a:ext cx="2324099" cy="369332"/>
          </a:xfrm>
          <a:prstGeom prst="rect">
            <a:avLst/>
          </a:prstGeom>
          <a:noFill/>
        </p:spPr>
        <p:txBody>
          <a:bodyPr wrap="square" rtlCol="0">
            <a:spAutoFit/>
          </a:bodyPr>
          <a:lstStyle/>
          <a:p>
            <a:pPr algn="ctr"/>
            <a:r>
              <a:rPr lang="de-DE" dirty="0">
                <a:latin typeface="WsC Grundschrift" pitchFamily="2" charset="0"/>
              </a:rPr>
              <a:t>Option 1</a:t>
            </a:r>
          </a:p>
        </p:txBody>
      </p:sp>
      <p:graphicFrame>
        <p:nvGraphicFramePr>
          <p:cNvPr id="10" name="Tabelle 7">
            <a:extLst>
              <a:ext uri="{FF2B5EF4-FFF2-40B4-BE49-F238E27FC236}">
                <a16:creationId xmlns:a16="http://schemas.microsoft.com/office/drawing/2014/main" id="{448C3501-67A6-E8BF-538C-16C513EB2787}"/>
              </a:ext>
            </a:extLst>
          </p:cNvPr>
          <p:cNvGraphicFramePr>
            <a:graphicFrameLocks noGrp="1"/>
          </p:cNvGraphicFramePr>
          <p:nvPr>
            <p:extLst>
              <p:ext uri="{D42A27DB-BD31-4B8C-83A1-F6EECF244321}">
                <p14:modId xmlns:p14="http://schemas.microsoft.com/office/powerpoint/2010/main" val="3592035460"/>
              </p:ext>
            </p:extLst>
          </p:nvPr>
        </p:nvGraphicFramePr>
        <p:xfrm>
          <a:off x="8505817" y="2066925"/>
          <a:ext cx="3309408" cy="3026097"/>
        </p:xfrm>
        <a:graphic>
          <a:graphicData uri="http://schemas.openxmlformats.org/drawingml/2006/table">
            <a:tbl>
              <a:tblPr firstRow="1" bandRow="1">
                <a:tableStyleId>{5940675A-B579-460E-94D1-54222C63F5DA}</a:tableStyleId>
              </a:tblPr>
              <a:tblGrid>
                <a:gridCol w="2466983">
                  <a:extLst>
                    <a:ext uri="{9D8B030D-6E8A-4147-A177-3AD203B41FA5}">
                      <a16:colId xmlns:a16="http://schemas.microsoft.com/office/drawing/2014/main" val="533146336"/>
                    </a:ext>
                  </a:extLst>
                </a:gridCol>
                <a:gridCol w="842425">
                  <a:extLst>
                    <a:ext uri="{9D8B030D-6E8A-4147-A177-3AD203B41FA5}">
                      <a16:colId xmlns:a16="http://schemas.microsoft.com/office/drawing/2014/main" val="2411323347"/>
                    </a:ext>
                  </a:extLst>
                </a:gridCol>
              </a:tblGrid>
              <a:tr h="823932">
                <a:tc>
                  <a:txBody>
                    <a:bodyPr/>
                    <a:lstStyle/>
                    <a:p>
                      <a:r>
                        <a:rPr lang="de-DE" dirty="0">
                          <a:latin typeface="WsC Grundschrift" pitchFamily="2" charset="0"/>
                        </a:rPr>
                        <a:t>Entscheidungskriterien</a:t>
                      </a:r>
                    </a:p>
                  </a:txBody>
                  <a:tcPr>
                    <a:solidFill>
                      <a:schemeClr val="accent5">
                        <a:lumMod val="40000"/>
                        <a:lumOff val="60000"/>
                      </a:schemeClr>
                    </a:solidFill>
                  </a:tcPr>
                </a:tc>
                <a:tc>
                  <a:txBody>
                    <a:bodyPr/>
                    <a:lstStyle/>
                    <a:p>
                      <a:r>
                        <a:rPr lang="de-DE" dirty="0">
                          <a:latin typeface="WsC Grundschrift" pitchFamily="2" charset="0"/>
                        </a:rPr>
                        <a:t>Reihen-folge</a:t>
                      </a:r>
                    </a:p>
                  </a:txBody>
                  <a:tcPr>
                    <a:solidFill>
                      <a:schemeClr val="accent5">
                        <a:lumMod val="40000"/>
                        <a:lumOff val="60000"/>
                      </a:schemeClr>
                    </a:solidFill>
                  </a:tcPr>
                </a:tc>
                <a:extLst>
                  <a:ext uri="{0D108BD9-81ED-4DB2-BD59-A6C34878D82A}">
                    <a16:rowId xmlns:a16="http://schemas.microsoft.com/office/drawing/2014/main" val="2074020291"/>
                  </a:ext>
                </a:extLst>
              </a:tr>
              <a:tr h="647685">
                <a:tc>
                  <a:txBody>
                    <a:bodyPr/>
                    <a:lstStyle/>
                    <a:p>
                      <a:r>
                        <a:rPr lang="de-DE" dirty="0">
                          <a:latin typeface="WsC Grundschrift" pitchFamily="2" charset="0"/>
                        </a:rPr>
                        <a:t>Nur Produkte auf dem Einkaufszettel kaufen.</a:t>
                      </a:r>
                    </a:p>
                  </a:txBody>
                  <a:tcPr>
                    <a:solidFill>
                      <a:schemeClr val="accent5">
                        <a:lumMod val="20000"/>
                        <a:lumOff val="80000"/>
                      </a:schemeClr>
                    </a:solidFill>
                  </a:tcPr>
                </a:tc>
                <a:tc>
                  <a:txBody>
                    <a:bodyPr/>
                    <a:lstStyle/>
                    <a:p>
                      <a:endParaRPr lang="de-DE"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2176989268"/>
                  </a:ext>
                </a:extLst>
              </a:tr>
              <a:tr h="647685">
                <a:tc>
                  <a:txBody>
                    <a:bodyPr/>
                    <a:lstStyle/>
                    <a:p>
                      <a:r>
                        <a:rPr lang="de-DE" dirty="0">
                          <a:latin typeface="WsC Grundschrift" pitchFamily="2" charset="0"/>
                        </a:rPr>
                        <a:t>Nicht über das festgelegte Budget kommen.</a:t>
                      </a:r>
                    </a:p>
                  </a:txBody>
                  <a:tcPr>
                    <a:solidFill>
                      <a:schemeClr val="accent5">
                        <a:lumMod val="20000"/>
                        <a:lumOff val="80000"/>
                      </a:schemeClr>
                    </a:solidFill>
                  </a:tcPr>
                </a:tc>
                <a:tc>
                  <a:txBody>
                    <a:bodyPr/>
                    <a:lstStyle/>
                    <a:p>
                      <a:endParaRPr lang="de-DE"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1063320931"/>
                  </a:ext>
                </a:extLst>
              </a:tr>
              <a:tr h="576753">
                <a:tc>
                  <a:txBody>
                    <a:bodyPr/>
                    <a:lstStyle/>
                    <a:p>
                      <a:r>
                        <a:rPr lang="de-DE" dirty="0">
                          <a:latin typeface="WsC Grundschrift" pitchFamily="2" charset="0"/>
                        </a:rPr>
                        <a:t>Keine zu teuren Produkte kaufen.</a:t>
                      </a:r>
                    </a:p>
                  </a:txBody>
                  <a:tcPr>
                    <a:solidFill>
                      <a:schemeClr val="accent5">
                        <a:lumMod val="20000"/>
                        <a:lumOff val="80000"/>
                      </a:schemeClr>
                    </a:solidFill>
                  </a:tcPr>
                </a:tc>
                <a:tc>
                  <a:txBody>
                    <a:bodyPr/>
                    <a:lstStyle/>
                    <a:p>
                      <a:endParaRPr lang="de-DE"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1399115353"/>
                  </a:ext>
                </a:extLst>
              </a:tr>
            </a:tbl>
          </a:graphicData>
        </a:graphic>
      </p:graphicFrame>
      <p:sp>
        <p:nvSpPr>
          <p:cNvPr id="12" name="Rechteck 11">
            <a:extLst>
              <a:ext uri="{FF2B5EF4-FFF2-40B4-BE49-F238E27FC236}">
                <a16:creationId xmlns:a16="http://schemas.microsoft.com/office/drawing/2014/main" id="{73B1BFB1-C1ED-D7A6-DD1D-6670E27982C2}"/>
              </a:ext>
            </a:extLst>
          </p:cNvPr>
          <p:cNvSpPr/>
          <p:nvPr/>
        </p:nvSpPr>
        <p:spPr>
          <a:xfrm>
            <a:off x="3362324" y="2071688"/>
            <a:ext cx="2108200" cy="183356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B4A0AA9-374A-EFA3-291E-ACFB6918DE3D}"/>
              </a:ext>
            </a:extLst>
          </p:cNvPr>
          <p:cNvSpPr txBox="1"/>
          <p:nvPr/>
        </p:nvSpPr>
        <p:spPr>
          <a:xfrm>
            <a:off x="3254375" y="2152173"/>
            <a:ext cx="2324099" cy="369332"/>
          </a:xfrm>
          <a:prstGeom prst="rect">
            <a:avLst/>
          </a:prstGeom>
          <a:noFill/>
        </p:spPr>
        <p:txBody>
          <a:bodyPr wrap="square" rtlCol="0">
            <a:spAutoFit/>
          </a:bodyPr>
          <a:lstStyle/>
          <a:p>
            <a:pPr algn="ctr"/>
            <a:r>
              <a:rPr lang="de-DE" dirty="0">
                <a:latin typeface="WsC Grundschrift" pitchFamily="2" charset="0"/>
              </a:rPr>
              <a:t>Option 2</a:t>
            </a:r>
          </a:p>
        </p:txBody>
      </p:sp>
      <p:sp>
        <p:nvSpPr>
          <p:cNvPr id="13" name="Rechteck 12">
            <a:extLst>
              <a:ext uri="{FF2B5EF4-FFF2-40B4-BE49-F238E27FC236}">
                <a16:creationId xmlns:a16="http://schemas.microsoft.com/office/drawing/2014/main" id="{E7161F1C-70E5-A09B-2C3C-8B1EED2B15F9}"/>
              </a:ext>
            </a:extLst>
          </p:cNvPr>
          <p:cNvSpPr/>
          <p:nvPr/>
        </p:nvSpPr>
        <p:spPr>
          <a:xfrm>
            <a:off x="5870573" y="2066925"/>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F564CD3-F9A1-5AD6-3320-AB78CDD73F0A}"/>
              </a:ext>
            </a:extLst>
          </p:cNvPr>
          <p:cNvSpPr txBox="1"/>
          <p:nvPr/>
        </p:nvSpPr>
        <p:spPr>
          <a:xfrm>
            <a:off x="5762623" y="2152173"/>
            <a:ext cx="2324099" cy="369332"/>
          </a:xfrm>
          <a:prstGeom prst="rect">
            <a:avLst/>
          </a:prstGeom>
          <a:noFill/>
        </p:spPr>
        <p:txBody>
          <a:bodyPr wrap="square" rtlCol="0">
            <a:spAutoFit/>
          </a:bodyPr>
          <a:lstStyle/>
          <a:p>
            <a:pPr algn="ctr"/>
            <a:r>
              <a:rPr lang="de-DE" dirty="0">
                <a:latin typeface="WsC Grundschrift" pitchFamily="2" charset="0"/>
              </a:rPr>
              <a:t>Option 3</a:t>
            </a:r>
          </a:p>
        </p:txBody>
      </p:sp>
      <p:sp>
        <p:nvSpPr>
          <p:cNvPr id="15" name="Rechteck 14">
            <a:extLst>
              <a:ext uri="{FF2B5EF4-FFF2-40B4-BE49-F238E27FC236}">
                <a16:creationId xmlns:a16="http://schemas.microsoft.com/office/drawing/2014/main" id="{5646BF4B-9CC9-9CCA-6C73-5CA6A29F23CD}"/>
              </a:ext>
            </a:extLst>
          </p:cNvPr>
          <p:cNvSpPr/>
          <p:nvPr/>
        </p:nvSpPr>
        <p:spPr>
          <a:xfrm>
            <a:off x="2130425" y="4204274"/>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D7B853B1-FCA7-A96B-0303-77671C7F3F49}"/>
              </a:ext>
            </a:extLst>
          </p:cNvPr>
          <p:cNvSpPr/>
          <p:nvPr/>
        </p:nvSpPr>
        <p:spPr>
          <a:xfrm>
            <a:off x="4708523" y="4197132"/>
            <a:ext cx="2108200" cy="1833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2162A25-35B7-13F4-7EF0-A126386F1AC2}"/>
              </a:ext>
            </a:extLst>
          </p:cNvPr>
          <p:cNvSpPr txBox="1"/>
          <p:nvPr/>
        </p:nvSpPr>
        <p:spPr>
          <a:xfrm>
            <a:off x="2022475" y="4282320"/>
            <a:ext cx="2324099" cy="369332"/>
          </a:xfrm>
          <a:prstGeom prst="rect">
            <a:avLst/>
          </a:prstGeom>
          <a:noFill/>
        </p:spPr>
        <p:txBody>
          <a:bodyPr wrap="square" rtlCol="0">
            <a:spAutoFit/>
          </a:bodyPr>
          <a:lstStyle/>
          <a:p>
            <a:pPr algn="ctr"/>
            <a:r>
              <a:rPr lang="de-DE" dirty="0">
                <a:latin typeface="WsC Grundschrift" pitchFamily="2" charset="0"/>
              </a:rPr>
              <a:t>Option 4</a:t>
            </a:r>
          </a:p>
        </p:txBody>
      </p:sp>
      <p:sp>
        <p:nvSpPr>
          <p:cNvPr id="18" name="Textfeld 17">
            <a:extLst>
              <a:ext uri="{FF2B5EF4-FFF2-40B4-BE49-F238E27FC236}">
                <a16:creationId xmlns:a16="http://schemas.microsoft.com/office/drawing/2014/main" id="{1A55C72A-A324-2BBC-D27D-D80161554F89}"/>
              </a:ext>
            </a:extLst>
          </p:cNvPr>
          <p:cNvSpPr txBox="1"/>
          <p:nvPr/>
        </p:nvSpPr>
        <p:spPr>
          <a:xfrm>
            <a:off x="4598453" y="4265205"/>
            <a:ext cx="2324099" cy="369332"/>
          </a:xfrm>
          <a:prstGeom prst="rect">
            <a:avLst/>
          </a:prstGeom>
          <a:noFill/>
        </p:spPr>
        <p:txBody>
          <a:bodyPr wrap="square" rtlCol="0">
            <a:spAutoFit/>
          </a:bodyPr>
          <a:lstStyle/>
          <a:p>
            <a:pPr algn="ctr"/>
            <a:r>
              <a:rPr lang="de-DE" dirty="0">
                <a:latin typeface="WsC Grundschrift" pitchFamily="2" charset="0"/>
              </a:rPr>
              <a:t>Option 5</a:t>
            </a:r>
          </a:p>
        </p:txBody>
      </p:sp>
      <p:pic>
        <p:nvPicPr>
          <p:cNvPr id="9" name="Grafik 8">
            <a:extLst>
              <a:ext uri="{FF2B5EF4-FFF2-40B4-BE49-F238E27FC236}">
                <a16:creationId xmlns:a16="http://schemas.microsoft.com/office/drawing/2014/main" id="{E707CD78-DB2A-AE12-738D-AF2DCEB13D3E}"/>
              </a:ext>
            </a:extLst>
          </p:cNvPr>
          <p:cNvPicPr>
            <a:picLocks noChangeAspect="1"/>
          </p:cNvPicPr>
          <p:nvPr/>
        </p:nvPicPr>
        <p:blipFill>
          <a:blip r:embed="rId2"/>
          <a:stretch>
            <a:fillRect/>
          </a:stretch>
        </p:blipFill>
        <p:spPr>
          <a:xfrm>
            <a:off x="11366500" y="39608"/>
            <a:ext cx="825500" cy="786190"/>
          </a:xfrm>
          <a:prstGeom prst="rect">
            <a:avLst/>
          </a:prstGeom>
        </p:spPr>
      </p:pic>
    </p:spTree>
    <p:extLst>
      <p:ext uri="{BB962C8B-B14F-4D97-AF65-F5344CB8AC3E}">
        <p14:creationId xmlns:p14="http://schemas.microsoft.com/office/powerpoint/2010/main" val="3029547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Entscheidung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70000" y="969926"/>
            <a:ext cx="10248900" cy="830997"/>
          </a:xfrm>
          <a:prstGeom prst="rect">
            <a:avLst/>
          </a:prstGeom>
          <a:noFill/>
        </p:spPr>
        <p:txBody>
          <a:bodyPr wrap="square" rtlCol="0">
            <a:spAutoFit/>
          </a:bodyPr>
          <a:lstStyle/>
          <a:p>
            <a:pPr algn="ctr"/>
            <a:r>
              <a:rPr lang="de-DE" sz="2400" dirty="0">
                <a:latin typeface="WsC Grundschrift" pitchFamily="2" charset="0"/>
              </a:rPr>
              <a:t>Bezahle den von dir berechneten Betrag mit dem Geld aus dem Umschlag „Ausgeben“. Trage die Ausgabe in der Ausgabentabelle bei „tatsächlich“ ein.</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450" y="1667555"/>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7997825" y="469048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670301175"/>
              </p:ext>
            </p:extLst>
          </p:nvPr>
        </p:nvGraphicFramePr>
        <p:xfrm>
          <a:off x="2086109" y="2149561"/>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r>
                        <a:rPr lang="de-DE" sz="1800" dirty="0">
                          <a:latin typeface="WsC Grundschrift" pitchFamily="2" charset="0"/>
                        </a:rPr>
                        <a:t>Bezeichnung</a:t>
                      </a:r>
                    </a:p>
                  </a:txBody>
                  <a:tcPr>
                    <a:solidFill>
                      <a:srgbClr val="FF9999"/>
                    </a:solidFill>
                  </a:tcPr>
                </a:tc>
                <a:tc>
                  <a:txBody>
                    <a:bodyPr/>
                    <a:lstStyle/>
                    <a:p>
                      <a:pPr algn="r"/>
                      <a:r>
                        <a:rPr lang="de-DE" sz="1800" dirty="0">
                          <a:latin typeface="WsC Grundschrift" pitchFamily="2" charset="0"/>
                        </a:rPr>
                        <a:t>geplant</a:t>
                      </a:r>
                    </a:p>
                  </a:txBody>
                  <a:tcPr>
                    <a:solidFill>
                      <a:srgbClr val="FF9999"/>
                    </a:solidFill>
                  </a:tcPr>
                </a:tc>
                <a:tc>
                  <a:txBody>
                    <a:bodyPr/>
                    <a:lstStyle/>
                    <a:p>
                      <a:pPr algn="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r>
                        <a:rPr lang="de-DE" sz="2400" dirty="0">
                          <a:latin typeface="WsC Grundschrift" pitchFamily="2" charset="0"/>
                        </a:rPr>
                        <a:t>Einkauf</a:t>
                      </a: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2784381764"/>
                  </a:ext>
                </a:extLst>
              </a:tr>
              <a:tr h="434218">
                <a:tc>
                  <a:txBody>
                    <a:bodyPr/>
                    <a:lstStyle/>
                    <a:p>
                      <a:r>
                        <a:rPr lang="de-DE" sz="2400" i="1"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endParaRPr lang="de-DE" sz="2400" dirty="0">
                        <a:latin typeface="WsC Grundschrift" pitchFamily="2" charset="0"/>
                      </a:endParaRP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2847CF85-CC75-9718-E44B-7F681FFCAFC0}"/>
              </a:ext>
            </a:extLst>
          </p:cNvPr>
          <p:cNvPicPr>
            <a:picLocks noChangeAspect="1"/>
          </p:cNvPicPr>
          <p:nvPr/>
        </p:nvPicPr>
        <p:blipFill>
          <a:blip r:embed="rId5"/>
          <a:stretch>
            <a:fillRect/>
          </a:stretch>
        </p:blipFill>
        <p:spPr>
          <a:xfrm>
            <a:off x="11366500" y="88741"/>
            <a:ext cx="825500" cy="786190"/>
          </a:xfrm>
          <a:prstGeom prst="rect">
            <a:avLst/>
          </a:prstGeom>
        </p:spPr>
      </p:pic>
    </p:spTree>
    <p:extLst>
      <p:ext uri="{BB962C8B-B14F-4D97-AF65-F5344CB8AC3E}">
        <p14:creationId xmlns:p14="http://schemas.microsoft.com/office/powerpoint/2010/main" val="3353727469"/>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Entscheidung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b="1" dirty="0">
                <a:latin typeface="WsC Grundschrift" pitchFamily="2" charset="0"/>
              </a:rPr>
              <a:t>Ist deine Entscheidung auch in der Zukunft noch gut?</a:t>
            </a:r>
          </a:p>
          <a:p>
            <a:pPr algn="ctr"/>
            <a:r>
              <a:rPr lang="de-DE" sz="2400" b="1" dirty="0">
                <a:latin typeface="WsC Grundschrift" pitchFamily="2" charset="0"/>
              </a:rPr>
              <a:t>Gab es Argumente für eine andere Option, die dich überzeugt haben? </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5" name="Grafik 4">
            <a:extLst>
              <a:ext uri="{FF2B5EF4-FFF2-40B4-BE49-F238E27FC236}">
                <a16:creationId xmlns:a16="http://schemas.microsoft.com/office/drawing/2014/main" id="{587F6D95-FE16-B4BF-68C0-0B5219D8752E}"/>
              </a:ext>
            </a:extLst>
          </p:cNvPr>
          <p:cNvPicPr>
            <a:picLocks noChangeAspect="1"/>
          </p:cNvPicPr>
          <p:nvPr/>
        </p:nvPicPr>
        <p:blipFill>
          <a:blip r:embed="rId2"/>
          <a:stretch>
            <a:fillRect/>
          </a:stretch>
        </p:blipFill>
        <p:spPr>
          <a:xfrm>
            <a:off x="11335940" y="63500"/>
            <a:ext cx="856060" cy="811431"/>
          </a:xfrm>
          <a:prstGeom prst="rect">
            <a:avLst/>
          </a:prstGeom>
        </p:spPr>
      </p:pic>
    </p:spTree>
    <p:extLst>
      <p:ext uri="{BB962C8B-B14F-4D97-AF65-F5344CB8AC3E}">
        <p14:creationId xmlns:p14="http://schemas.microsoft.com/office/powerpoint/2010/main" val="212348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12850" y="914869"/>
            <a:ext cx="10248900" cy="1200329"/>
          </a:xfrm>
          <a:prstGeom prst="rect">
            <a:avLst/>
          </a:prstGeom>
          <a:noFill/>
        </p:spPr>
        <p:txBody>
          <a:bodyPr wrap="square" rtlCol="0">
            <a:spAutoFit/>
          </a:bodyPr>
          <a:lstStyle/>
          <a:p>
            <a:pPr algn="ctr"/>
            <a:r>
              <a:rPr lang="de-DE" sz="2400" dirty="0">
                <a:latin typeface="WsC Grundschrift" pitchFamily="2" charset="0"/>
              </a:rPr>
              <a:t>Du hast übriges Geld im Umschlag „Ausgeben“? Nun hast du die Möglichkeit, dafür etwas am Kiosk zu kaufen. </a:t>
            </a:r>
          </a:p>
          <a:p>
            <a:pPr algn="ctr"/>
            <a:r>
              <a:rPr lang="de-DE" sz="2400" dirty="0">
                <a:latin typeface="WsC Grundschrift" pitchFamily="2" charset="0"/>
              </a:rPr>
              <a:t>Denke daran, den ausgegeben Betrag im Haushaltsplan zu notieren. </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34825157"/>
              </p:ext>
            </p:extLst>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r>
                        <a:rPr lang="de-DE" sz="1800" dirty="0">
                          <a:latin typeface="WsC Grundschrift" pitchFamily="2" charset="0"/>
                        </a:rPr>
                        <a:t>Bezeichnung</a:t>
                      </a:r>
                    </a:p>
                  </a:txBody>
                  <a:tcPr>
                    <a:solidFill>
                      <a:srgbClr val="FF9999"/>
                    </a:solidFill>
                  </a:tcPr>
                </a:tc>
                <a:tc>
                  <a:txBody>
                    <a:bodyPr/>
                    <a:lstStyle/>
                    <a:p>
                      <a:pPr algn="r"/>
                      <a:r>
                        <a:rPr lang="de-DE" sz="1800" dirty="0">
                          <a:latin typeface="WsC Grundschrift" pitchFamily="2" charset="0"/>
                        </a:rPr>
                        <a:t>geplant</a:t>
                      </a:r>
                    </a:p>
                  </a:txBody>
                  <a:tcPr>
                    <a:solidFill>
                      <a:srgbClr val="FF9999"/>
                    </a:solidFill>
                  </a:tcPr>
                </a:tc>
                <a:tc>
                  <a:txBody>
                    <a:bodyPr/>
                    <a:lstStyle/>
                    <a:p>
                      <a:pPr algn="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C971C021-A5C0-DB96-40ED-050EC356CFF0}"/>
              </a:ext>
            </a:extLst>
          </p:cNvPr>
          <p:cNvPicPr>
            <a:picLocks noChangeAspect="1"/>
          </p:cNvPicPr>
          <p:nvPr/>
        </p:nvPicPr>
        <p:blipFill>
          <a:blip r:embed="rId4"/>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202068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12850" y="914869"/>
            <a:ext cx="10248900" cy="830997"/>
          </a:xfrm>
          <a:prstGeom prst="rect">
            <a:avLst/>
          </a:prstGeom>
          <a:noFill/>
        </p:spPr>
        <p:txBody>
          <a:bodyPr wrap="square" rtlCol="0">
            <a:spAutoFit/>
          </a:bodyPr>
          <a:lstStyle/>
          <a:p>
            <a:pPr algn="ctr"/>
            <a:r>
              <a:rPr lang="de-DE" sz="2400" dirty="0">
                <a:latin typeface="WsC Grundschrift" pitchFamily="2" charset="0"/>
              </a:rPr>
              <a:t>Sind die Ausgaben am Kiosk nötig oder unnötig?</a:t>
            </a:r>
          </a:p>
          <a:p>
            <a:pPr algn="ctr"/>
            <a:r>
              <a:rPr lang="de-DE" sz="2400" dirty="0">
                <a:latin typeface="WsC Grundschrift" pitchFamily="2" charset="0"/>
              </a:rPr>
              <a:t>Was oder wie viel würdest du dir am Kiosk wöchentlich kaufen? </a:t>
            </a:r>
            <a:r>
              <a:rPr lang="de-DE" sz="2400">
                <a:latin typeface="WsC Grundschrift" pitchFamily="2" charset="0"/>
              </a:rPr>
              <a:t>Warum?</a:t>
            </a:r>
            <a:endParaRPr lang="de-DE" sz="2400" dirty="0">
              <a:latin typeface="WsC Grundschrift" pitchFamily="2" charset="0"/>
            </a:endParaRP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r>
                        <a:rPr lang="de-DE" sz="1800" dirty="0">
                          <a:latin typeface="WsC Grundschrift" pitchFamily="2" charset="0"/>
                        </a:rPr>
                        <a:t>Bezeichnung</a:t>
                      </a:r>
                    </a:p>
                  </a:txBody>
                  <a:tcPr>
                    <a:solidFill>
                      <a:srgbClr val="FF9999"/>
                    </a:solidFill>
                  </a:tcPr>
                </a:tc>
                <a:tc>
                  <a:txBody>
                    <a:bodyPr/>
                    <a:lstStyle/>
                    <a:p>
                      <a:pPr algn="r"/>
                      <a:r>
                        <a:rPr lang="de-DE" sz="1800" dirty="0">
                          <a:latin typeface="WsC Grundschrift" pitchFamily="2" charset="0"/>
                        </a:rPr>
                        <a:t>geplant</a:t>
                      </a:r>
                    </a:p>
                  </a:txBody>
                  <a:tcPr>
                    <a:solidFill>
                      <a:srgbClr val="FF9999"/>
                    </a:solidFill>
                  </a:tcPr>
                </a:tc>
                <a:tc>
                  <a:txBody>
                    <a:bodyPr/>
                    <a:lstStyle/>
                    <a:p>
                      <a:pPr algn="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C971C021-A5C0-DB96-40ED-050EC356CFF0}"/>
              </a:ext>
            </a:extLst>
          </p:cNvPr>
          <p:cNvPicPr>
            <a:picLocks noChangeAspect="1"/>
          </p:cNvPicPr>
          <p:nvPr/>
        </p:nvPicPr>
        <p:blipFill>
          <a:blip r:embed="rId5"/>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00420330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Stunde 4: Preise einschätzen</a:t>
            </a:r>
          </a:p>
        </p:txBody>
      </p:sp>
      <p:sp>
        <p:nvSpPr>
          <p:cNvPr id="5" name="Textfeld 4">
            <a:extLst>
              <a:ext uri="{FF2B5EF4-FFF2-40B4-BE49-F238E27FC236}">
                <a16:creationId xmlns:a16="http://schemas.microsoft.com/office/drawing/2014/main" id="{6A435940-21E9-2F1C-57D4-3ABA6794AD05}"/>
              </a:ext>
            </a:extLst>
          </p:cNvPr>
          <p:cNvSpPr txBox="1"/>
          <p:nvPr/>
        </p:nvSpPr>
        <p:spPr>
          <a:xfrm>
            <a:off x="621957" y="1103531"/>
            <a:ext cx="10948086" cy="6247864"/>
          </a:xfrm>
          <a:prstGeom prst="rect">
            <a:avLst/>
          </a:prstGeom>
          <a:noFill/>
        </p:spPr>
        <p:txBody>
          <a:bodyPr wrap="square" rtlCol="0">
            <a:spAutoFit/>
          </a:bodyPr>
          <a:lstStyle/>
          <a:p>
            <a:pPr algn="ctr"/>
            <a:r>
              <a:rPr lang="de-DE" b="1" dirty="0">
                <a:solidFill>
                  <a:schemeClr val="tx1"/>
                </a:solidFill>
                <a:effectLst/>
                <a:latin typeface="Calibri" panose="020F0502020204030204" pitchFamily="34" charset="0"/>
                <a:cs typeface="Calibri" panose="020F0502020204030204" pitchFamily="34" charset="0"/>
              </a:rPr>
              <a:t>Bezug zum Bildungsplan Mathematik für die Grundschule (2016) – inhaltsbezogene Kompetenzen</a:t>
            </a:r>
          </a:p>
          <a:p>
            <a:pPr algn="l"/>
            <a:endParaRPr lang="de-DE" sz="2000" dirty="0">
              <a:latin typeface="Calibri" panose="020F0502020204030204" pitchFamily="34" charset="0"/>
              <a:cs typeface="Calibri" panose="020F0502020204030204" pitchFamily="34" charset="0"/>
            </a:endParaRPr>
          </a:p>
          <a:p>
            <a:pPr algn="l"/>
            <a:r>
              <a:rPr lang="de-DE" sz="1400" b="1" i="0" u="none" strike="noStrike" dirty="0">
                <a:effectLst/>
                <a:latin typeface="Calibri" panose="020F0502020204030204" pitchFamily="34" charset="0"/>
                <a:cs typeface="Calibri" panose="020F0502020204030204" pitchFamily="34" charset="0"/>
              </a:rPr>
              <a:t>Leitidee „Größen und Messen“:</a:t>
            </a:r>
          </a:p>
          <a:p>
            <a:pPr algn="l"/>
            <a:endParaRPr lang="de-DE" sz="1400" b="1" dirty="0">
              <a:latin typeface="Calibri" panose="020F0502020204030204" pitchFamily="34" charset="0"/>
              <a:cs typeface="Calibri" panose="020F0502020204030204" pitchFamily="34" charset="0"/>
            </a:endParaRPr>
          </a:p>
          <a:p>
            <a:pPr algn="l"/>
            <a:r>
              <a:rPr lang="de-DE" sz="1400" i="1" dirty="0">
                <a:latin typeface="Calibri" panose="020F0502020204030204" pitchFamily="34" charset="0"/>
                <a:cs typeface="Calibri" panose="020F0502020204030204" pitchFamily="34" charset="0"/>
              </a:rPr>
              <a:t>Größenvorstellungen besitzen</a:t>
            </a:r>
            <a:endParaRPr lang="de-DE" sz="1400" i="1" u="none" strike="noStrike" dirty="0">
              <a:effectLst/>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de-DE" sz="1400" b="0" i="0" u="none" strike="noStrike" dirty="0">
                <a:effectLst/>
                <a:latin typeface="Calibri" panose="020F0502020204030204" pitchFamily="34" charset="0"/>
                <a:cs typeface="Calibri" panose="020F0502020204030204" pitchFamily="34" charset="0"/>
              </a:rPr>
              <a:t>zu Repräsentanten aus ihrer Erfahrungswelt passende Größenangaben nennen und Größenangaben passende Repräsentanten zuordnen </a:t>
            </a:r>
          </a:p>
          <a:p>
            <a:pPr algn="l"/>
            <a:endParaRPr lang="de-DE" sz="1400" dirty="0">
              <a:solidFill>
                <a:schemeClr val="tx1"/>
              </a:solidFill>
              <a:latin typeface="Calibri" panose="020F0502020204030204" pitchFamily="34" charset="0"/>
              <a:cs typeface="Calibri" panose="020F0502020204030204" pitchFamily="34" charset="0"/>
            </a:endParaRPr>
          </a:p>
          <a:p>
            <a:pPr algn="l"/>
            <a:r>
              <a:rPr lang="de-DE" sz="1400" i="1" dirty="0">
                <a:effectLst/>
                <a:latin typeface="Calibri" panose="020F0502020204030204" pitchFamily="34" charset="0"/>
                <a:cs typeface="Calibri" panose="020F0502020204030204" pitchFamily="34" charset="0"/>
              </a:rPr>
              <a:t>Größen in Sachsituationen </a:t>
            </a:r>
            <a:r>
              <a:rPr lang="de-DE" sz="1400" i="1" dirty="0">
                <a:latin typeface="Calibri" panose="020F0502020204030204" pitchFamily="34" charset="0"/>
                <a:cs typeface="Calibri" panose="020F0502020204030204" pitchFamily="34" charset="0"/>
              </a:rPr>
              <a:t>an</a:t>
            </a:r>
            <a:r>
              <a:rPr lang="de-DE" sz="1400" i="1" dirty="0">
                <a:effectLst/>
                <a:latin typeface="Calibri" panose="020F0502020204030204" pitchFamily="34" charset="0"/>
                <a:cs typeface="Calibri" panose="020F0502020204030204" pitchFamily="34" charset="0"/>
              </a:rPr>
              <a:t>wenden</a:t>
            </a:r>
          </a:p>
          <a:p>
            <a:pPr marL="171450" indent="-171450" algn="l">
              <a:buFont typeface="Arial" panose="020B0604020202020204" pitchFamily="34" charset="0"/>
              <a:buChar char="•"/>
            </a:pPr>
            <a:r>
              <a:rPr lang="de-DE" sz="1400" b="0" i="0" u="none" strike="noStrike" dirty="0">
                <a:effectLst/>
                <a:latin typeface="Gudea"/>
              </a:rPr>
              <a:t>wichtige Bezugsgrößen aus ihrer Erfahrungswelt zum Lösen von Sachproblemen heranziehen</a:t>
            </a:r>
          </a:p>
          <a:p>
            <a:pPr marL="171450" indent="-171450" algn="l">
              <a:buFont typeface="Arial" panose="020B0604020202020204" pitchFamily="34" charset="0"/>
              <a:buChar char="•"/>
            </a:pPr>
            <a:r>
              <a:rPr lang="de-DE" sz="1400" b="0" i="0" u="none" strike="noStrike" dirty="0">
                <a:effectLst/>
                <a:latin typeface="Gudea"/>
              </a:rPr>
              <a:t>Größenangaben aus Darstellungen der realen Welt entnehmen, dokumentieren und deuten (Tabelle, Bilder, Texte)</a:t>
            </a:r>
          </a:p>
          <a:p>
            <a:pPr marL="171450" indent="-171450" algn="l">
              <a:buFont typeface="Arial" panose="020B0604020202020204" pitchFamily="34" charset="0"/>
              <a:buChar char="•"/>
            </a:pPr>
            <a:r>
              <a:rPr lang="de-DE" sz="1400" b="0" i="0" u="none" strike="noStrike" dirty="0">
                <a:effectLst/>
                <a:latin typeface="Gudea"/>
              </a:rPr>
              <a:t>proportionale </a:t>
            </a:r>
            <a:r>
              <a:rPr lang="de-DE" sz="1400" dirty="0">
                <a:latin typeface="Calibri" panose="020F0502020204030204" pitchFamily="34" charset="0"/>
                <a:cs typeface="Calibri" panose="020F0502020204030204" pitchFamily="34" charset="0"/>
              </a:rPr>
              <a:t>Beziehungen zur Lösung einfacher Sachprobleme einsetzen</a:t>
            </a:r>
          </a:p>
          <a:p>
            <a:pPr algn="l"/>
            <a:endParaRPr lang="de-DE" sz="1400" dirty="0">
              <a:latin typeface="Calibri" panose="020F0502020204030204" pitchFamily="34" charset="0"/>
              <a:cs typeface="Calibri" panose="020F0502020204030204" pitchFamily="34" charset="0"/>
            </a:endParaRPr>
          </a:p>
          <a:p>
            <a:r>
              <a:rPr lang="de-DE" sz="1400" b="1" dirty="0">
                <a:latin typeface="Calibri" panose="020F0502020204030204" pitchFamily="34" charset="0"/>
                <a:cs typeface="Calibri" panose="020F0502020204030204" pitchFamily="34" charset="0"/>
              </a:rPr>
              <a:t>Leitidee „Daten, Häufigkeiten und Wahrscheinlichkeiten“:</a:t>
            </a:r>
          </a:p>
          <a:p>
            <a:endParaRPr lang="de-DE" sz="1400" b="1" dirty="0">
              <a:latin typeface="Calibri" panose="020F0502020204030204" pitchFamily="34" charset="0"/>
              <a:cs typeface="Calibri" panose="020F0502020204030204" pitchFamily="34" charset="0"/>
            </a:endParaRPr>
          </a:p>
          <a:p>
            <a:pPr algn="l"/>
            <a:r>
              <a:rPr lang="de-DE" sz="1400" i="1" dirty="0">
                <a:latin typeface="Calibri" panose="020F0502020204030204" pitchFamily="34" charset="0"/>
                <a:cs typeface="Calibri" panose="020F0502020204030204" pitchFamily="34" charset="0"/>
              </a:rPr>
              <a:t>Daten erfassen und darstellen</a:t>
            </a:r>
          </a:p>
          <a:p>
            <a:pPr marL="171450" indent="-171450" algn="l">
              <a:buFont typeface="Arial" panose="020B0604020202020204" pitchFamily="34" charset="0"/>
              <a:buChar char="•"/>
            </a:pPr>
            <a:r>
              <a:rPr lang="de-DE" sz="1400" dirty="0">
                <a:latin typeface="Calibri" panose="020F0502020204030204" pitchFamily="34" charset="0"/>
                <a:cs typeface="Calibri" panose="020F0502020204030204" pitchFamily="34" charset="0"/>
              </a:rPr>
              <a:t>Tabellen Informationen entnehmen und diese Informationen deuten</a:t>
            </a:r>
          </a:p>
          <a:p>
            <a:pPr marL="171450" indent="-171450" algn="l">
              <a:buFont typeface="Arial" panose="020B0604020202020204" pitchFamily="34" charset="0"/>
              <a:buChar char="•"/>
            </a:pPr>
            <a:r>
              <a:rPr lang="de-DE" sz="1400" b="0" i="0" u="none" strike="noStrike" dirty="0">
                <a:effectLst/>
                <a:latin typeface="Gudea"/>
              </a:rPr>
              <a:t>mathematische Darstellungen (Tabellen) zur Lösung nutzen</a:t>
            </a:r>
          </a:p>
          <a:p>
            <a:pPr algn="l"/>
            <a:endParaRPr lang="de-DE" sz="1400" dirty="0">
              <a:latin typeface="Gudea"/>
            </a:endParaRPr>
          </a:p>
          <a:p>
            <a:pPr algn="l"/>
            <a:r>
              <a:rPr lang="de-DE" sz="1400" b="1" i="0" u="none" strike="noStrike" dirty="0">
                <a:effectLst/>
                <a:latin typeface="Calibri" panose="020F0502020204030204" pitchFamily="34" charset="0"/>
                <a:cs typeface="Calibri" panose="020F0502020204030204" pitchFamily="34" charset="0"/>
              </a:rPr>
              <a:t>Leitidee „Zahlen und Operationen“:</a:t>
            </a:r>
          </a:p>
          <a:p>
            <a:pPr algn="l"/>
            <a:endParaRPr lang="de-DE" sz="1400" b="1" i="0" u="none" strike="noStrike" dirty="0">
              <a:effectLst/>
              <a:latin typeface="Calibri" panose="020F0502020204030204" pitchFamily="34" charset="0"/>
              <a:cs typeface="Calibri" panose="020F0502020204030204" pitchFamily="34" charset="0"/>
            </a:endParaRPr>
          </a:p>
          <a:p>
            <a:pPr algn="l"/>
            <a:r>
              <a:rPr lang="de-DE" sz="1400" i="1" dirty="0">
                <a:latin typeface="Calibri" panose="020F0502020204030204" pitchFamily="34" charset="0"/>
                <a:cs typeface="Calibri" panose="020F0502020204030204" pitchFamily="34" charset="0"/>
              </a:rPr>
              <a:t>Rechenoperationen verstehen und beherrschen</a:t>
            </a:r>
            <a:endParaRPr lang="de-DE" sz="1400" i="1" u="none" strike="noStrike" dirty="0">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400" dirty="0">
                <a:effectLst/>
                <a:latin typeface="Calibri" panose="020F0502020204030204" pitchFamily="34" charset="0"/>
                <a:cs typeface="Calibri" panose="020F0502020204030204" pitchFamily="34" charset="0"/>
              </a:rPr>
              <a:t>die vier Grundrechenarten anwenden und ihre Zusammenhänge verstehen</a:t>
            </a:r>
          </a:p>
          <a:p>
            <a:pPr marL="171450" indent="-171450">
              <a:buFont typeface="Arial" panose="020B0604020202020204" pitchFamily="34" charset="0"/>
              <a:buChar char="•"/>
            </a:pPr>
            <a:r>
              <a:rPr lang="de-DE" sz="1400" dirty="0">
                <a:latin typeface="Calibri" panose="020F0502020204030204" pitchFamily="34" charset="0"/>
                <a:cs typeface="Calibri" panose="020F0502020204030204" pitchFamily="34" charset="0"/>
              </a:rPr>
              <a:t>i</a:t>
            </a:r>
            <a:r>
              <a:rPr lang="de-DE" sz="1400" dirty="0">
                <a:effectLst/>
                <a:latin typeface="Calibri" panose="020F0502020204030204" pitchFamily="34" charset="0"/>
                <a:cs typeface="Calibri" panose="020F0502020204030204" pitchFamily="34" charset="0"/>
              </a:rPr>
              <a:t>n den vier Grundrechenarten zwischen den Darstellungsebenen wechselseitig übersetzen (Zahlensatz, Handlung, Sprache, Zeichnung)</a:t>
            </a:r>
          </a:p>
          <a:p>
            <a:pPr marL="171450" indent="-171450">
              <a:buFont typeface="Arial" panose="020B0604020202020204" pitchFamily="34" charset="0"/>
              <a:buChar char="•"/>
            </a:pPr>
            <a:r>
              <a:rPr lang="de-DE" sz="1400" dirty="0">
                <a:effectLst/>
                <a:latin typeface="Calibri" panose="020F0502020204030204" pitchFamily="34" charset="0"/>
                <a:cs typeface="Calibri" panose="020F0502020204030204" pitchFamily="34" charset="0"/>
              </a:rPr>
              <a:t>Aufgaben der vier Grundrechenarten lösen</a:t>
            </a:r>
          </a:p>
          <a:p>
            <a:pPr algn="l"/>
            <a:endParaRPr lang="de-DE" b="0" i="0" u="none" strike="noStrike" dirty="0">
              <a:effectLst/>
              <a:latin typeface="Gudea"/>
            </a:endParaRPr>
          </a:p>
          <a:p>
            <a:pPr algn="l"/>
            <a:endParaRPr lang="de-DE" b="0" i="0" u="none" strike="noStrike" dirty="0">
              <a:effectLst/>
              <a:latin typeface="Gudea"/>
            </a:endParaRPr>
          </a:p>
          <a:p>
            <a:endParaRPr lang="de-DE" dirty="0"/>
          </a:p>
        </p:txBody>
      </p:sp>
    </p:spTree>
    <p:extLst>
      <p:ext uri="{BB962C8B-B14F-4D97-AF65-F5344CB8AC3E}">
        <p14:creationId xmlns:p14="http://schemas.microsoft.com/office/powerpoint/2010/main" val="1616831636"/>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Haushaltsentscheidungen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dirty="0">
                <a:latin typeface="WsC Grundschrift" pitchFamily="2" charset="0"/>
              </a:rPr>
              <a:t>Hast du alle Einnahmen und Ausgaben der Woche eingetragen? </a:t>
            </a:r>
          </a:p>
          <a:p>
            <a:pPr algn="ctr"/>
            <a:r>
              <a:rPr lang="de-DE" sz="2400" dirty="0">
                <a:latin typeface="WsC Grundschrift" pitchFamily="2" charset="0"/>
              </a:rPr>
              <a:t>Dann fülle die Reflexion auf der Rückseite des Haushaltsplans aus.</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A9E470B9-77A9-EAD3-00CB-1732FE25731C}"/>
              </a:ext>
            </a:extLst>
          </p:cNvPr>
          <p:cNvPicPr>
            <a:picLocks noChangeAspect="1"/>
          </p:cNvPicPr>
          <p:nvPr/>
        </p:nvPicPr>
        <p:blipFill>
          <a:blip r:embed="rId2"/>
          <a:stretch>
            <a:fillRect/>
          </a:stretch>
        </p:blipFill>
        <p:spPr>
          <a:xfrm>
            <a:off x="2944177" y="1818289"/>
            <a:ext cx="6341745" cy="4664457"/>
          </a:xfrm>
          <a:prstGeom prst="rect">
            <a:avLst/>
          </a:prstGeom>
        </p:spPr>
      </p:pic>
      <p:pic>
        <p:nvPicPr>
          <p:cNvPr id="6" name="Grafik 5">
            <a:extLst>
              <a:ext uri="{FF2B5EF4-FFF2-40B4-BE49-F238E27FC236}">
                <a16:creationId xmlns:a16="http://schemas.microsoft.com/office/drawing/2014/main" id="{0BD82147-301F-4B50-9AEE-196015FBB610}"/>
              </a:ext>
            </a:extLst>
          </p:cNvPr>
          <p:cNvPicPr>
            <a:picLocks noChangeAspect="1"/>
          </p:cNvPicPr>
          <p:nvPr/>
        </p:nvPicPr>
        <p:blipFill>
          <a:blip r:embed="rId3"/>
          <a:stretch>
            <a:fillRect/>
          </a:stretch>
        </p:blipFill>
        <p:spPr>
          <a:xfrm>
            <a:off x="11335940" y="63500"/>
            <a:ext cx="856060" cy="811431"/>
          </a:xfrm>
          <a:prstGeom prst="rect">
            <a:avLst/>
          </a:prstGeom>
        </p:spPr>
      </p:pic>
    </p:spTree>
    <p:extLst>
      <p:ext uri="{BB962C8B-B14F-4D97-AF65-F5344CB8AC3E}">
        <p14:creationId xmlns:p14="http://schemas.microsoft.com/office/powerpoint/2010/main" val="405855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569660"/>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Trage nun die Einnahmen und Ausgaben für die nächste Woche in deinen Haushaltsplan ein und berechne das übrige Geld. </a:t>
            </a:r>
          </a:p>
          <a:p>
            <a:pPr algn="ctr"/>
            <a:r>
              <a:rPr lang="de-DE" sz="2400" dirty="0">
                <a:latin typeface="WsC Grundschrift" pitchFamily="2" charset="0"/>
              </a:rPr>
              <a:t>Teile das übrige Geld wieder auf die Umschläge „Sparen“ und „Ausgeben“ auf.</a:t>
            </a:r>
          </a:p>
        </p:txBody>
      </p:sp>
      <p:pic>
        <p:nvPicPr>
          <p:cNvPr id="6" name="Grafik 5">
            <a:extLst>
              <a:ext uri="{FF2B5EF4-FFF2-40B4-BE49-F238E27FC236}">
                <a16:creationId xmlns:a16="http://schemas.microsoft.com/office/drawing/2014/main" id="{736B98EE-196A-BE9B-77F5-A25A5D92B830}"/>
              </a:ext>
            </a:extLst>
          </p:cNvPr>
          <p:cNvPicPr>
            <a:picLocks noChangeAspect="1"/>
          </p:cNvPicPr>
          <p:nvPr/>
        </p:nvPicPr>
        <p:blipFill>
          <a:blip r:embed="rId2"/>
          <a:stretch>
            <a:fillRect/>
          </a:stretch>
        </p:blipFill>
        <p:spPr>
          <a:xfrm>
            <a:off x="11366500" y="88741"/>
            <a:ext cx="825500" cy="786190"/>
          </a:xfrm>
          <a:prstGeom prst="rect">
            <a:avLst/>
          </a:prstGeom>
        </p:spPr>
      </p:pic>
      <p:graphicFrame>
        <p:nvGraphicFramePr>
          <p:cNvPr id="11" name="Diagramm 10">
            <a:extLst>
              <a:ext uri="{FF2B5EF4-FFF2-40B4-BE49-F238E27FC236}">
                <a16:creationId xmlns:a16="http://schemas.microsoft.com/office/drawing/2014/main" id="{3BC66880-713E-797A-7ABF-83855788169D}"/>
              </a:ext>
            </a:extLst>
          </p:cNvPr>
          <p:cNvGraphicFramePr/>
          <p:nvPr>
            <p:extLst>
              <p:ext uri="{D42A27DB-BD31-4B8C-83A1-F6EECF244321}">
                <p14:modId xmlns:p14="http://schemas.microsoft.com/office/powerpoint/2010/main" val="2845917134"/>
              </p:ext>
            </p:extLst>
          </p:nvPr>
        </p:nvGraphicFramePr>
        <p:xfrm>
          <a:off x="1499937" y="2295710"/>
          <a:ext cx="9192126" cy="401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45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Bonus-Aufgabe</a:t>
            </a:r>
          </a:p>
        </p:txBody>
      </p:sp>
      <p:sp>
        <p:nvSpPr>
          <p:cNvPr id="7" name="Textfeld 6">
            <a:extLst>
              <a:ext uri="{FF2B5EF4-FFF2-40B4-BE49-F238E27FC236}">
                <a16:creationId xmlns:a16="http://schemas.microsoft.com/office/drawing/2014/main" id="{807AE493-8DB9-194D-ACFD-CD637CE52C4A}"/>
              </a:ext>
            </a:extLst>
          </p:cNvPr>
          <p:cNvSpPr txBox="1"/>
          <p:nvPr/>
        </p:nvSpPr>
        <p:spPr>
          <a:xfrm>
            <a:off x="549087" y="1004501"/>
            <a:ext cx="11093824" cy="1569660"/>
          </a:xfrm>
          <a:prstGeom prst="rect">
            <a:avLst/>
          </a:prstGeom>
          <a:noFill/>
        </p:spPr>
        <p:txBody>
          <a:bodyPr wrap="square" rtlCol="0">
            <a:spAutoFit/>
          </a:bodyPr>
          <a:lstStyle/>
          <a:p>
            <a:pPr algn="ctr"/>
            <a:r>
              <a:rPr lang="de-DE" sz="2400" dirty="0">
                <a:latin typeface="WsC Grundschrift" pitchFamily="2" charset="0"/>
              </a:rPr>
              <a:t>Welche Lebensmittel kaufst du oder deine Familie oft?</a:t>
            </a:r>
          </a:p>
          <a:p>
            <a:pPr algn="ctr"/>
            <a:endParaRPr lang="de-DE" sz="2400" dirty="0">
              <a:latin typeface="WsC Grundschrift" pitchFamily="2" charset="0"/>
            </a:endParaRPr>
          </a:p>
          <a:p>
            <a:pPr algn="ctr"/>
            <a:r>
              <a:rPr lang="de-DE" sz="2400" dirty="0">
                <a:latin typeface="WsC Grundschrift" pitchFamily="2" charset="0"/>
              </a:rPr>
              <a:t>Informiere dich, wie viel diese Lebensmittel aktuell kosten und notiere die Preise. </a:t>
            </a:r>
          </a:p>
          <a:p>
            <a:pPr algn="ctr"/>
            <a:r>
              <a:rPr lang="de-DE" sz="2400" dirty="0">
                <a:latin typeface="WsC Grundschrift" pitchFamily="2" charset="0"/>
              </a:rPr>
              <a:t>Du kannst in Supermärkten, in Prospekten oder im Internet nachschauen.</a:t>
            </a:r>
          </a:p>
        </p:txBody>
      </p:sp>
      <p:pic>
        <p:nvPicPr>
          <p:cNvPr id="9" name="Grafik 8" descr="Ein Bild, das Muster, Quadrat, Pixel, nähen enthält.&#10;&#10;Automatisch generierte Beschreibung">
            <a:extLst>
              <a:ext uri="{FF2B5EF4-FFF2-40B4-BE49-F238E27FC236}">
                <a16:creationId xmlns:a16="http://schemas.microsoft.com/office/drawing/2014/main" id="{9FEA0946-1AFB-C62C-8FD6-0C0280CA4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10" y="5638799"/>
            <a:ext cx="990600" cy="990600"/>
          </a:xfrm>
          <a:prstGeom prst="rect">
            <a:avLst/>
          </a:prstGeom>
        </p:spPr>
      </p:pic>
      <p:pic>
        <p:nvPicPr>
          <p:cNvPr id="10" name="Grafik 9">
            <a:extLst>
              <a:ext uri="{FF2B5EF4-FFF2-40B4-BE49-F238E27FC236}">
                <a16:creationId xmlns:a16="http://schemas.microsoft.com/office/drawing/2014/main" id="{9979BD50-92D0-7C69-19B9-946985803431}"/>
              </a:ext>
            </a:extLst>
          </p:cNvPr>
          <p:cNvPicPr>
            <a:picLocks noChangeAspect="1"/>
          </p:cNvPicPr>
          <p:nvPr/>
        </p:nvPicPr>
        <p:blipFill>
          <a:blip r:embed="rId3"/>
          <a:stretch>
            <a:fillRect/>
          </a:stretch>
        </p:blipFill>
        <p:spPr>
          <a:xfrm>
            <a:off x="3659280" y="2919157"/>
            <a:ext cx="4873439" cy="3605009"/>
          </a:xfrm>
          <a:prstGeom prst="rect">
            <a:avLst/>
          </a:prstGeom>
        </p:spPr>
      </p:pic>
      <p:sp>
        <p:nvSpPr>
          <p:cNvPr id="11" name="Rechteck 10">
            <a:extLst>
              <a:ext uri="{FF2B5EF4-FFF2-40B4-BE49-F238E27FC236}">
                <a16:creationId xmlns:a16="http://schemas.microsoft.com/office/drawing/2014/main" id="{ED3798B6-43C3-E0C8-42CD-D6F7A684D5E7}"/>
              </a:ext>
            </a:extLst>
          </p:cNvPr>
          <p:cNvSpPr/>
          <p:nvPr/>
        </p:nvSpPr>
        <p:spPr>
          <a:xfrm>
            <a:off x="3563472" y="2919157"/>
            <a:ext cx="5042646" cy="361611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6634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Stunde 4: Preise einschätzen</a:t>
            </a:r>
          </a:p>
        </p:txBody>
      </p:sp>
      <p:sp>
        <p:nvSpPr>
          <p:cNvPr id="5" name="Textfeld 4">
            <a:extLst>
              <a:ext uri="{FF2B5EF4-FFF2-40B4-BE49-F238E27FC236}">
                <a16:creationId xmlns:a16="http://schemas.microsoft.com/office/drawing/2014/main" id="{6A435940-21E9-2F1C-57D4-3ABA6794AD05}"/>
              </a:ext>
            </a:extLst>
          </p:cNvPr>
          <p:cNvSpPr txBox="1"/>
          <p:nvPr/>
        </p:nvSpPr>
        <p:spPr>
          <a:xfrm>
            <a:off x="621957" y="1103531"/>
            <a:ext cx="10948086" cy="1200329"/>
          </a:xfrm>
          <a:prstGeom prst="rect">
            <a:avLst/>
          </a:prstGeom>
          <a:noFill/>
        </p:spPr>
        <p:txBody>
          <a:bodyPr wrap="square" rtlCol="0">
            <a:spAutoFit/>
          </a:bodyPr>
          <a:lstStyle/>
          <a:p>
            <a:pPr algn="ctr"/>
            <a:r>
              <a:rPr lang="de-DE" b="1" dirty="0">
                <a:solidFill>
                  <a:schemeClr val="tx1"/>
                </a:solidFill>
                <a:effectLst/>
                <a:latin typeface="Calibri" panose="020F0502020204030204" pitchFamily="34" charset="0"/>
                <a:cs typeface="Calibri" panose="020F0502020204030204" pitchFamily="34" charset="0"/>
              </a:rPr>
              <a:t>Bezug zum Bildungsplan für die Grundschule (2016) – </a:t>
            </a:r>
            <a:r>
              <a:rPr lang="de-DE" b="1" dirty="0">
                <a:latin typeface="Calibri" panose="020F0502020204030204" pitchFamily="34" charset="0"/>
                <a:cs typeface="Calibri" panose="020F0502020204030204" pitchFamily="34" charset="0"/>
              </a:rPr>
              <a:t>prozess</a:t>
            </a:r>
            <a:r>
              <a:rPr lang="de-DE" b="1" dirty="0">
                <a:solidFill>
                  <a:schemeClr val="tx1"/>
                </a:solidFill>
                <a:effectLst/>
                <a:latin typeface="Calibri" panose="020F0502020204030204" pitchFamily="34" charset="0"/>
                <a:cs typeface="Calibri" panose="020F0502020204030204" pitchFamily="34" charset="0"/>
              </a:rPr>
              <a:t>bezogene Kompetenzen</a:t>
            </a:r>
          </a:p>
          <a:p>
            <a:pPr algn="ctr"/>
            <a:endParaRPr lang="de-DE" b="1" dirty="0">
              <a:solidFill>
                <a:schemeClr val="tx1"/>
              </a:solidFill>
              <a:effectLst/>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dirty="0"/>
          </a:p>
        </p:txBody>
      </p:sp>
      <p:sp>
        <p:nvSpPr>
          <p:cNvPr id="7" name="Rectangle 1">
            <a:extLst>
              <a:ext uri="{FF2B5EF4-FFF2-40B4-BE49-F238E27FC236}">
                <a16:creationId xmlns:a16="http://schemas.microsoft.com/office/drawing/2014/main" id="{8CA67733-67EF-0CB6-A775-B4BC64A2FFFB}"/>
              </a:ext>
            </a:extLst>
          </p:cNvPr>
          <p:cNvSpPr>
            <a:spLocks noChangeArrowheads="1"/>
          </p:cNvSpPr>
          <p:nvPr/>
        </p:nvSpPr>
        <p:spPr bwMode="auto">
          <a:xfrm>
            <a:off x="621957" y="1762397"/>
            <a:ext cx="10703804" cy="401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828" rIns="0" bIns="6982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Kommunizieren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eigene Denk- und Vorgehensweißen bei ihrer Kaufentscheidung beschreiben und auch Lösungswege anderer nachvollziehen und verstehen. Über die eigenen und die Lösungswege anderer soll gemeinsam reflektiert werden, um Entscheidungen im Nachhinein zu überprüfen und auch Auswirkungen von Entscheidungen auf die Zukunft zu antizipieren.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a:solidFill>
                  <a:srgbClr val="000000"/>
                </a:solidFill>
                <a:latin typeface="Calibri" panose="020F0502020204030204" pitchFamily="34" charset="0"/>
                <a:cs typeface="Calibri" panose="020F0502020204030204" pitchFamily="34" charset="0"/>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ihre eigenen Denk- und Lösungswege im Hinblick auf getroffene Kaufentscheidungen begründen. Mathematische Aussagen und Lösungswege sollen hinterfragt und auf ihre Korrektheit im Hinblick auf die ökonomische Realität geprüft werden, indem beispielsweiße die Angemessenheit von Preisen in Frage gestellt wird.</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Problemlösen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 setzen sich mit vorgegebenen Problemen und solchen, die sie selbst erkannt haben, auseinander.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Das erkennen des Problems stellt den ersten Schritt des Entscheidungsfindungsprozesses dar.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Anschließend werden relevante Informationen identifiziert und gesammelt, aus diesen werden Entscheidungskriterien abgeleitet.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 es bei finanziellen Entscheidungen verschiedene Entscheidungsoptionen gibt, werden diese durch Anwendung mathematischer Kenntnisse, Fähigkeiten und Fertigkeiten ermittelt und miteinander verglichen. Zum Ermitteln der Optionen können verschiedene Lösungsstrategien genutzt werden. Aufgrund der Kriterien wird die bestmöglichste Option für die Situation ausgewählt.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latin typeface="Calibri" panose="020F0502020204030204" pitchFamily="34" charset="0"/>
                <a:cs typeface="Calibri" panose="020F0502020204030204" pitchFamily="34" charset="0"/>
              </a:rPr>
              <a:t>Erkannte Zusammenhänge sollen in Zukunft auf ähnliche finanzielle Sachverhalte übertragen werden.</a:t>
            </a:r>
            <a:endPar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925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Trage deine wöchentlich festen Einnahmen und Ausgaben in deinen Haushaltsplan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4280975152"/>
              </p:ext>
            </p:extLst>
          </p:nvPr>
        </p:nvGraphicFramePr>
        <p:xfrm>
          <a:off x="483449" y="1800923"/>
          <a:ext cx="3618089" cy="3520991"/>
        </p:xfrm>
        <a:graphic>
          <a:graphicData uri="http://schemas.openxmlformats.org/drawingml/2006/table">
            <a:tbl>
              <a:tblPr firstRow="1" bandRow="1">
                <a:tableStyleId>{5940675A-B579-460E-94D1-54222C63F5DA}</a:tableStyleId>
              </a:tblPr>
              <a:tblGrid>
                <a:gridCol w="1368183">
                  <a:extLst>
                    <a:ext uri="{9D8B030D-6E8A-4147-A177-3AD203B41FA5}">
                      <a16:colId xmlns:a16="http://schemas.microsoft.com/office/drawing/2014/main" val="4133802590"/>
                    </a:ext>
                  </a:extLst>
                </a:gridCol>
                <a:gridCol w="918873">
                  <a:extLst>
                    <a:ext uri="{9D8B030D-6E8A-4147-A177-3AD203B41FA5}">
                      <a16:colId xmlns:a16="http://schemas.microsoft.com/office/drawing/2014/main" val="2966272615"/>
                    </a:ext>
                  </a:extLst>
                </a:gridCol>
                <a:gridCol w="1331033">
                  <a:extLst>
                    <a:ext uri="{9D8B030D-6E8A-4147-A177-3AD203B41FA5}">
                      <a16:colId xmlns:a16="http://schemas.microsoft.com/office/drawing/2014/main" val="3331694497"/>
                    </a:ext>
                  </a:extLst>
                </a:gridCol>
              </a:tblGrid>
              <a:tr h="463005">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2961">
                <a:tc>
                  <a:txBody>
                    <a:bodyPr/>
                    <a:lstStyle/>
                    <a:p>
                      <a:r>
                        <a:rPr lang="de-DE" sz="1800" dirty="0">
                          <a:latin typeface="WsC Grundschrift" pitchFamily="2" charset="0"/>
                        </a:rPr>
                        <a:t>Bezeichnung</a:t>
                      </a:r>
                    </a:p>
                  </a:txBody>
                  <a:tcPr>
                    <a:solidFill>
                      <a:srgbClr val="92D050">
                        <a:alpha val="45000"/>
                      </a:srgbClr>
                    </a:solidFill>
                  </a:tcPr>
                </a:tc>
                <a:tc>
                  <a:txBody>
                    <a:bodyPr/>
                    <a:lstStyle/>
                    <a:p>
                      <a:pPr algn="r"/>
                      <a:r>
                        <a:rPr lang="de-DE" sz="1800" dirty="0">
                          <a:latin typeface="WsC Grundschrift" pitchFamily="2" charset="0"/>
                        </a:rPr>
                        <a:t>geplant</a:t>
                      </a:r>
                    </a:p>
                  </a:txBody>
                  <a:tcPr>
                    <a:solidFill>
                      <a:srgbClr val="92D050">
                        <a:alpha val="45000"/>
                      </a:srgbClr>
                    </a:solidFill>
                  </a:tcPr>
                </a:tc>
                <a:tc>
                  <a:txBody>
                    <a:bodyPr/>
                    <a:lstStyle/>
                    <a:p>
                      <a:pPr algn="r"/>
                      <a:r>
                        <a:rPr lang="de-DE" sz="18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3005">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63005">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63005">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3005">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3005">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690675182"/>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r>
                        <a:rPr lang="de-DE" sz="1800" dirty="0">
                          <a:latin typeface="WsC Grundschrift" pitchFamily="2" charset="0"/>
                        </a:rPr>
                        <a:t>Bezeichnung</a:t>
                      </a:r>
                    </a:p>
                  </a:txBody>
                  <a:tcPr>
                    <a:solidFill>
                      <a:srgbClr val="FF9999"/>
                    </a:solidFill>
                  </a:tcPr>
                </a:tc>
                <a:tc>
                  <a:txBody>
                    <a:bodyPr/>
                    <a:lstStyle/>
                    <a:p>
                      <a:pPr algn="r"/>
                      <a:r>
                        <a:rPr lang="de-DE" sz="1800" dirty="0">
                          <a:latin typeface="WsC Grundschrift" pitchFamily="2" charset="0"/>
                        </a:rPr>
                        <a:t>geplant</a:t>
                      </a:r>
                    </a:p>
                  </a:txBody>
                  <a:tcPr>
                    <a:solidFill>
                      <a:srgbClr val="FF9999"/>
                    </a:solidFill>
                  </a:tcPr>
                </a:tc>
                <a:tc>
                  <a:txBody>
                    <a:bodyPr/>
                    <a:lstStyle/>
                    <a:p>
                      <a:pPr algn="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93020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Hast du eine Zusatzaufgabe gemacht? Dann trage diese Einnahme ebenfalls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Tabelle 22">
            <a:extLst>
              <a:ext uri="{FF2B5EF4-FFF2-40B4-BE49-F238E27FC236}">
                <a16:creationId xmlns:a16="http://schemas.microsoft.com/office/drawing/2014/main" id="{5B9609ED-2807-561A-C444-E6D70E49DA83}"/>
              </a:ext>
            </a:extLst>
          </p:cNvPr>
          <p:cNvGraphicFramePr>
            <a:graphicFrameLocks noGrp="1"/>
          </p:cNvGraphicFramePr>
          <p:nvPr>
            <p:extLst>
              <p:ext uri="{D42A27DB-BD31-4B8C-83A1-F6EECF244321}">
                <p14:modId xmlns:p14="http://schemas.microsoft.com/office/powerpoint/2010/main" val="803315735"/>
              </p:ext>
            </p:extLst>
          </p:nvPr>
        </p:nvGraphicFramePr>
        <p:xfrm>
          <a:off x="483449" y="1800923"/>
          <a:ext cx="3618089" cy="3520991"/>
        </p:xfrm>
        <a:graphic>
          <a:graphicData uri="http://schemas.openxmlformats.org/drawingml/2006/table">
            <a:tbl>
              <a:tblPr firstRow="1" bandRow="1">
                <a:tableStyleId>{5940675A-B579-460E-94D1-54222C63F5DA}</a:tableStyleId>
              </a:tblPr>
              <a:tblGrid>
                <a:gridCol w="1368183">
                  <a:extLst>
                    <a:ext uri="{9D8B030D-6E8A-4147-A177-3AD203B41FA5}">
                      <a16:colId xmlns:a16="http://schemas.microsoft.com/office/drawing/2014/main" val="4133802590"/>
                    </a:ext>
                  </a:extLst>
                </a:gridCol>
                <a:gridCol w="918873">
                  <a:extLst>
                    <a:ext uri="{9D8B030D-6E8A-4147-A177-3AD203B41FA5}">
                      <a16:colId xmlns:a16="http://schemas.microsoft.com/office/drawing/2014/main" val="2966272615"/>
                    </a:ext>
                  </a:extLst>
                </a:gridCol>
                <a:gridCol w="1331033">
                  <a:extLst>
                    <a:ext uri="{9D8B030D-6E8A-4147-A177-3AD203B41FA5}">
                      <a16:colId xmlns:a16="http://schemas.microsoft.com/office/drawing/2014/main" val="3331694497"/>
                    </a:ext>
                  </a:extLst>
                </a:gridCol>
              </a:tblGrid>
              <a:tr h="463005">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2961">
                <a:tc>
                  <a:txBody>
                    <a:bodyPr/>
                    <a:lstStyle/>
                    <a:p>
                      <a:r>
                        <a:rPr lang="de-DE" sz="1800" dirty="0">
                          <a:latin typeface="WsC Grundschrift" pitchFamily="2" charset="0"/>
                        </a:rPr>
                        <a:t>Bezeichnung</a:t>
                      </a:r>
                    </a:p>
                  </a:txBody>
                  <a:tcPr>
                    <a:solidFill>
                      <a:srgbClr val="92D050">
                        <a:alpha val="45000"/>
                      </a:srgbClr>
                    </a:solidFill>
                  </a:tcPr>
                </a:tc>
                <a:tc>
                  <a:txBody>
                    <a:bodyPr/>
                    <a:lstStyle/>
                    <a:p>
                      <a:pPr algn="r"/>
                      <a:r>
                        <a:rPr lang="de-DE" sz="1800" dirty="0">
                          <a:latin typeface="WsC Grundschrift" pitchFamily="2" charset="0"/>
                        </a:rPr>
                        <a:t>geplant</a:t>
                      </a:r>
                    </a:p>
                  </a:txBody>
                  <a:tcPr>
                    <a:solidFill>
                      <a:srgbClr val="92D050">
                        <a:alpha val="45000"/>
                      </a:srgbClr>
                    </a:solidFill>
                  </a:tcPr>
                </a:tc>
                <a:tc>
                  <a:txBody>
                    <a:bodyPr/>
                    <a:lstStyle/>
                    <a:p>
                      <a:pPr algn="r"/>
                      <a:r>
                        <a:rPr lang="de-DE" sz="18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3005">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10747843"/>
                  </a:ext>
                </a:extLst>
              </a:tr>
              <a:tr h="463005">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31660708"/>
                  </a:ext>
                </a:extLst>
              </a:tr>
              <a:tr h="463005">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3005">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3005">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8" name="Tabelle 22">
            <a:extLst>
              <a:ext uri="{FF2B5EF4-FFF2-40B4-BE49-F238E27FC236}">
                <a16:creationId xmlns:a16="http://schemas.microsoft.com/office/drawing/2014/main" id="{761BC856-E9F7-3A46-5B10-3255B8BCD5C7}"/>
              </a:ext>
            </a:extLst>
          </p:cNvPr>
          <p:cNvGraphicFramePr>
            <a:graphicFrameLocks noGrp="1"/>
          </p:cNvGraphicFramePr>
          <p:nvPr>
            <p:extLst>
              <p:ext uri="{D42A27DB-BD31-4B8C-83A1-F6EECF244321}">
                <p14:modId xmlns:p14="http://schemas.microsoft.com/office/powerpoint/2010/main" val="3096100540"/>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r>
                        <a:rPr lang="de-DE" sz="1800" dirty="0">
                          <a:latin typeface="WsC Grundschrift" pitchFamily="2" charset="0"/>
                        </a:rPr>
                        <a:t>Bezeichnung</a:t>
                      </a:r>
                    </a:p>
                  </a:txBody>
                  <a:tcPr>
                    <a:solidFill>
                      <a:srgbClr val="FF9999"/>
                    </a:solidFill>
                  </a:tcPr>
                </a:tc>
                <a:tc>
                  <a:txBody>
                    <a:bodyPr/>
                    <a:lstStyle/>
                    <a:p>
                      <a:pPr algn="r"/>
                      <a:r>
                        <a:rPr lang="de-DE" sz="1800" dirty="0">
                          <a:latin typeface="WsC Grundschrift" pitchFamily="2" charset="0"/>
                        </a:rPr>
                        <a:t>geplant</a:t>
                      </a:r>
                    </a:p>
                  </a:txBody>
                  <a:tcPr>
                    <a:solidFill>
                      <a:srgbClr val="FF9999"/>
                    </a:solidFill>
                  </a:tcPr>
                </a:tc>
                <a:tc>
                  <a:txBody>
                    <a:bodyPr/>
                    <a:lstStyle/>
                    <a:p>
                      <a:pPr algn="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75843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Nimm das Geld aus dem Umschlag „Ausgeben“ für die Einkaufsausgabe dieser Woche.</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Tabelle 22">
            <a:extLst>
              <a:ext uri="{FF2B5EF4-FFF2-40B4-BE49-F238E27FC236}">
                <a16:creationId xmlns:a16="http://schemas.microsoft.com/office/drawing/2014/main" id="{7B46F001-EFF8-85B5-A3ED-198B77433740}"/>
              </a:ext>
            </a:extLst>
          </p:cNvPr>
          <p:cNvGraphicFramePr>
            <a:graphicFrameLocks noGrp="1"/>
          </p:cNvGraphicFramePr>
          <p:nvPr>
            <p:extLst>
              <p:ext uri="{D42A27DB-BD31-4B8C-83A1-F6EECF244321}">
                <p14:modId xmlns:p14="http://schemas.microsoft.com/office/powerpoint/2010/main" val="2152816717"/>
              </p:ext>
            </p:extLst>
          </p:nvPr>
        </p:nvGraphicFramePr>
        <p:xfrm>
          <a:off x="483449" y="1800923"/>
          <a:ext cx="3618089" cy="3520991"/>
        </p:xfrm>
        <a:graphic>
          <a:graphicData uri="http://schemas.openxmlformats.org/drawingml/2006/table">
            <a:tbl>
              <a:tblPr firstRow="1" bandRow="1">
                <a:tableStyleId>{5940675A-B579-460E-94D1-54222C63F5DA}</a:tableStyleId>
              </a:tblPr>
              <a:tblGrid>
                <a:gridCol w="1368183">
                  <a:extLst>
                    <a:ext uri="{9D8B030D-6E8A-4147-A177-3AD203B41FA5}">
                      <a16:colId xmlns:a16="http://schemas.microsoft.com/office/drawing/2014/main" val="4133802590"/>
                    </a:ext>
                  </a:extLst>
                </a:gridCol>
                <a:gridCol w="918873">
                  <a:extLst>
                    <a:ext uri="{9D8B030D-6E8A-4147-A177-3AD203B41FA5}">
                      <a16:colId xmlns:a16="http://schemas.microsoft.com/office/drawing/2014/main" val="2966272615"/>
                    </a:ext>
                  </a:extLst>
                </a:gridCol>
                <a:gridCol w="1331033">
                  <a:extLst>
                    <a:ext uri="{9D8B030D-6E8A-4147-A177-3AD203B41FA5}">
                      <a16:colId xmlns:a16="http://schemas.microsoft.com/office/drawing/2014/main" val="3331694497"/>
                    </a:ext>
                  </a:extLst>
                </a:gridCol>
              </a:tblGrid>
              <a:tr h="463005">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2961">
                <a:tc>
                  <a:txBody>
                    <a:bodyPr/>
                    <a:lstStyle/>
                    <a:p>
                      <a:r>
                        <a:rPr lang="de-DE" sz="1800" dirty="0">
                          <a:latin typeface="WsC Grundschrift" pitchFamily="2" charset="0"/>
                        </a:rPr>
                        <a:t>Bezeichnung</a:t>
                      </a:r>
                    </a:p>
                  </a:txBody>
                  <a:tcPr>
                    <a:solidFill>
                      <a:srgbClr val="92D050">
                        <a:alpha val="45000"/>
                      </a:srgbClr>
                    </a:solidFill>
                  </a:tcPr>
                </a:tc>
                <a:tc>
                  <a:txBody>
                    <a:bodyPr/>
                    <a:lstStyle/>
                    <a:p>
                      <a:pPr algn="r"/>
                      <a:r>
                        <a:rPr lang="de-DE" sz="1800" dirty="0">
                          <a:latin typeface="WsC Grundschrift" pitchFamily="2" charset="0"/>
                        </a:rPr>
                        <a:t>geplant</a:t>
                      </a:r>
                    </a:p>
                  </a:txBody>
                  <a:tcPr>
                    <a:solidFill>
                      <a:srgbClr val="92D050">
                        <a:alpha val="45000"/>
                      </a:srgbClr>
                    </a:solidFill>
                  </a:tcPr>
                </a:tc>
                <a:tc>
                  <a:txBody>
                    <a:bodyPr/>
                    <a:lstStyle/>
                    <a:p>
                      <a:pPr algn="r"/>
                      <a:r>
                        <a:rPr lang="de-DE" sz="18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3005">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10747843"/>
                  </a:ext>
                </a:extLst>
              </a:tr>
              <a:tr h="463005">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31660708"/>
                  </a:ext>
                </a:extLst>
              </a:tr>
              <a:tr h="463005">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3005">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3005">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6" name="Tabelle 22">
            <a:extLst>
              <a:ext uri="{FF2B5EF4-FFF2-40B4-BE49-F238E27FC236}">
                <a16:creationId xmlns:a16="http://schemas.microsoft.com/office/drawing/2014/main" id="{944E0451-490D-5E19-AAFB-1FC9448CB8C6}"/>
              </a:ext>
            </a:extLst>
          </p:cNvPr>
          <p:cNvGraphicFramePr>
            <a:graphicFrameLocks noGrp="1"/>
          </p:cNvGraphicFramePr>
          <p:nvPr>
            <p:extLst>
              <p:ext uri="{D42A27DB-BD31-4B8C-83A1-F6EECF244321}">
                <p14:modId xmlns:p14="http://schemas.microsoft.com/office/powerpoint/2010/main" val="1659718103"/>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r>
                        <a:rPr lang="de-DE" sz="1800" dirty="0">
                          <a:latin typeface="WsC Grundschrift" pitchFamily="2" charset="0"/>
                        </a:rPr>
                        <a:t>Bezeichnung</a:t>
                      </a:r>
                    </a:p>
                  </a:txBody>
                  <a:tcPr>
                    <a:solidFill>
                      <a:srgbClr val="FF9999"/>
                    </a:solidFill>
                  </a:tcPr>
                </a:tc>
                <a:tc>
                  <a:txBody>
                    <a:bodyPr/>
                    <a:lstStyle/>
                    <a:p>
                      <a:pPr algn="r"/>
                      <a:r>
                        <a:rPr lang="de-DE" sz="1800" dirty="0">
                          <a:latin typeface="WsC Grundschrift" pitchFamily="2" charset="0"/>
                        </a:rPr>
                        <a:t>geplant</a:t>
                      </a:r>
                    </a:p>
                  </a:txBody>
                  <a:tcPr>
                    <a:solidFill>
                      <a:srgbClr val="FF9999"/>
                    </a:solidFill>
                  </a:tcPr>
                </a:tc>
                <a:tc>
                  <a:txBody>
                    <a:bodyPr/>
                    <a:lstStyle/>
                    <a:p>
                      <a:pPr algn="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193242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1</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830997"/>
          </a:xfrm>
          <a:prstGeom prst="rect">
            <a:avLst/>
          </a:prstGeom>
          <a:noFill/>
        </p:spPr>
        <p:txBody>
          <a:bodyPr wrap="square" rtlCol="0">
            <a:spAutoFit/>
          </a:bodyPr>
          <a:lstStyle/>
          <a:p>
            <a:pPr algn="ctr"/>
            <a:r>
              <a:rPr lang="de-DE" sz="2400" dirty="0">
                <a:latin typeface="WsC Grundschrift" pitchFamily="2" charset="0"/>
              </a:rPr>
              <a:t>Diese Woche möchtest du einen Apfelkuchen backen und hast dir einen Einkaufszettel mit den nötigen Zutaten geschrieben. Damit gehst du in den Supermarkt.</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0" name="Grafik 9">
            <a:extLst>
              <a:ext uri="{FF2B5EF4-FFF2-40B4-BE49-F238E27FC236}">
                <a16:creationId xmlns:a16="http://schemas.microsoft.com/office/drawing/2014/main" id="{5F2D5D81-9D7A-4AA4-3B93-6737E12B941B}"/>
              </a:ext>
            </a:extLst>
          </p:cNvPr>
          <p:cNvPicPr>
            <a:picLocks noChangeAspect="1"/>
          </p:cNvPicPr>
          <p:nvPr/>
        </p:nvPicPr>
        <p:blipFill>
          <a:blip r:embed="rId2"/>
          <a:stretch>
            <a:fillRect/>
          </a:stretch>
        </p:blipFill>
        <p:spPr>
          <a:xfrm>
            <a:off x="2286000" y="874931"/>
            <a:ext cx="9442450" cy="6496050"/>
          </a:xfrm>
          <a:prstGeom prst="rect">
            <a:avLst/>
          </a:prstGeom>
        </p:spPr>
      </p:pic>
    </p:spTree>
    <p:extLst>
      <p:ext uri="{BB962C8B-B14F-4D97-AF65-F5344CB8AC3E}">
        <p14:creationId xmlns:p14="http://schemas.microsoft.com/office/powerpoint/2010/main" val="247471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A3D62F24-0EE8-926F-9814-90CC1EDFB2C5}"/>
              </a:ext>
            </a:extLst>
          </p:cNvPr>
          <p:cNvSpPr/>
          <p:nvPr/>
        </p:nvSpPr>
        <p:spPr>
          <a:xfrm>
            <a:off x="3568700" y="203200"/>
            <a:ext cx="5524500" cy="9017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F6F5330E-3BB3-96DC-1077-F09EDFE30CE3}"/>
              </a:ext>
            </a:extLst>
          </p:cNvPr>
          <p:cNvSpPr/>
          <p:nvPr/>
        </p:nvSpPr>
        <p:spPr>
          <a:xfrm>
            <a:off x="3716020" y="304800"/>
            <a:ext cx="525018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D44E45A-2CB4-0137-A171-0F4F65DE944A}"/>
              </a:ext>
            </a:extLst>
          </p:cNvPr>
          <p:cNvSpPr txBox="1"/>
          <p:nvPr/>
        </p:nvSpPr>
        <p:spPr>
          <a:xfrm>
            <a:off x="3962400" y="444500"/>
            <a:ext cx="4699000" cy="461665"/>
          </a:xfrm>
          <a:prstGeom prst="rect">
            <a:avLst/>
          </a:prstGeom>
          <a:noFill/>
        </p:spPr>
        <p:txBody>
          <a:bodyPr wrap="square" rtlCol="0">
            <a:spAutoFit/>
          </a:bodyPr>
          <a:lstStyle/>
          <a:p>
            <a:pPr algn="ctr"/>
            <a:r>
              <a:rPr lang="de-DE" sz="2400" dirty="0"/>
              <a:t>Supermarkt A</a:t>
            </a:r>
          </a:p>
        </p:txBody>
      </p:sp>
      <p:pic>
        <p:nvPicPr>
          <p:cNvPr id="20" name="Grafik 19">
            <a:extLst>
              <a:ext uri="{FF2B5EF4-FFF2-40B4-BE49-F238E27FC236}">
                <a16:creationId xmlns:a16="http://schemas.microsoft.com/office/drawing/2014/main" id="{39838F59-A4C9-59D5-5B6C-0D39C39BB676}"/>
              </a:ext>
            </a:extLst>
          </p:cNvPr>
          <p:cNvPicPr>
            <a:picLocks noChangeAspect="1"/>
          </p:cNvPicPr>
          <p:nvPr/>
        </p:nvPicPr>
        <p:blipFill rotWithShape="1">
          <a:blip r:embed="rId3"/>
          <a:srcRect t="15565"/>
          <a:stretch/>
        </p:blipFill>
        <p:spPr>
          <a:xfrm>
            <a:off x="-263330" y="1833888"/>
            <a:ext cx="12701727" cy="7378178"/>
          </a:xfrm>
          <a:prstGeom prst="rect">
            <a:avLst/>
          </a:prstGeom>
        </p:spPr>
      </p:pic>
      <p:sp>
        <p:nvSpPr>
          <p:cNvPr id="5" name="Textfeld 4">
            <a:extLst>
              <a:ext uri="{FF2B5EF4-FFF2-40B4-BE49-F238E27FC236}">
                <a16:creationId xmlns:a16="http://schemas.microsoft.com/office/drawing/2014/main" id="{C5F9090C-7357-7497-6143-20CA08CFC006}"/>
              </a:ext>
            </a:extLst>
          </p:cNvPr>
          <p:cNvSpPr txBox="1"/>
          <p:nvPr/>
        </p:nvSpPr>
        <p:spPr>
          <a:xfrm>
            <a:off x="3616325" y="3700789"/>
            <a:ext cx="590550" cy="261610"/>
          </a:xfrm>
          <a:prstGeom prst="rect">
            <a:avLst/>
          </a:prstGeom>
          <a:noFill/>
        </p:spPr>
        <p:txBody>
          <a:bodyPr wrap="square" rtlCol="0">
            <a:spAutoFit/>
          </a:bodyPr>
          <a:lstStyle/>
          <a:p>
            <a:r>
              <a:rPr lang="de-DE" sz="1050" dirty="0"/>
              <a:t>1,20 €</a:t>
            </a:r>
          </a:p>
        </p:txBody>
      </p:sp>
      <p:sp>
        <p:nvSpPr>
          <p:cNvPr id="6" name="Textfeld 5">
            <a:extLst>
              <a:ext uri="{FF2B5EF4-FFF2-40B4-BE49-F238E27FC236}">
                <a16:creationId xmlns:a16="http://schemas.microsoft.com/office/drawing/2014/main" id="{CFF01FE1-B680-2A49-752E-4396103E818A}"/>
              </a:ext>
            </a:extLst>
          </p:cNvPr>
          <p:cNvSpPr txBox="1"/>
          <p:nvPr/>
        </p:nvSpPr>
        <p:spPr>
          <a:xfrm>
            <a:off x="4745567" y="3707770"/>
            <a:ext cx="590550" cy="261610"/>
          </a:xfrm>
          <a:prstGeom prst="rect">
            <a:avLst/>
          </a:prstGeom>
          <a:noFill/>
        </p:spPr>
        <p:txBody>
          <a:bodyPr wrap="square" rtlCol="0">
            <a:spAutoFit/>
          </a:bodyPr>
          <a:lstStyle/>
          <a:p>
            <a:r>
              <a:rPr lang="de-DE" sz="1050" dirty="0"/>
              <a:t>3,20 €</a:t>
            </a:r>
          </a:p>
        </p:txBody>
      </p:sp>
      <p:sp>
        <p:nvSpPr>
          <p:cNvPr id="7" name="Textfeld 6">
            <a:extLst>
              <a:ext uri="{FF2B5EF4-FFF2-40B4-BE49-F238E27FC236}">
                <a16:creationId xmlns:a16="http://schemas.microsoft.com/office/drawing/2014/main" id="{19260550-48AF-AE27-9843-C872E5FBED1D}"/>
              </a:ext>
            </a:extLst>
          </p:cNvPr>
          <p:cNvSpPr txBox="1"/>
          <p:nvPr/>
        </p:nvSpPr>
        <p:spPr>
          <a:xfrm>
            <a:off x="5888567" y="3711575"/>
            <a:ext cx="590550" cy="261610"/>
          </a:xfrm>
          <a:prstGeom prst="rect">
            <a:avLst/>
          </a:prstGeom>
          <a:noFill/>
        </p:spPr>
        <p:txBody>
          <a:bodyPr wrap="square" rtlCol="0">
            <a:spAutoFit/>
          </a:bodyPr>
          <a:lstStyle/>
          <a:p>
            <a:r>
              <a:rPr lang="de-DE" sz="1050" dirty="0"/>
              <a:t>3,50 €</a:t>
            </a:r>
          </a:p>
        </p:txBody>
      </p:sp>
      <p:sp>
        <p:nvSpPr>
          <p:cNvPr id="2" name="Textfeld 1">
            <a:extLst>
              <a:ext uri="{FF2B5EF4-FFF2-40B4-BE49-F238E27FC236}">
                <a16:creationId xmlns:a16="http://schemas.microsoft.com/office/drawing/2014/main" id="{3CD60E9B-F635-99A5-465E-338E3D17EE7C}"/>
              </a:ext>
            </a:extLst>
          </p:cNvPr>
          <p:cNvSpPr txBox="1"/>
          <p:nvPr/>
        </p:nvSpPr>
        <p:spPr>
          <a:xfrm>
            <a:off x="7031567" y="3707770"/>
            <a:ext cx="590550" cy="261610"/>
          </a:xfrm>
          <a:prstGeom prst="rect">
            <a:avLst/>
          </a:prstGeom>
          <a:noFill/>
        </p:spPr>
        <p:txBody>
          <a:bodyPr wrap="square" rtlCol="0">
            <a:spAutoFit/>
          </a:bodyPr>
          <a:lstStyle/>
          <a:p>
            <a:r>
              <a:rPr lang="de-DE" sz="1050" dirty="0"/>
              <a:t>4,00 €</a:t>
            </a:r>
          </a:p>
        </p:txBody>
      </p:sp>
      <p:sp>
        <p:nvSpPr>
          <p:cNvPr id="3" name="Textfeld 2">
            <a:extLst>
              <a:ext uri="{FF2B5EF4-FFF2-40B4-BE49-F238E27FC236}">
                <a16:creationId xmlns:a16="http://schemas.microsoft.com/office/drawing/2014/main" id="{BE23DCA9-8268-0520-F5CB-5A86DEC3EA71}"/>
              </a:ext>
            </a:extLst>
          </p:cNvPr>
          <p:cNvSpPr txBox="1"/>
          <p:nvPr/>
        </p:nvSpPr>
        <p:spPr>
          <a:xfrm>
            <a:off x="5882217" y="4886325"/>
            <a:ext cx="590550" cy="261610"/>
          </a:xfrm>
          <a:prstGeom prst="rect">
            <a:avLst/>
          </a:prstGeom>
          <a:noFill/>
        </p:spPr>
        <p:txBody>
          <a:bodyPr wrap="square" rtlCol="0">
            <a:spAutoFit/>
          </a:bodyPr>
          <a:lstStyle/>
          <a:p>
            <a:r>
              <a:rPr lang="de-DE" sz="1050" dirty="0"/>
              <a:t>1,20 €</a:t>
            </a:r>
          </a:p>
        </p:txBody>
      </p:sp>
      <p:sp>
        <p:nvSpPr>
          <p:cNvPr id="4" name="Textfeld 3">
            <a:extLst>
              <a:ext uri="{FF2B5EF4-FFF2-40B4-BE49-F238E27FC236}">
                <a16:creationId xmlns:a16="http://schemas.microsoft.com/office/drawing/2014/main" id="{A2B941E0-FDF4-2EF7-499A-27F769253E92}"/>
              </a:ext>
            </a:extLst>
          </p:cNvPr>
          <p:cNvSpPr txBox="1"/>
          <p:nvPr/>
        </p:nvSpPr>
        <p:spPr>
          <a:xfrm>
            <a:off x="3621617" y="4905375"/>
            <a:ext cx="590550" cy="261610"/>
          </a:xfrm>
          <a:prstGeom prst="rect">
            <a:avLst/>
          </a:prstGeom>
          <a:noFill/>
        </p:spPr>
        <p:txBody>
          <a:bodyPr wrap="square" rtlCol="0">
            <a:spAutoFit/>
          </a:bodyPr>
          <a:lstStyle/>
          <a:p>
            <a:r>
              <a:rPr lang="de-DE" sz="1050" dirty="0"/>
              <a:t>0,90 €</a:t>
            </a:r>
          </a:p>
        </p:txBody>
      </p:sp>
      <p:sp>
        <p:nvSpPr>
          <p:cNvPr id="8" name="Textfeld 7">
            <a:extLst>
              <a:ext uri="{FF2B5EF4-FFF2-40B4-BE49-F238E27FC236}">
                <a16:creationId xmlns:a16="http://schemas.microsoft.com/office/drawing/2014/main" id="{C54032DF-F91A-C2FA-8851-E94501793590}"/>
              </a:ext>
            </a:extLst>
          </p:cNvPr>
          <p:cNvSpPr txBox="1"/>
          <p:nvPr/>
        </p:nvSpPr>
        <p:spPr>
          <a:xfrm>
            <a:off x="4758267" y="4892675"/>
            <a:ext cx="590550" cy="261610"/>
          </a:xfrm>
          <a:prstGeom prst="rect">
            <a:avLst/>
          </a:prstGeom>
          <a:noFill/>
        </p:spPr>
        <p:txBody>
          <a:bodyPr wrap="square" rtlCol="0">
            <a:spAutoFit/>
          </a:bodyPr>
          <a:lstStyle/>
          <a:p>
            <a:r>
              <a:rPr lang="de-DE" sz="1050" dirty="0"/>
              <a:t>0,70 €</a:t>
            </a:r>
          </a:p>
        </p:txBody>
      </p:sp>
      <p:sp>
        <p:nvSpPr>
          <p:cNvPr id="9" name="Textfeld 8">
            <a:extLst>
              <a:ext uri="{FF2B5EF4-FFF2-40B4-BE49-F238E27FC236}">
                <a16:creationId xmlns:a16="http://schemas.microsoft.com/office/drawing/2014/main" id="{FE5018FF-5094-3666-FE05-B223DC4A4CFE}"/>
              </a:ext>
            </a:extLst>
          </p:cNvPr>
          <p:cNvSpPr txBox="1"/>
          <p:nvPr/>
        </p:nvSpPr>
        <p:spPr>
          <a:xfrm>
            <a:off x="7018867" y="4899025"/>
            <a:ext cx="590550" cy="261610"/>
          </a:xfrm>
          <a:prstGeom prst="rect">
            <a:avLst/>
          </a:prstGeom>
          <a:noFill/>
        </p:spPr>
        <p:txBody>
          <a:bodyPr wrap="square" rtlCol="0">
            <a:spAutoFit/>
          </a:bodyPr>
          <a:lstStyle/>
          <a:p>
            <a:r>
              <a:rPr lang="de-DE" sz="1050" dirty="0"/>
              <a:t>1,00 €</a:t>
            </a:r>
          </a:p>
        </p:txBody>
      </p:sp>
      <p:sp>
        <p:nvSpPr>
          <p:cNvPr id="10" name="Textfeld 9">
            <a:extLst>
              <a:ext uri="{FF2B5EF4-FFF2-40B4-BE49-F238E27FC236}">
                <a16:creationId xmlns:a16="http://schemas.microsoft.com/office/drawing/2014/main" id="{E9CF4F67-AE1E-5C79-B801-3B80A2300A86}"/>
              </a:ext>
            </a:extLst>
          </p:cNvPr>
          <p:cNvSpPr txBox="1"/>
          <p:nvPr/>
        </p:nvSpPr>
        <p:spPr>
          <a:xfrm>
            <a:off x="3615267" y="6076384"/>
            <a:ext cx="590550" cy="261610"/>
          </a:xfrm>
          <a:prstGeom prst="rect">
            <a:avLst/>
          </a:prstGeom>
          <a:noFill/>
        </p:spPr>
        <p:txBody>
          <a:bodyPr wrap="square" rtlCol="0">
            <a:spAutoFit/>
          </a:bodyPr>
          <a:lstStyle/>
          <a:p>
            <a:r>
              <a:rPr lang="de-DE" sz="1050" dirty="0"/>
              <a:t>2,80 €</a:t>
            </a:r>
          </a:p>
        </p:txBody>
      </p:sp>
      <p:sp>
        <p:nvSpPr>
          <p:cNvPr id="11" name="Textfeld 10">
            <a:extLst>
              <a:ext uri="{FF2B5EF4-FFF2-40B4-BE49-F238E27FC236}">
                <a16:creationId xmlns:a16="http://schemas.microsoft.com/office/drawing/2014/main" id="{81FCA2D9-9320-01D0-300D-E8FACF0CC43A}"/>
              </a:ext>
            </a:extLst>
          </p:cNvPr>
          <p:cNvSpPr txBox="1"/>
          <p:nvPr/>
        </p:nvSpPr>
        <p:spPr>
          <a:xfrm>
            <a:off x="4745567" y="6076384"/>
            <a:ext cx="590550" cy="261610"/>
          </a:xfrm>
          <a:prstGeom prst="rect">
            <a:avLst/>
          </a:prstGeom>
          <a:noFill/>
        </p:spPr>
        <p:txBody>
          <a:bodyPr wrap="square" rtlCol="0">
            <a:spAutoFit/>
          </a:bodyPr>
          <a:lstStyle/>
          <a:p>
            <a:r>
              <a:rPr lang="de-DE" sz="1050" dirty="0"/>
              <a:t>2,20 €</a:t>
            </a:r>
          </a:p>
        </p:txBody>
      </p:sp>
      <p:sp>
        <p:nvSpPr>
          <p:cNvPr id="12" name="Textfeld 11">
            <a:extLst>
              <a:ext uri="{FF2B5EF4-FFF2-40B4-BE49-F238E27FC236}">
                <a16:creationId xmlns:a16="http://schemas.microsoft.com/office/drawing/2014/main" id="{9E17E2BF-143F-B2B5-E431-6F67CFF32619}"/>
              </a:ext>
            </a:extLst>
          </p:cNvPr>
          <p:cNvSpPr txBox="1"/>
          <p:nvPr/>
        </p:nvSpPr>
        <p:spPr>
          <a:xfrm>
            <a:off x="5894917" y="6061075"/>
            <a:ext cx="590550" cy="261610"/>
          </a:xfrm>
          <a:prstGeom prst="rect">
            <a:avLst/>
          </a:prstGeom>
          <a:noFill/>
        </p:spPr>
        <p:txBody>
          <a:bodyPr wrap="square" rtlCol="0">
            <a:spAutoFit/>
          </a:bodyPr>
          <a:lstStyle/>
          <a:p>
            <a:r>
              <a:rPr lang="de-DE" sz="1050" dirty="0"/>
              <a:t>2,80 €</a:t>
            </a:r>
          </a:p>
        </p:txBody>
      </p:sp>
      <p:sp>
        <p:nvSpPr>
          <p:cNvPr id="13" name="Textfeld 12">
            <a:extLst>
              <a:ext uri="{FF2B5EF4-FFF2-40B4-BE49-F238E27FC236}">
                <a16:creationId xmlns:a16="http://schemas.microsoft.com/office/drawing/2014/main" id="{6CBD48CB-E8F7-352B-E54F-1044A8DAF2AA}"/>
              </a:ext>
            </a:extLst>
          </p:cNvPr>
          <p:cNvSpPr txBox="1"/>
          <p:nvPr/>
        </p:nvSpPr>
        <p:spPr>
          <a:xfrm>
            <a:off x="7025217" y="6067425"/>
            <a:ext cx="590550" cy="261610"/>
          </a:xfrm>
          <a:prstGeom prst="rect">
            <a:avLst/>
          </a:prstGeom>
          <a:noFill/>
        </p:spPr>
        <p:txBody>
          <a:bodyPr wrap="square" rtlCol="0">
            <a:spAutoFit/>
          </a:bodyPr>
          <a:lstStyle/>
          <a:p>
            <a:r>
              <a:rPr lang="de-DE" sz="1050" dirty="0"/>
              <a:t>3,00 €</a:t>
            </a:r>
          </a:p>
        </p:txBody>
      </p:sp>
      <p:sp>
        <p:nvSpPr>
          <p:cNvPr id="17" name="Textfeld 16">
            <a:extLst>
              <a:ext uri="{FF2B5EF4-FFF2-40B4-BE49-F238E27FC236}">
                <a16:creationId xmlns:a16="http://schemas.microsoft.com/office/drawing/2014/main" id="{8AD2C54A-A311-1D7A-0B64-430EC9BB6DB1}"/>
              </a:ext>
            </a:extLst>
          </p:cNvPr>
          <p:cNvSpPr txBox="1"/>
          <p:nvPr/>
        </p:nvSpPr>
        <p:spPr>
          <a:xfrm>
            <a:off x="8987367" y="3178175"/>
            <a:ext cx="590550" cy="261610"/>
          </a:xfrm>
          <a:prstGeom prst="rect">
            <a:avLst/>
          </a:prstGeom>
          <a:noFill/>
        </p:spPr>
        <p:txBody>
          <a:bodyPr wrap="square" rtlCol="0">
            <a:spAutoFit/>
          </a:bodyPr>
          <a:lstStyle/>
          <a:p>
            <a:r>
              <a:rPr lang="de-DE" sz="1050" dirty="0"/>
              <a:t>1,80 €</a:t>
            </a:r>
          </a:p>
        </p:txBody>
      </p:sp>
      <p:sp>
        <p:nvSpPr>
          <p:cNvPr id="18" name="Textfeld 17">
            <a:extLst>
              <a:ext uri="{FF2B5EF4-FFF2-40B4-BE49-F238E27FC236}">
                <a16:creationId xmlns:a16="http://schemas.microsoft.com/office/drawing/2014/main" id="{E3DDCD0A-680D-4A17-869A-3C10E468B3B7}"/>
              </a:ext>
            </a:extLst>
          </p:cNvPr>
          <p:cNvSpPr txBox="1"/>
          <p:nvPr/>
        </p:nvSpPr>
        <p:spPr>
          <a:xfrm>
            <a:off x="10073217" y="3178175"/>
            <a:ext cx="590550" cy="261610"/>
          </a:xfrm>
          <a:prstGeom prst="rect">
            <a:avLst/>
          </a:prstGeom>
          <a:noFill/>
        </p:spPr>
        <p:txBody>
          <a:bodyPr wrap="square" rtlCol="0">
            <a:spAutoFit/>
          </a:bodyPr>
          <a:lstStyle/>
          <a:p>
            <a:r>
              <a:rPr lang="de-DE" sz="1050" dirty="0"/>
              <a:t>2,50 €</a:t>
            </a:r>
          </a:p>
        </p:txBody>
      </p:sp>
      <p:sp>
        <p:nvSpPr>
          <p:cNvPr id="19" name="Textfeld 18">
            <a:extLst>
              <a:ext uri="{FF2B5EF4-FFF2-40B4-BE49-F238E27FC236}">
                <a16:creationId xmlns:a16="http://schemas.microsoft.com/office/drawing/2014/main" id="{7470910C-7713-10D8-8F59-75731EE6D565}"/>
              </a:ext>
            </a:extLst>
          </p:cNvPr>
          <p:cNvSpPr txBox="1"/>
          <p:nvPr/>
        </p:nvSpPr>
        <p:spPr>
          <a:xfrm>
            <a:off x="11127317" y="3184525"/>
            <a:ext cx="590550" cy="261610"/>
          </a:xfrm>
          <a:prstGeom prst="rect">
            <a:avLst/>
          </a:prstGeom>
          <a:noFill/>
        </p:spPr>
        <p:txBody>
          <a:bodyPr wrap="square" rtlCol="0">
            <a:spAutoFit/>
          </a:bodyPr>
          <a:lstStyle/>
          <a:p>
            <a:r>
              <a:rPr lang="de-DE" sz="1050" dirty="0"/>
              <a:t>0,70 €</a:t>
            </a:r>
          </a:p>
        </p:txBody>
      </p:sp>
      <p:sp>
        <p:nvSpPr>
          <p:cNvPr id="21" name="Textfeld 20">
            <a:extLst>
              <a:ext uri="{FF2B5EF4-FFF2-40B4-BE49-F238E27FC236}">
                <a16:creationId xmlns:a16="http://schemas.microsoft.com/office/drawing/2014/main" id="{5CD7DBE9-D9CE-37B1-E16D-3487F37CE3B0}"/>
              </a:ext>
            </a:extLst>
          </p:cNvPr>
          <p:cNvSpPr txBox="1"/>
          <p:nvPr/>
        </p:nvSpPr>
        <p:spPr>
          <a:xfrm>
            <a:off x="8981017" y="4010025"/>
            <a:ext cx="590550" cy="261610"/>
          </a:xfrm>
          <a:prstGeom prst="rect">
            <a:avLst/>
          </a:prstGeom>
          <a:noFill/>
        </p:spPr>
        <p:txBody>
          <a:bodyPr wrap="square" rtlCol="0">
            <a:spAutoFit/>
          </a:bodyPr>
          <a:lstStyle/>
          <a:p>
            <a:r>
              <a:rPr lang="de-DE" sz="1050" dirty="0"/>
              <a:t>0,90 €</a:t>
            </a:r>
          </a:p>
        </p:txBody>
      </p:sp>
      <p:sp>
        <p:nvSpPr>
          <p:cNvPr id="22" name="Textfeld 21">
            <a:extLst>
              <a:ext uri="{FF2B5EF4-FFF2-40B4-BE49-F238E27FC236}">
                <a16:creationId xmlns:a16="http://schemas.microsoft.com/office/drawing/2014/main" id="{BECD99D4-B466-A897-B15F-FE18113D7A9D}"/>
              </a:ext>
            </a:extLst>
          </p:cNvPr>
          <p:cNvSpPr txBox="1"/>
          <p:nvPr/>
        </p:nvSpPr>
        <p:spPr>
          <a:xfrm>
            <a:off x="10085917" y="4010025"/>
            <a:ext cx="590550" cy="261610"/>
          </a:xfrm>
          <a:prstGeom prst="rect">
            <a:avLst/>
          </a:prstGeom>
          <a:noFill/>
        </p:spPr>
        <p:txBody>
          <a:bodyPr wrap="square" rtlCol="0">
            <a:spAutoFit/>
          </a:bodyPr>
          <a:lstStyle/>
          <a:p>
            <a:r>
              <a:rPr lang="de-DE" sz="1050" dirty="0"/>
              <a:t>0,40 €</a:t>
            </a:r>
          </a:p>
        </p:txBody>
      </p:sp>
      <p:sp>
        <p:nvSpPr>
          <p:cNvPr id="23" name="Textfeld 22">
            <a:extLst>
              <a:ext uri="{FF2B5EF4-FFF2-40B4-BE49-F238E27FC236}">
                <a16:creationId xmlns:a16="http://schemas.microsoft.com/office/drawing/2014/main" id="{2E656A6D-633D-FD83-74C4-C71BA633607F}"/>
              </a:ext>
            </a:extLst>
          </p:cNvPr>
          <p:cNvSpPr txBox="1"/>
          <p:nvPr/>
        </p:nvSpPr>
        <p:spPr>
          <a:xfrm>
            <a:off x="11133667" y="4010025"/>
            <a:ext cx="590550" cy="261610"/>
          </a:xfrm>
          <a:prstGeom prst="rect">
            <a:avLst/>
          </a:prstGeom>
          <a:noFill/>
        </p:spPr>
        <p:txBody>
          <a:bodyPr wrap="square" rtlCol="0">
            <a:spAutoFit/>
          </a:bodyPr>
          <a:lstStyle/>
          <a:p>
            <a:r>
              <a:rPr lang="de-DE" sz="1050" dirty="0"/>
              <a:t>2,50 €</a:t>
            </a:r>
          </a:p>
        </p:txBody>
      </p:sp>
      <p:sp>
        <p:nvSpPr>
          <p:cNvPr id="24" name="Textfeld 23">
            <a:extLst>
              <a:ext uri="{FF2B5EF4-FFF2-40B4-BE49-F238E27FC236}">
                <a16:creationId xmlns:a16="http://schemas.microsoft.com/office/drawing/2014/main" id="{30B70B7C-4F7F-AEF5-DF4C-0F5D9DFDB90C}"/>
              </a:ext>
            </a:extLst>
          </p:cNvPr>
          <p:cNvSpPr txBox="1"/>
          <p:nvPr/>
        </p:nvSpPr>
        <p:spPr>
          <a:xfrm>
            <a:off x="8987367" y="4803775"/>
            <a:ext cx="590550" cy="261610"/>
          </a:xfrm>
          <a:prstGeom prst="rect">
            <a:avLst/>
          </a:prstGeom>
          <a:noFill/>
        </p:spPr>
        <p:txBody>
          <a:bodyPr wrap="square" rtlCol="0">
            <a:spAutoFit/>
          </a:bodyPr>
          <a:lstStyle/>
          <a:p>
            <a:r>
              <a:rPr lang="de-DE" sz="1050" dirty="0"/>
              <a:t>1,20 €</a:t>
            </a:r>
          </a:p>
        </p:txBody>
      </p:sp>
      <p:sp>
        <p:nvSpPr>
          <p:cNvPr id="25" name="Textfeld 24">
            <a:extLst>
              <a:ext uri="{FF2B5EF4-FFF2-40B4-BE49-F238E27FC236}">
                <a16:creationId xmlns:a16="http://schemas.microsoft.com/office/drawing/2014/main" id="{D955A4C7-D419-1103-9977-D562AF89D99B}"/>
              </a:ext>
            </a:extLst>
          </p:cNvPr>
          <p:cNvSpPr txBox="1"/>
          <p:nvPr/>
        </p:nvSpPr>
        <p:spPr>
          <a:xfrm>
            <a:off x="10079567" y="4810125"/>
            <a:ext cx="590550" cy="261610"/>
          </a:xfrm>
          <a:prstGeom prst="rect">
            <a:avLst/>
          </a:prstGeom>
          <a:noFill/>
        </p:spPr>
        <p:txBody>
          <a:bodyPr wrap="square" rtlCol="0">
            <a:spAutoFit/>
          </a:bodyPr>
          <a:lstStyle/>
          <a:p>
            <a:r>
              <a:rPr lang="de-DE" sz="1050" dirty="0"/>
              <a:t>1,50 €</a:t>
            </a:r>
          </a:p>
        </p:txBody>
      </p:sp>
      <p:sp>
        <p:nvSpPr>
          <p:cNvPr id="26" name="Textfeld 25">
            <a:extLst>
              <a:ext uri="{FF2B5EF4-FFF2-40B4-BE49-F238E27FC236}">
                <a16:creationId xmlns:a16="http://schemas.microsoft.com/office/drawing/2014/main" id="{77959C2E-E807-9B49-AC48-D52712C5FCDE}"/>
              </a:ext>
            </a:extLst>
          </p:cNvPr>
          <p:cNvSpPr txBox="1"/>
          <p:nvPr/>
        </p:nvSpPr>
        <p:spPr>
          <a:xfrm>
            <a:off x="10803467" y="4810125"/>
            <a:ext cx="590550" cy="261610"/>
          </a:xfrm>
          <a:prstGeom prst="rect">
            <a:avLst/>
          </a:prstGeom>
          <a:noFill/>
        </p:spPr>
        <p:txBody>
          <a:bodyPr wrap="square" rtlCol="0">
            <a:spAutoFit/>
          </a:bodyPr>
          <a:lstStyle/>
          <a:p>
            <a:r>
              <a:rPr lang="de-DE" sz="1050" dirty="0"/>
              <a:t>2,20 €</a:t>
            </a:r>
          </a:p>
        </p:txBody>
      </p:sp>
      <p:sp>
        <p:nvSpPr>
          <p:cNvPr id="27" name="Textfeld 26">
            <a:extLst>
              <a:ext uri="{FF2B5EF4-FFF2-40B4-BE49-F238E27FC236}">
                <a16:creationId xmlns:a16="http://schemas.microsoft.com/office/drawing/2014/main" id="{E437D6B9-1FDB-2F2B-DE59-72694FBF39CD}"/>
              </a:ext>
            </a:extLst>
          </p:cNvPr>
          <p:cNvSpPr txBox="1"/>
          <p:nvPr/>
        </p:nvSpPr>
        <p:spPr>
          <a:xfrm>
            <a:off x="8987367" y="5686425"/>
            <a:ext cx="590550" cy="261610"/>
          </a:xfrm>
          <a:prstGeom prst="rect">
            <a:avLst/>
          </a:prstGeom>
          <a:noFill/>
        </p:spPr>
        <p:txBody>
          <a:bodyPr wrap="square" rtlCol="0">
            <a:spAutoFit/>
          </a:bodyPr>
          <a:lstStyle/>
          <a:p>
            <a:r>
              <a:rPr lang="de-DE" sz="1050" dirty="0"/>
              <a:t>1,50 €</a:t>
            </a:r>
          </a:p>
        </p:txBody>
      </p:sp>
      <p:sp>
        <p:nvSpPr>
          <p:cNvPr id="28" name="Textfeld 27">
            <a:extLst>
              <a:ext uri="{FF2B5EF4-FFF2-40B4-BE49-F238E27FC236}">
                <a16:creationId xmlns:a16="http://schemas.microsoft.com/office/drawing/2014/main" id="{0FEA6260-D9DE-BF1E-5556-ED7653E9AB7A}"/>
              </a:ext>
            </a:extLst>
          </p:cNvPr>
          <p:cNvSpPr txBox="1"/>
          <p:nvPr/>
        </p:nvSpPr>
        <p:spPr>
          <a:xfrm>
            <a:off x="10085917" y="5680075"/>
            <a:ext cx="590550" cy="261610"/>
          </a:xfrm>
          <a:prstGeom prst="rect">
            <a:avLst/>
          </a:prstGeom>
          <a:noFill/>
        </p:spPr>
        <p:txBody>
          <a:bodyPr wrap="square" rtlCol="0">
            <a:spAutoFit/>
          </a:bodyPr>
          <a:lstStyle/>
          <a:p>
            <a:r>
              <a:rPr lang="de-DE" sz="1050" dirty="0"/>
              <a:t>1,80 €</a:t>
            </a:r>
          </a:p>
        </p:txBody>
      </p:sp>
      <p:sp>
        <p:nvSpPr>
          <p:cNvPr id="29" name="Textfeld 28">
            <a:extLst>
              <a:ext uri="{FF2B5EF4-FFF2-40B4-BE49-F238E27FC236}">
                <a16:creationId xmlns:a16="http://schemas.microsoft.com/office/drawing/2014/main" id="{672BD808-242D-A278-30B7-953A73FA7EB2}"/>
              </a:ext>
            </a:extLst>
          </p:cNvPr>
          <p:cNvSpPr txBox="1"/>
          <p:nvPr/>
        </p:nvSpPr>
        <p:spPr>
          <a:xfrm>
            <a:off x="11125200" y="5688541"/>
            <a:ext cx="590550" cy="261610"/>
          </a:xfrm>
          <a:prstGeom prst="rect">
            <a:avLst/>
          </a:prstGeom>
          <a:noFill/>
        </p:spPr>
        <p:txBody>
          <a:bodyPr wrap="square" rtlCol="0">
            <a:spAutoFit/>
          </a:bodyPr>
          <a:lstStyle/>
          <a:p>
            <a:r>
              <a:rPr lang="de-DE" sz="1050" dirty="0"/>
              <a:t>1,10 €</a:t>
            </a:r>
          </a:p>
        </p:txBody>
      </p:sp>
      <p:sp>
        <p:nvSpPr>
          <p:cNvPr id="30" name="Textfeld 29">
            <a:extLst>
              <a:ext uri="{FF2B5EF4-FFF2-40B4-BE49-F238E27FC236}">
                <a16:creationId xmlns:a16="http://schemas.microsoft.com/office/drawing/2014/main" id="{85F4DA32-0AA8-F2F3-F35A-DB0AFAEF4CF0}"/>
              </a:ext>
            </a:extLst>
          </p:cNvPr>
          <p:cNvSpPr txBox="1"/>
          <p:nvPr/>
        </p:nvSpPr>
        <p:spPr>
          <a:xfrm>
            <a:off x="1383869" y="4647771"/>
            <a:ext cx="590550" cy="415498"/>
          </a:xfrm>
          <a:prstGeom prst="rect">
            <a:avLst/>
          </a:prstGeom>
          <a:noFill/>
        </p:spPr>
        <p:txBody>
          <a:bodyPr wrap="square" rtlCol="0">
            <a:spAutoFit/>
          </a:bodyPr>
          <a:lstStyle/>
          <a:p>
            <a:r>
              <a:rPr lang="de-DE" sz="1050" dirty="0">
                <a:solidFill>
                  <a:schemeClr val="bg1"/>
                </a:solidFill>
              </a:rPr>
              <a:t>1 kg 4,30 €</a:t>
            </a:r>
          </a:p>
        </p:txBody>
      </p:sp>
      <p:sp>
        <p:nvSpPr>
          <p:cNvPr id="31" name="Textfeld 30">
            <a:extLst>
              <a:ext uri="{FF2B5EF4-FFF2-40B4-BE49-F238E27FC236}">
                <a16:creationId xmlns:a16="http://schemas.microsoft.com/office/drawing/2014/main" id="{BDB637AE-D9CA-8D0B-F102-077E420C22CB}"/>
              </a:ext>
            </a:extLst>
          </p:cNvPr>
          <p:cNvSpPr txBox="1"/>
          <p:nvPr/>
        </p:nvSpPr>
        <p:spPr>
          <a:xfrm>
            <a:off x="300135" y="4465738"/>
            <a:ext cx="590550" cy="415498"/>
          </a:xfrm>
          <a:prstGeom prst="rect">
            <a:avLst/>
          </a:prstGeom>
          <a:noFill/>
        </p:spPr>
        <p:txBody>
          <a:bodyPr wrap="square" rtlCol="0">
            <a:spAutoFit/>
          </a:bodyPr>
          <a:lstStyle/>
          <a:p>
            <a:r>
              <a:rPr lang="de-DE" sz="1050" dirty="0">
                <a:solidFill>
                  <a:schemeClr val="bg1"/>
                </a:solidFill>
              </a:rPr>
              <a:t>1 kg 2,20 €</a:t>
            </a:r>
          </a:p>
        </p:txBody>
      </p:sp>
    </p:spTree>
    <p:extLst>
      <p:ext uri="{BB962C8B-B14F-4D97-AF65-F5344CB8AC3E}">
        <p14:creationId xmlns:p14="http://schemas.microsoft.com/office/powerpoint/2010/main" val="327531930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Katalog">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
  <TotalTime>0</TotalTime>
  <Words>1798</Words>
  <Application>Microsoft Macintosh PowerPoint</Application>
  <PresentationFormat>Breitbild</PresentationFormat>
  <Paragraphs>456</Paragraphs>
  <Slides>32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Calibri</vt:lpstr>
      <vt:lpstr>Century Gothic</vt:lpstr>
      <vt:lpstr>Gudea</vt:lpstr>
      <vt:lpstr>Symbol</vt:lpstr>
      <vt:lpstr>Wingdings</vt:lpstr>
      <vt:lpstr>WsC Grundschrift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73</cp:revision>
  <dcterms:created xsi:type="dcterms:W3CDTF">2023-05-23T10:24:10Z</dcterms:created>
  <dcterms:modified xsi:type="dcterms:W3CDTF">2023-09-12T12:45:21Z</dcterms:modified>
</cp:coreProperties>
</file>