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27_1CCCE006.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28_DB790A37.xml" ContentType="application/vnd.ms-powerpoint.comments+xml"/>
  <Override PartName="/ppt/comments/modernComment_129_7451EAE9.xml" ContentType="application/vnd.ms-powerpoint.comments+xml"/>
  <Override PartName="/ppt/comments/modernComment_12B_E84B112D.xml" ContentType="application/vnd.ms-powerpoint.comments+xml"/>
  <Override PartName="/ppt/comments/modernComment_12F_681FDA57.xml" ContentType="application/vnd.ms-powerpoint.comments+xml"/>
  <Override PartName="/ppt/comments/modernComment_141_C1B8576F.xml" ContentType="application/vnd.ms-powerpoint.comments+xml"/>
  <Override PartName="/ppt/comments/modernComment_137_351BA980.xml" ContentType="application/vnd.ms-powerpoint.comments+xml"/>
  <Override PartName="/ppt/comments/modernComment_139_B23E0681.xml" ContentType="application/vnd.ms-powerpoint.comments+xml"/>
  <Override PartName="/ppt/comments/modernComment_13C_B44BA4BB.xml" ContentType="application/vnd.ms-powerpoint.comments+xml"/>
  <Override PartName="/ppt/comments/modernComment_13E_530180D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35" r:id="rId3"/>
    <p:sldId id="333" r:id="rId4"/>
    <p:sldId id="334" r:id="rId5"/>
    <p:sldId id="296" r:id="rId6"/>
    <p:sldId id="297" r:id="rId7"/>
    <p:sldId id="301" r:id="rId8"/>
    <p:sldId id="298" r:id="rId9"/>
    <p:sldId id="299" r:id="rId10"/>
    <p:sldId id="300" r:id="rId11"/>
    <p:sldId id="302" r:id="rId12"/>
    <p:sldId id="304" r:id="rId13"/>
    <p:sldId id="303" r:id="rId14"/>
    <p:sldId id="305" r:id="rId15"/>
    <p:sldId id="321" r:id="rId16"/>
    <p:sldId id="306" r:id="rId17"/>
    <p:sldId id="307" r:id="rId18"/>
    <p:sldId id="308" r:id="rId19"/>
    <p:sldId id="309" r:id="rId20"/>
    <p:sldId id="325" r:id="rId21"/>
    <p:sldId id="326" r:id="rId22"/>
    <p:sldId id="327" r:id="rId23"/>
    <p:sldId id="329" r:id="rId24"/>
    <p:sldId id="310" r:id="rId25"/>
    <p:sldId id="330" r:id="rId26"/>
    <p:sldId id="331" r:id="rId27"/>
    <p:sldId id="311" r:id="rId28"/>
    <p:sldId id="312" r:id="rId29"/>
    <p:sldId id="313" r:id="rId30"/>
    <p:sldId id="332" r:id="rId31"/>
    <p:sldId id="314" r:id="rId32"/>
    <p:sldId id="324" r:id="rId33"/>
    <p:sldId id="323" r:id="rId34"/>
    <p:sldId id="316" r:id="rId35"/>
    <p:sldId id="317" r:id="rId36"/>
    <p:sldId id="318" r:id="rId37"/>
    <p:sldId id="319" r:id="rId38"/>
    <p:sldId id="320" r:id="rId39"/>
    <p:sldId id="322"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2ED1A-865F-1C51-BF47-69ECCF3C9F03}" name="Dinah-Marie Wiedenhöfer" initials="DMW" userId="665be2f4a9c23bb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66" autoAdjust="0"/>
    <p:restoredTop sz="94660"/>
  </p:normalViewPr>
  <p:slideViewPr>
    <p:cSldViewPr snapToGrid="0">
      <p:cViewPr varScale="1">
        <p:scale>
          <a:sx n="126" d="100"/>
          <a:sy n="126" d="100"/>
        </p:scale>
        <p:origin x="2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omments/modernComment_127_1CCCE006.xml><?xml version="1.0" encoding="utf-8"?>
<p188:cmLst xmlns:a="http://schemas.openxmlformats.org/drawingml/2006/main" xmlns:r="http://schemas.openxmlformats.org/officeDocument/2006/relationships" xmlns:p188="http://schemas.microsoft.com/office/powerpoint/2018/8/main">
  <p188:cm id="{563E9F4C-472D-934B-A207-DC8851D866FD}" authorId="{1A32ED1A-865F-1C51-BF47-69ECCF3C9F03}" created="2023-08-07T08:53:14.720">
    <pc:sldMkLst xmlns:pc="http://schemas.microsoft.com/office/powerpoint/2013/main/command">
      <pc:docMk/>
      <pc:sldMk cId="483188742" sldId="295"/>
    </pc:sldMkLst>
    <p188:txBody>
      <a:bodyPr/>
      <a:lstStyle/>
      <a:p>
        <a:r>
          <a:rPr lang="de-DE"/>
          <a:t>Hintergrundinformationen zu den Inhalten der Stunden</a:t>
        </a:r>
      </a:p>
    </p188:txBody>
  </p188:cm>
</p188:cmLst>
</file>

<file path=ppt/comments/modernComment_128_DB790A37.xml><?xml version="1.0" encoding="utf-8"?>
<p188:cmLst xmlns:a="http://schemas.openxmlformats.org/drawingml/2006/main" xmlns:r="http://schemas.openxmlformats.org/officeDocument/2006/relationships" xmlns:p188="http://schemas.microsoft.com/office/powerpoint/2018/8/main">
  <p188:cm id="{F22D38CF-041E-6246-BDAC-F8D2BA1D2062}" authorId="{1A32ED1A-865F-1C51-BF47-69ECCF3C9F03}" created="2023-08-07T08:52:48.770">
    <pc:sldMkLst xmlns:pc="http://schemas.microsoft.com/office/powerpoint/2013/main/command">
      <pc:docMk/>
      <pc:sldMk cId="3682142775" sldId="296"/>
    </pc:sldMkLst>
    <p188:txBody>
      <a:bodyPr/>
      <a:lstStyle/>
      <a:p>
        <a:r>
          <a:rPr lang="de-DE"/>
          <a:t>Hinweis zur Umsetzung: Präsentation ab hier im Unterricht ablaufen lassen</a:t>
        </a:r>
      </a:p>
    </p188:txBody>
  </p188:cm>
</p188:cmLst>
</file>

<file path=ppt/comments/modernComment_129_7451EAE9.xml><?xml version="1.0" encoding="utf-8"?>
<p188:cmLst xmlns:a="http://schemas.openxmlformats.org/drawingml/2006/main" xmlns:r="http://schemas.openxmlformats.org/officeDocument/2006/relationships" xmlns:p188="http://schemas.microsoft.com/office/powerpoint/2018/8/main">
  <p188:cm id="{F52FD93E-994E-4308-87AF-DE5CC3F463B8}" authorId="{1A32ED1A-865F-1C51-BF47-69ECCF3C9F03}" created="2023-06-12T17:21:19.262">
    <pc:sldMkLst xmlns:pc="http://schemas.microsoft.com/office/powerpoint/2013/main/command">
      <pc:docMk/>
      <pc:sldMk cId="1951525609" sldId="297"/>
    </pc:sldMkLst>
    <p188:txBody>
      <a:bodyPr/>
      <a:lstStyle/>
      <a:p>
        <a:r>
          <a:rPr lang="de-DE"/>
          <a:t>Hinweis zur Umsetzung: Direkten Tausch mit zwei Kindern ausprobieren lassen</a:t>
        </a:r>
      </a:p>
    </p188:txBody>
  </p188:cm>
</p188:cmLst>
</file>

<file path=ppt/comments/modernComment_12B_E84B112D.xml><?xml version="1.0" encoding="utf-8"?>
<p188:cmLst xmlns:a="http://schemas.openxmlformats.org/drawingml/2006/main" xmlns:r="http://schemas.openxmlformats.org/officeDocument/2006/relationships" xmlns:p188="http://schemas.microsoft.com/office/powerpoint/2018/8/main">
  <p188:cm id="{509AD8A1-5113-45B3-87E5-D4A905EA415E}" authorId="{1A32ED1A-865F-1C51-BF47-69ECCF3C9F03}" created="2023-06-13T13:49:44.763">
    <ac:deMkLst xmlns:ac="http://schemas.microsoft.com/office/drawing/2013/main/command">
      <pc:docMk xmlns:pc="http://schemas.microsoft.com/office/powerpoint/2013/main/command"/>
      <pc:sldMk xmlns:pc="http://schemas.microsoft.com/office/powerpoint/2013/main/command" cId="3897233709" sldId="299"/>
      <ac:spMk id="3" creationId="{0BEC57C4-41F5-36BE-9CF7-3B6FD0C570D3}"/>
    </ac:deMkLst>
    <p188:txBody>
      <a:bodyPr/>
      <a:lstStyle/>
      <a:p>
        <a:r>
          <a:rPr lang="de-DE"/>
          <a:t>Hinweis zur Umsetzung:
Die Schüler*innen werden in Vierergruppen aufgeteilt. Jedes Gruppenmitglied bekommt ein Kärtchen, auf dem steht, was er/sie besitzt und was er möchte und die passende Bildkarte des Lebensmittels zum Tauschen (AB Seite 1).</a:t>
        </a:r>
      </a:p>
    </p188:txBody>
  </p188:cm>
</p188:cmLst>
</file>

<file path=ppt/comments/modernComment_12F_681FDA57.xml><?xml version="1.0" encoding="utf-8"?>
<p188:cmLst xmlns:a="http://schemas.openxmlformats.org/drawingml/2006/main" xmlns:r="http://schemas.openxmlformats.org/officeDocument/2006/relationships" xmlns:p188="http://schemas.microsoft.com/office/powerpoint/2018/8/main">
  <p188:cm id="{A4653A3D-49CC-4CE6-96EB-360E827C353D}" authorId="{1A32ED1A-865F-1C51-BF47-69ECCF3C9F03}" created="2023-06-13T13:53:05.729">
    <ac:deMkLst xmlns:ac="http://schemas.microsoft.com/office/drawing/2013/main/command">
      <pc:docMk xmlns:pc="http://schemas.microsoft.com/office/powerpoint/2013/main/command"/>
      <pc:sldMk xmlns:pc="http://schemas.microsoft.com/office/powerpoint/2013/main/command" cId="1746917975" sldId="303"/>
      <ac:spMk id="3" creationId="{0BEC57C4-41F5-36BE-9CF7-3B6FD0C570D3}"/>
    </ac:deMkLst>
    <p188:txBody>
      <a:bodyPr/>
      <a:lstStyle/>
      <a:p>
        <a:r>
          <a:rPr lang="de-DE"/>
          <a:t>Hinweis zur Umsetzung:
Die Schüler*innen bleiben in den Vierergruppen. Nun bekommt jedes Gruppenmitglied drei Münzen zum Bezahlen. Vor dem Bezahlen müssen nun die Wertverhältnisse der Lebensmittel untereinander ausgemacht werden, z. B. die Eier sind doppelt so viel Wert wie das Mehl, deshalb kosten die Eier zwei Münzen und das Mehl eine Münze. Auf den Kärtchen werden entsprechend die Münzen angemalt. Danach kann der Tausch durch Münzen als Mittel erfolgen.</a:t>
        </a:r>
      </a:p>
    </p188:txBody>
  </p188:cm>
</p188:cmLst>
</file>

<file path=ppt/comments/modernComment_137_351BA980.xml><?xml version="1.0" encoding="utf-8"?>
<p188:cmLst xmlns:a="http://schemas.openxmlformats.org/drawingml/2006/main" xmlns:r="http://schemas.openxmlformats.org/officeDocument/2006/relationships" xmlns:p188="http://schemas.microsoft.com/office/powerpoint/2018/8/main">
  <p188:cm id="{87594CDD-C9AC-45BF-8D56-E52AB0E7A072}" authorId="{1A32ED1A-865F-1C51-BF47-69ECCF3C9F03}" created="2023-06-13T13:54:15.627">
    <ac:deMkLst xmlns:ac="http://schemas.microsoft.com/office/drawing/2013/main/command">
      <pc:docMk xmlns:pc="http://schemas.microsoft.com/office/powerpoint/2013/main/command"/>
      <pc:sldMk xmlns:pc="http://schemas.microsoft.com/office/powerpoint/2013/main/command" cId="891005312" sldId="311"/>
      <ac:picMk id="7" creationId="{41B5C5CC-CEE1-3337-AC64-F330241B546E}"/>
    </ac:deMkLst>
    <p188:txBody>
      <a:bodyPr/>
      <a:lstStyle/>
      <a:p>
        <a:r>
          <a:rPr lang="de-DE"/>
          <a:t>Hinweis zur Umsetzung:
Seite 3 der ABs
Kann auch als Spiel umgesetzt werden: Wie viele Möglichkeiten findet ihr? Wechselt euch ab und findet neue Möglichkeiten, die noch nicht gelegt wurden.</a:t>
        </a:r>
      </a:p>
    </p188:txBody>
  </p188:cm>
</p188:cmLst>
</file>

<file path=ppt/comments/modernComment_139_B23E0681.xml><?xml version="1.0" encoding="utf-8"?>
<p188:cmLst xmlns:a="http://schemas.openxmlformats.org/drawingml/2006/main" xmlns:r="http://schemas.openxmlformats.org/officeDocument/2006/relationships" xmlns:p188="http://schemas.microsoft.com/office/powerpoint/2018/8/main">
  <p188:cm id="{22363492-B260-CF42-860B-B01C8E93E0D8}" authorId="{1A32ED1A-865F-1C51-BF47-69ECCF3C9F03}" created="2023-08-07T08:56:33.943">
    <pc:sldMkLst xmlns:pc="http://schemas.microsoft.com/office/powerpoint/2013/main/command">
      <pc:docMk/>
      <pc:sldMk cId="2990409345" sldId="313"/>
    </pc:sldMkLst>
    <p188:txBody>
      <a:bodyPr/>
      <a:lstStyle/>
      <a:p>
        <a:r>
          <a:rPr lang="de-DE"/>
          <a:t>Hinweis zur Umsetzung:
Hier kann entweder das AB verwendet werden, oder die App „Stellenwerttafel“, welche in den Einstellungen zu Geldwerten verändert wurde.</a:t>
        </a:r>
      </a:p>
    </p188:txBody>
  </p188:cm>
</p188:cmLst>
</file>

<file path=ppt/comments/modernComment_13C_B44BA4BB.xml><?xml version="1.0" encoding="utf-8"?>
<p188:cmLst xmlns:a="http://schemas.openxmlformats.org/drawingml/2006/main" xmlns:r="http://schemas.openxmlformats.org/officeDocument/2006/relationships" xmlns:p188="http://schemas.microsoft.com/office/powerpoint/2018/8/main">
  <p188:cm id="{D697D444-18A2-7645-9E8C-7C0DF9B45CD5}" authorId="{1A32ED1A-865F-1C51-BF47-69ECCF3C9F03}" created="2023-08-07T09:00:10.029">
    <pc:sldMkLst xmlns:pc="http://schemas.microsoft.com/office/powerpoint/2013/main/command">
      <pc:docMk/>
      <pc:sldMk cId="3024856251" sldId="316"/>
    </pc:sldMkLst>
    <p188:txBody>
      <a:bodyPr/>
      <a:lstStyle/>
      <a:p>
        <a:r>
          <a:rPr lang="de-DE"/>
          <a:t>Hinweis zur Umsetzung: Die SuS befinden sich immer noch in den Vierergruppen, die zuvor zusammengestellt wurden. Das Kind, welches zuvor Äpfel verkauft hat, ist nun der Apfelverkäufer, die anderen drei Kinder sind die potentiellen Äpfelkäufer.
Zur Einstimmung kann folgender Text vorgelesen werden: Wir haben vorhin einen Preis für Äpfel festgelegt. Dieser setzt sich daraus zusammen, wie viel Aufwand es ist, die Äpfel zu ernten und zu verkaufen. Stellt euch nun vor, dass es durch wenig Regen in diesem Jahr nur wenige Äpfel gibt. Es gibt nun viele Menschen, die Äpfel kaufen wollen, aber nur wenige, die Äpfel verkaufen. 
</a:t>
        </a:r>
      </a:p>
    </p188:txBody>
  </p188:cm>
</p188:cmLst>
</file>

<file path=ppt/comments/modernComment_13E_530180DF.xml><?xml version="1.0" encoding="utf-8"?>
<p188:cmLst xmlns:a="http://schemas.openxmlformats.org/drawingml/2006/main" xmlns:r="http://schemas.openxmlformats.org/officeDocument/2006/relationships" xmlns:p188="http://schemas.microsoft.com/office/powerpoint/2018/8/main">
  <p188:cm id="{A864F365-80AA-9E48-A241-863FB8D4958C}" authorId="{1A32ED1A-865F-1C51-BF47-69ECCF3C9F03}" created="2023-08-07T09:01:01.528">
    <pc:sldMkLst xmlns:pc="http://schemas.microsoft.com/office/powerpoint/2013/main/command">
      <pc:docMk/>
      <pc:sldMk cId="1392607455" sldId="318"/>
    </pc:sldMkLst>
    <p188:txBody>
      <a:bodyPr/>
      <a:lstStyle/>
      <a:p>
        <a:r>
          <a:rPr lang="de-DE"/>
          <a:t>Hinweis zur Umsetzung: Die SuS befinden sich immer noch in den Vierergruppen, die zuvor zusammengestellt wurden. Das Kind, welches zuvor Äpfel verkauft hat, ist nun der Apfelverkäufer, die anderen drei Kinder sind die potentiellen Äpfelkäufer.
Zur Einstimmung kann folgender Text vorgelesen werden: In einem anderen Jahr gab es eine sehr gute Ernte. Nun gibt es sehr viele Äpfel, mehr als die Menschen kaufen wollen. Das Angebot übersteigt nun die Nachfrage. </a:t>
        </a:r>
      </a:p>
    </p188:txBody>
  </p188:cm>
</p188:cmLst>
</file>

<file path=ppt/comments/modernComment_141_C1B8576F.xml><?xml version="1.0" encoding="utf-8"?>
<p188:cmLst xmlns:a="http://schemas.openxmlformats.org/drawingml/2006/main" xmlns:r="http://schemas.openxmlformats.org/officeDocument/2006/relationships" xmlns:p188="http://schemas.microsoft.com/office/powerpoint/2018/8/main">
  <p188:cm id="{F34B8F6B-844A-4BC1-A258-81B95B9327F0}" authorId="{1A32ED1A-865F-1C51-BF47-69ECCF3C9F03}" created="2023-06-12T18:04:39.413">
    <ac:txMkLst xmlns:ac="http://schemas.microsoft.com/office/drawing/2013/main/command">
      <pc:docMk xmlns:pc="http://schemas.microsoft.com/office/powerpoint/2013/main/command"/>
      <pc:sldMk xmlns:pc="http://schemas.microsoft.com/office/powerpoint/2013/main/command" cId="3250083695" sldId="321"/>
      <ac:spMk id="6" creationId="{AA7897E9-410F-3FF1-39E7-FB042859995F}"/>
      <ac:txMk cp="283" len="115">
        <ac:context len="401" hash="453894143"/>
      </ac:txMk>
    </ac:txMkLst>
    <p188:pos x="9726542" y="3936725"/>
    <p188:txBody>
      <a:bodyPr/>
      <a:lstStyle/>
      <a:p>
        <a:r>
          <a:rPr lang="de-DE"/>
          <a:t>Hintergrundinformation für Lehrkräfte:
Hier gibt es einen Unterschied zu anderen Größen, wie Längen. Bei physikalischen Größen kann gemessen werden, z. B. was ein Meter lang ist. Preise können hingegen nicht gemessen werden und werden durch intersubjektive Abmachungen festgelegt.</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94471-6836-3D4A-91B4-291974F3F7AE}" type="doc">
      <dgm:prSet loTypeId="urn:microsoft.com/office/officeart/2005/8/layout/vList4" loCatId="" qsTypeId="urn:microsoft.com/office/officeart/2005/8/quickstyle/simple1" qsCatId="simple" csTypeId="urn:microsoft.com/office/officeart/2005/8/colors/accent6_3" csCatId="accent6" phldr="1"/>
      <dgm:spPr/>
      <dgm:t>
        <a:bodyPr/>
        <a:lstStyle/>
        <a:p>
          <a:endParaRPr lang="de-DE"/>
        </a:p>
      </dgm:t>
    </dgm:pt>
    <dgm:pt modelId="{832898AE-40A7-184B-9406-41687D5E24A0}">
      <dgm:prSet phldrT="[Text]"/>
      <dgm:spPr>
        <a:solidFill>
          <a:schemeClr val="accent1">
            <a:lumMod val="40000"/>
            <a:lumOff val="60000"/>
          </a:schemeClr>
        </a:solidFill>
      </dgm:spPr>
      <dgm:t>
        <a:bodyPr/>
        <a:lstStyle/>
        <a:p>
          <a:r>
            <a:rPr lang="de-DE" sz="1300">
              <a:solidFill>
                <a:schemeClr val="tx1"/>
              </a:solidFill>
            </a:rPr>
            <a:t>Mathematische Schwerpunkte</a:t>
          </a:r>
        </a:p>
      </dgm:t>
    </dgm:pt>
    <dgm:pt modelId="{2D5A37C1-851A-8448-918E-669B85D6EE1D}" type="parTrans" cxnId="{A3BAC193-B970-744C-96C4-C028ABCAE844}">
      <dgm:prSet/>
      <dgm:spPr/>
      <dgm:t>
        <a:bodyPr/>
        <a:lstStyle/>
        <a:p>
          <a:endParaRPr lang="de-DE"/>
        </a:p>
      </dgm:t>
    </dgm:pt>
    <dgm:pt modelId="{966CD142-E0F6-8748-900D-224469C029AD}" type="sibTrans" cxnId="{A3BAC193-B970-744C-96C4-C028ABCAE844}">
      <dgm:prSet/>
      <dgm:spPr/>
      <dgm:t>
        <a:bodyPr/>
        <a:lstStyle/>
        <a:p>
          <a:endParaRPr lang="de-DE"/>
        </a:p>
      </dgm:t>
    </dgm:pt>
    <dgm:pt modelId="{2EE73184-E5CF-5E46-BC2F-05CFE24F5352}">
      <dgm:prSet phldrT="[Text]" custT="1"/>
      <dgm:spPr>
        <a:solidFill>
          <a:schemeClr val="accent6"/>
        </a:solidFill>
      </dgm:spPr>
      <dgm:t>
        <a:bodyPr/>
        <a:lstStyle/>
        <a:p>
          <a:r>
            <a:rPr lang="de-DE" sz="1300">
              <a:solidFill>
                <a:schemeClr val="tx1"/>
              </a:solidFill>
            </a:rPr>
            <a:t>finanzielle Konzepte</a:t>
          </a:r>
        </a:p>
      </dgm:t>
    </dgm:pt>
    <dgm:pt modelId="{2E76FFD8-5306-D74C-B703-0650F03E8836}" type="parTrans" cxnId="{1EAAEE50-ABA7-D244-AB95-83FA87980F76}">
      <dgm:prSet/>
      <dgm:spPr/>
      <dgm:t>
        <a:bodyPr/>
        <a:lstStyle/>
        <a:p>
          <a:endParaRPr lang="de-DE"/>
        </a:p>
      </dgm:t>
    </dgm:pt>
    <dgm:pt modelId="{01014F57-CC2B-F547-B4B4-CAD03798EEC7}" type="sibTrans" cxnId="{1EAAEE50-ABA7-D244-AB95-83FA87980F76}">
      <dgm:prSet/>
      <dgm:spPr/>
      <dgm:t>
        <a:bodyPr/>
        <a:lstStyle/>
        <a:p>
          <a:endParaRPr lang="de-DE"/>
        </a:p>
      </dgm:t>
    </dgm:pt>
    <dgm:pt modelId="{AC018C8D-AB54-4D49-AC02-1801BF7D8BDE}">
      <dgm:prSet phldrT="[Text]" custT="1"/>
      <dgm:spPr>
        <a:solidFill>
          <a:schemeClr val="accent6"/>
        </a:solidFill>
      </dgm:spPr>
      <dgm:t>
        <a:bodyPr/>
        <a:lstStyle/>
        <a:p>
          <a:pPr>
            <a:buFont typeface="Symbol" pitchFamily="2" charset="2"/>
            <a:buChar char=""/>
          </a:pPr>
          <a:r>
            <a:rPr lang="de-DE" sz="1200">
              <a:solidFill>
                <a:schemeClr val="tx1"/>
              </a:solidFill>
            </a:rPr>
            <a:t>Geld (Sinn und Funktionen)</a:t>
          </a:r>
        </a:p>
      </dgm:t>
    </dgm:pt>
    <dgm:pt modelId="{6E41C3C9-7617-284D-8111-2620B6CE8F02}" type="parTrans" cxnId="{EA86A025-9181-424F-B5AB-A8573D57DCD6}">
      <dgm:prSet/>
      <dgm:spPr/>
      <dgm:t>
        <a:bodyPr/>
        <a:lstStyle/>
        <a:p>
          <a:endParaRPr lang="de-DE"/>
        </a:p>
      </dgm:t>
    </dgm:pt>
    <dgm:pt modelId="{D900D1CA-4C01-A44D-99A0-6783220673EF}" type="sibTrans" cxnId="{EA86A025-9181-424F-B5AB-A8573D57DCD6}">
      <dgm:prSet/>
      <dgm:spPr/>
      <dgm:t>
        <a:bodyPr/>
        <a:lstStyle/>
        <a:p>
          <a:endParaRPr lang="de-DE"/>
        </a:p>
      </dgm:t>
    </dgm:pt>
    <dgm:pt modelId="{65C69B41-3867-1541-9C95-79BA79949519}">
      <dgm:prSet custT="1"/>
      <dgm:spPr/>
      <dgm:t>
        <a:bodyPr/>
        <a:lstStyle/>
        <a:p>
          <a:pPr>
            <a:buFont typeface="Symbol" pitchFamily="2" charset="2"/>
            <a:buChar char=""/>
          </a:pPr>
          <a:r>
            <a:rPr lang="de-DE" sz="1200">
              <a:solidFill>
                <a:schemeClr val="tx1"/>
              </a:solidFill>
            </a:rPr>
            <a:t>Wozu brauchen wir Geld?</a:t>
          </a:r>
        </a:p>
      </dgm:t>
    </dgm:pt>
    <dgm:pt modelId="{0CB98D06-97D7-B64F-9230-CB0347E13503}" type="parTrans" cxnId="{31DCD4B6-BC48-0E43-8B39-0ADE9E15F569}">
      <dgm:prSet/>
      <dgm:spPr/>
      <dgm:t>
        <a:bodyPr/>
        <a:lstStyle/>
        <a:p>
          <a:endParaRPr lang="de-DE"/>
        </a:p>
      </dgm:t>
    </dgm:pt>
    <dgm:pt modelId="{68071567-2627-FF49-A7CA-176CCC0FAB10}" type="sibTrans" cxnId="{31DCD4B6-BC48-0E43-8B39-0ADE9E15F569}">
      <dgm:prSet/>
      <dgm:spPr/>
      <dgm:t>
        <a:bodyPr/>
        <a:lstStyle/>
        <a:p>
          <a:endParaRPr lang="de-DE"/>
        </a:p>
      </dgm:t>
    </dgm:pt>
    <dgm:pt modelId="{ABFD622C-0DFD-F84B-8251-74511591934A}">
      <dgm:prSet custT="1"/>
      <dgm:spPr/>
      <dgm:t>
        <a:bodyPr/>
        <a:lstStyle/>
        <a:p>
          <a:pPr>
            <a:buFont typeface="Symbol" pitchFamily="2" charset="2"/>
            <a:buChar char=""/>
          </a:pPr>
          <a:r>
            <a:rPr lang="de-DE" sz="1200" dirty="0">
              <a:solidFill>
                <a:schemeClr val="tx1"/>
              </a:solidFill>
            </a:rPr>
            <a:t>Was heißt, Geld als Tauschmittel zu verwenden?</a:t>
          </a:r>
        </a:p>
      </dgm:t>
    </dgm:pt>
    <dgm:pt modelId="{9B71DD2E-7AA0-3843-8807-DB12CF42A786}" type="parTrans" cxnId="{7AFA50D1-4D06-3942-BA2D-B9852FB28EBD}">
      <dgm:prSet/>
      <dgm:spPr/>
      <dgm:t>
        <a:bodyPr/>
        <a:lstStyle/>
        <a:p>
          <a:endParaRPr lang="de-DE"/>
        </a:p>
      </dgm:t>
    </dgm:pt>
    <dgm:pt modelId="{100E5404-5DB8-494C-8614-6184896B24F0}" type="sibTrans" cxnId="{7AFA50D1-4D06-3942-BA2D-B9852FB28EBD}">
      <dgm:prSet/>
      <dgm:spPr/>
      <dgm:t>
        <a:bodyPr/>
        <a:lstStyle/>
        <a:p>
          <a:endParaRPr lang="de-DE"/>
        </a:p>
      </dgm:t>
    </dgm:pt>
    <dgm:pt modelId="{C78E73AF-2ACC-084F-BF42-804C7AEBE0AD}">
      <dgm:prSet custT="1"/>
      <dgm:spPr/>
      <dgm:t>
        <a:bodyPr/>
        <a:lstStyle/>
        <a:p>
          <a:pPr>
            <a:buFont typeface="Symbol" pitchFamily="2" charset="2"/>
            <a:buChar char=""/>
          </a:pPr>
          <a:r>
            <a:rPr lang="de-DE" sz="1200">
              <a:solidFill>
                <a:schemeClr val="tx1"/>
              </a:solidFill>
            </a:rPr>
            <a:t>Warum sind manche Gegenstände billig und manche teuer?</a:t>
          </a:r>
        </a:p>
      </dgm:t>
    </dgm:pt>
    <dgm:pt modelId="{2AC7014A-D69D-A94D-A845-FCF442343A30}" type="parTrans" cxnId="{E05D537A-62AC-6341-B158-CB733998ED56}">
      <dgm:prSet/>
      <dgm:spPr/>
      <dgm:t>
        <a:bodyPr/>
        <a:lstStyle/>
        <a:p>
          <a:endParaRPr lang="de-DE"/>
        </a:p>
      </dgm:t>
    </dgm:pt>
    <dgm:pt modelId="{279BD333-44D7-EE49-9A91-B9E2B2750DD5}" type="sibTrans" cxnId="{E05D537A-62AC-6341-B158-CB733998ED56}">
      <dgm:prSet/>
      <dgm:spPr/>
      <dgm:t>
        <a:bodyPr/>
        <a:lstStyle/>
        <a:p>
          <a:endParaRPr lang="de-DE"/>
        </a:p>
      </dgm:t>
    </dgm:pt>
    <dgm:pt modelId="{124207F0-6DE1-3142-A10E-645A6DA84B39}">
      <dgm:prSet custT="1"/>
      <dgm:spPr/>
      <dgm:t>
        <a:bodyPr/>
        <a:lstStyle/>
        <a:p>
          <a:pPr>
            <a:buFont typeface="Symbol" pitchFamily="2" charset="2"/>
            <a:buChar char=""/>
          </a:pPr>
          <a:r>
            <a:rPr lang="de-DE" sz="1200">
              <a:solidFill>
                <a:schemeClr val="tx1"/>
              </a:solidFill>
            </a:rPr>
            <a:t>Warum kann ein teurer Gegenstand billiger werden und umgekehrt?</a:t>
          </a:r>
        </a:p>
      </dgm:t>
    </dgm:pt>
    <dgm:pt modelId="{AEDE6691-B9E5-7947-94E5-04993B8C43CF}" type="parTrans" cxnId="{93305C94-7DA2-FC44-8167-B75AE152EB70}">
      <dgm:prSet/>
      <dgm:spPr/>
      <dgm:t>
        <a:bodyPr/>
        <a:lstStyle/>
        <a:p>
          <a:endParaRPr lang="de-DE"/>
        </a:p>
      </dgm:t>
    </dgm:pt>
    <dgm:pt modelId="{55ED929A-C494-8B42-864C-9B5B3DEC21DC}" type="sibTrans" cxnId="{93305C94-7DA2-FC44-8167-B75AE152EB70}">
      <dgm:prSet/>
      <dgm:spPr/>
      <dgm:t>
        <a:bodyPr/>
        <a:lstStyle/>
        <a:p>
          <a:endParaRPr lang="de-DE"/>
        </a:p>
      </dgm:t>
    </dgm:pt>
    <dgm:pt modelId="{4FF587BE-AE95-274E-B040-B76E96078B0D}">
      <dgm:prSet custT="1"/>
      <dgm:spPr/>
      <dgm:t>
        <a:bodyPr/>
        <a:lstStyle/>
        <a:p>
          <a:r>
            <a:rPr lang="de-DE" sz="1200" dirty="0">
              <a:solidFill>
                <a:schemeClr val="tx1"/>
              </a:solidFill>
            </a:rPr>
            <a:t>Funktionen des Geldes:</a:t>
          </a:r>
        </a:p>
      </dgm:t>
    </dgm:pt>
    <dgm:pt modelId="{6B93BF8D-74BD-C64B-991F-2AAD4835D2CD}" type="parTrans" cxnId="{1E926957-C8E2-F34D-909D-1BFBEC7692C3}">
      <dgm:prSet/>
      <dgm:spPr/>
      <dgm:t>
        <a:bodyPr/>
        <a:lstStyle/>
        <a:p>
          <a:endParaRPr lang="de-DE"/>
        </a:p>
      </dgm:t>
    </dgm:pt>
    <dgm:pt modelId="{482434C2-5323-3A4A-B719-7A88E8C41F94}" type="sibTrans" cxnId="{1E926957-C8E2-F34D-909D-1BFBEC7692C3}">
      <dgm:prSet/>
      <dgm:spPr/>
      <dgm:t>
        <a:bodyPr/>
        <a:lstStyle/>
        <a:p>
          <a:endParaRPr lang="de-DE"/>
        </a:p>
      </dgm:t>
    </dgm:pt>
    <dgm:pt modelId="{06685056-F8DF-A34D-9583-4AFC8F669AA2}">
      <dgm:prSet custT="1"/>
      <dgm:spPr/>
      <dgm:t>
        <a:bodyPr/>
        <a:lstStyle/>
        <a:p>
          <a:pPr>
            <a:buFont typeface="Symbol" pitchFamily="2" charset="2"/>
            <a:buChar char=""/>
          </a:pPr>
          <a:r>
            <a:rPr lang="de-DE" sz="1200">
              <a:solidFill>
                <a:schemeClr val="tx1"/>
              </a:solidFill>
            </a:rPr>
            <a:t>Zahlungs- und Tauschfunktion des Geldes – Gegenständen passende Geldwerte zuordnen und mit versch. Münzen/Scheinen bezahlen</a:t>
          </a:r>
        </a:p>
      </dgm:t>
    </dgm:pt>
    <dgm:pt modelId="{920E4D2F-7518-1A49-A64E-1FA4E4D8ABFD}" type="parTrans" cxnId="{E1415F07-16C3-CE43-8FDC-3DB80B7C0EDC}">
      <dgm:prSet/>
      <dgm:spPr/>
      <dgm:t>
        <a:bodyPr/>
        <a:lstStyle/>
        <a:p>
          <a:endParaRPr lang="de-DE"/>
        </a:p>
      </dgm:t>
    </dgm:pt>
    <dgm:pt modelId="{393C1FC3-C1C5-574C-8BBE-C75C7822D006}" type="sibTrans" cxnId="{E1415F07-16C3-CE43-8FDC-3DB80B7C0EDC}">
      <dgm:prSet/>
      <dgm:spPr/>
      <dgm:t>
        <a:bodyPr/>
        <a:lstStyle/>
        <a:p>
          <a:endParaRPr lang="de-DE"/>
        </a:p>
      </dgm:t>
    </dgm:pt>
    <dgm:pt modelId="{FDA41E39-9548-5E44-BEE6-52E2B1C0EC19}">
      <dgm:prSet custT="1"/>
      <dgm:spPr/>
      <dgm:t>
        <a:bodyPr/>
        <a:lstStyle/>
        <a:p>
          <a:pPr>
            <a:buFont typeface="Symbol" pitchFamily="2" charset="2"/>
            <a:buChar char=""/>
          </a:pPr>
          <a:r>
            <a:rPr lang="de-DE" sz="1200">
              <a:solidFill>
                <a:schemeClr val="tx1"/>
              </a:solidFill>
            </a:rPr>
            <a:t>Recheneinheit: Geld im Stellenwertsystem – bündeln und entbündeln, Geldbeträge aufteilen (durch Bündeln/Entbündeln), Proportionalität (Ware – Preis) erkennen und nutzen</a:t>
          </a:r>
        </a:p>
      </dgm:t>
    </dgm:pt>
    <dgm:pt modelId="{46B70D17-A3B6-0247-BEEB-7B047FBF3C0A}" type="parTrans" cxnId="{5D530852-01E7-C541-BDE2-FFD104B526B3}">
      <dgm:prSet/>
      <dgm:spPr/>
      <dgm:t>
        <a:bodyPr/>
        <a:lstStyle/>
        <a:p>
          <a:endParaRPr lang="de-DE"/>
        </a:p>
      </dgm:t>
    </dgm:pt>
    <dgm:pt modelId="{89BF1008-99EF-F043-8358-C2843AC56DAB}" type="sibTrans" cxnId="{5D530852-01E7-C541-BDE2-FFD104B526B3}">
      <dgm:prSet/>
      <dgm:spPr/>
      <dgm:t>
        <a:bodyPr/>
        <a:lstStyle/>
        <a:p>
          <a:endParaRPr lang="de-DE"/>
        </a:p>
      </dgm:t>
    </dgm:pt>
    <dgm:pt modelId="{A7A1D506-AC45-9C4B-A6A3-4148A61A801E}">
      <dgm:prSet custT="1"/>
      <dgm:spPr>
        <a:solidFill>
          <a:schemeClr val="accent6"/>
        </a:solidFill>
      </dgm:spPr>
      <dgm:t>
        <a:bodyPr/>
        <a:lstStyle/>
        <a:p>
          <a:r>
            <a:rPr lang="de-DE" sz="1200">
              <a:solidFill>
                <a:schemeClr val="tx1"/>
              </a:solidFill>
            </a:rPr>
            <a:t>Preise und Preisentwicklung (durch Angebot und Nachfrage)</a:t>
          </a:r>
        </a:p>
      </dgm:t>
    </dgm:pt>
    <dgm:pt modelId="{9FF22C08-E973-F14E-90DA-6957A2A36D2A}" type="parTrans" cxnId="{779FD728-D132-6A49-AB5C-E99411F228FD}">
      <dgm:prSet/>
      <dgm:spPr/>
      <dgm:t>
        <a:bodyPr/>
        <a:lstStyle/>
        <a:p>
          <a:endParaRPr lang="de-DE"/>
        </a:p>
      </dgm:t>
    </dgm:pt>
    <dgm:pt modelId="{9A5327A0-8253-A24A-BCDD-016C8A9F6C3F}" type="sibTrans" cxnId="{779FD728-D132-6A49-AB5C-E99411F228FD}">
      <dgm:prSet/>
      <dgm:spPr/>
      <dgm:t>
        <a:bodyPr/>
        <a:lstStyle/>
        <a:p>
          <a:endParaRPr lang="de-DE"/>
        </a:p>
      </dgm:t>
    </dgm:pt>
    <dgm:pt modelId="{6ED43069-C1D9-E844-B637-E6953A47E9CB}">
      <dgm:prSet phldrT="[Text]" custT="1"/>
      <dgm:spPr>
        <a:solidFill>
          <a:schemeClr val="accent1">
            <a:lumMod val="40000"/>
            <a:lumOff val="60000"/>
          </a:schemeClr>
        </a:solidFill>
      </dgm:spPr>
      <dgm:t>
        <a:bodyPr/>
        <a:lstStyle/>
        <a:p>
          <a:r>
            <a:rPr lang="de-DE" sz="1200">
              <a:solidFill>
                <a:schemeClr val="tx1"/>
              </a:solidFill>
            </a:rPr>
            <a:t>Kenntnisse über die Notwendigkeit und Bedeutsamkeit des Geldes früher und heute:</a:t>
          </a:r>
        </a:p>
      </dgm:t>
    </dgm:pt>
    <dgm:pt modelId="{3131D6FD-DC6F-B34C-A448-8B3D236B593A}" type="parTrans" cxnId="{907DC95F-49AA-C445-B1D1-BC9549B0AB21}">
      <dgm:prSet/>
      <dgm:spPr/>
      <dgm:t>
        <a:bodyPr/>
        <a:lstStyle/>
        <a:p>
          <a:endParaRPr lang="de-DE"/>
        </a:p>
      </dgm:t>
    </dgm:pt>
    <dgm:pt modelId="{0F42988E-CE65-E14C-8B14-A1EBDA25DD8D}" type="sibTrans" cxnId="{907DC95F-49AA-C445-B1D1-BC9549B0AB21}">
      <dgm:prSet/>
      <dgm:spPr/>
      <dgm:t>
        <a:bodyPr/>
        <a:lstStyle/>
        <a:p>
          <a:endParaRPr lang="de-DE"/>
        </a:p>
      </dgm:t>
    </dgm:pt>
    <dgm:pt modelId="{7A5121D6-1A09-354C-99FA-BD8B6ED46537}">
      <dgm:prSet phldrT="[Text]" custT="1"/>
      <dgm:spPr>
        <a:solidFill>
          <a:schemeClr val="accent1">
            <a:lumMod val="40000"/>
            <a:lumOff val="60000"/>
          </a:schemeClr>
        </a:solidFill>
      </dgm:spPr>
      <dgm:t>
        <a:bodyPr/>
        <a:lstStyle/>
        <a:p>
          <a:r>
            <a:rPr lang="de-DE" sz="1200">
              <a:solidFill>
                <a:schemeClr val="tx1"/>
              </a:solidFill>
            </a:rPr>
            <a:t>Phase 1 (Grassmann): Kennenlernen und naiver Umgang mit Geld Kenntnisse über die Notwendigkeit und Bedeutsamkeit des Geldes früher und heute:</a:t>
          </a:r>
        </a:p>
      </dgm:t>
    </dgm:pt>
    <dgm:pt modelId="{40FCAC7A-0D54-454B-AC62-68881F564EE2}" type="sibTrans" cxnId="{29E32A4A-C887-B544-9D8B-CC97BB3736B7}">
      <dgm:prSet/>
      <dgm:spPr/>
      <dgm:t>
        <a:bodyPr/>
        <a:lstStyle/>
        <a:p>
          <a:endParaRPr lang="de-DE"/>
        </a:p>
      </dgm:t>
    </dgm:pt>
    <dgm:pt modelId="{27E59FAE-1499-F04B-950C-85AF53FA09AF}" type="parTrans" cxnId="{29E32A4A-C887-B544-9D8B-CC97BB3736B7}">
      <dgm:prSet/>
      <dgm:spPr/>
      <dgm:t>
        <a:bodyPr/>
        <a:lstStyle/>
        <a:p>
          <a:endParaRPr lang="de-DE"/>
        </a:p>
      </dgm:t>
    </dgm:pt>
    <dgm:pt modelId="{F6065B85-0960-484B-B210-12E3AF389C43}" type="pres">
      <dgm:prSet presAssocID="{D6794471-6836-3D4A-91B4-291974F3F7AE}" presName="linear" presStyleCnt="0">
        <dgm:presLayoutVars>
          <dgm:dir/>
          <dgm:resizeHandles val="exact"/>
        </dgm:presLayoutVars>
      </dgm:prSet>
      <dgm:spPr/>
    </dgm:pt>
    <dgm:pt modelId="{E9202358-A3C2-5C4E-A198-D075091ECFC1}" type="pres">
      <dgm:prSet presAssocID="{832898AE-40A7-184B-9406-41687D5E24A0}" presName="comp" presStyleCnt="0"/>
      <dgm:spPr/>
    </dgm:pt>
    <dgm:pt modelId="{0EDF113B-5552-354E-AE75-40E3AE1B4331}" type="pres">
      <dgm:prSet presAssocID="{832898AE-40A7-184B-9406-41687D5E24A0}" presName="box" presStyleLbl="node1" presStyleIdx="0" presStyleCnt="2" custScaleY="371258"/>
      <dgm:spPr/>
    </dgm:pt>
    <dgm:pt modelId="{05910972-8591-CD40-A29B-1952660341D9}" type="pres">
      <dgm:prSet presAssocID="{832898AE-40A7-184B-9406-41687D5E24A0}" presName="img" presStyleLbl="fgImgPlace1" presStyleIdx="0" presStyleCnt="2" custScaleX="99404" custScaleY="146829"/>
      <dgm:spPr>
        <a:blipFill rotWithShape="1">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9000" b="-9000"/>
          </a:stretch>
        </a:blipFill>
      </dgm:spPr>
    </dgm:pt>
    <dgm:pt modelId="{B44098C1-F619-B649-AB1D-8F9ACF065937}" type="pres">
      <dgm:prSet presAssocID="{832898AE-40A7-184B-9406-41687D5E24A0}" presName="text" presStyleLbl="node1" presStyleIdx="0" presStyleCnt="2">
        <dgm:presLayoutVars>
          <dgm:bulletEnabled val="1"/>
        </dgm:presLayoutVars>
      </dgm:prSet>
      <dgm:spPr/>
    </dgm:pt>
    <dgm:pt modelId="{AA837F92-4EE1-9D43-83AA-6BA831AEB96C}" type="pres">
      <dgm:prSet presAssocID="{966CD142-E0F6-8748-900D-224469C029AD}" presName="spacer" presStyleCnt="0"/>
      <dgm:spPr/>
    </dgm:pt>
    <dgm:pt modelId="{BB33E8B8-8D27-194E-AD04-357D40102443}" type="pres">
      <dgm:prSet presAssocID="{2EE73184-E5CF-5E46-BC2F-05CFE24F5352}" presName="comp" presStyleCnt="0"/>
      <dgm:spPr/>
    </dgm:pt>
    <dgm:pt modelId="{DE51C3FF-D936-2049-BCFB-8E982014E0A1}" type="pres">
      <dgm:prSet presAssocID="{2EE73184-E5CF-5E46-BC2F-05CFE24F5352}" presName="box" presStyleLbl="node1" presStyleIdx="1" presStyleCnt="2" custScaleY="122433"/>
      <dgm:spPr/>
    </dgm:pt>
    <dgm:pt modelId="{8A04EB5A-B13E-5D4C-A824-17692B2D4E69}" type="pres">
      <dgm:prSet presAssocID="{2EE73184-E5CF-5E46-BC2F-05CFE24F5352}" presName="img" presStyleLbl="fgImgPlace1" presStyleIdx="1" presStyleCnt="2" custScaleX="95690" custScaleY="122905"/>
      <dgm:spPr>
        <a:blipFill rotWithShape="1">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33000" b="-33000"/>
          </a:stretch>
        </a:blipFill>
      </dgm:spPr>
    </dgm:pt>
    <dgm:pt modelId="{B27D7DE7-DB18-B94C-AB38-923CCE0B87DC}" type="pres">
      <dgm:prSet presAssocID="{2EE73184-E5CF-5E46-BC2F-05CFE24F5352}" presName="text" presStyleLbl="node1" presStyleIdx="1" presStyleCnt="2">
        <dgm:presLayoutVars>
          <dgm:bulletEnabled val="1"/>
        </dgm:presLayoutVars>
      </dgm:prSet>
      <dgm:spPr/>
    </dgm:pt>
  </dgm:ptLst>
  <dgm:cxnLst>
    <dgm:cxn modelId="{6F0C2B03-7819-7544-A953-C03C4F42061E}" type="presOf" srcId="{A7A1D506-AC45-9C4B-A6A3-4148A61A801E}" destId="{DE51C3FF-D936-2049-BCFB-8E982014E0A1}" srcOrd="0" destOrd="2" presId="urn:microsoft.com/office/officeart/2005/8/layout/vList4"/>
    <dgm:cxn modelId="{29ED5B05-3A15-2A4B-98AC-CF30A0D1308F}" type="presOf" srcId="{ABFD622C-0DFD-F84B-8251-74511591934A}" destId="{0EDF113B-5552-354E-AE75-40E3AE1B4331}" srcOrd="0" destOrd="4" presId="urn:microsoft.com/office/officeart/2005/8/layout/vList4"/>
    <dgm:cxn modelId="{E1415F07-16C3-CE43-8FDC-3DB80B7C0EDC}" srcId="{4FF587BE-AE95-274E-B040-B76E96078B0D}" destId="{06685056-F8DF-A34D-9583-4AFC8F669AA2}" srcOrd="0" destOrd="0" parTransId="{920E4D2F-7518-1A49-A64E-1FA4E4D8ABFD}" sibTransId="{393C1FC3-C1C5-574C-8BBE-C75C7822D006}"/>
    <dgm:cxn modelId="{46602811-ED82-6245-AA7C-5B7167AC8FF1}" type="presOf" srcId="{124207F0-6DE1-3142-A10E-645A6DA84B39}" destId="{0EDF113B-5552-354E-AE75-40E3AE1B4331}" srcOrd="0" destOrd="6" presId="urn:microsoft.com/office/officeart/2005/8/layout/vList4"/>
    <dgm:cxn modelId="{9B1D7E21-CE3F-5B46-9A9D-E76193B85AD3}" type="presOf" srcId="{65C69B41-3867-1541-9C95-79BA79949519}" destId="{B44098C1-F619-B649-AB1D-8F9ACF065937}" srcOrd="1" destOrd="3" presId="urn:microsoft.com/office/officeart/2005/8/layout/vList4"/>
    <dgm:cxn modelId="{EA86A025-9181-424F-B5AB-A8573D57DCD6}" srcId="{2EE73184-E5CF-5E46-BC2F-05CFE24F5352}" destId="{AC018C8D-AB54-4D49-AC02-1801BF7D8BDE}" srcOrd="0" destOrd="0" parTransId="{6E41C3C9-7617-284D-8111-2620B6CE8F02}" sibTransId="{D900D1CA-4C01-A44D-99A0-6783220673EF}"/>
    <dgm:cxn modelId="{779FD728-D132-6A49-AB5C-E99411F228FD}" srcId="{2EE73184-E5CF-5E46-BC2F-05CFE24F5352}" destId="{A7A1D506-AC45-9C4B-A6A3-4148A61A801E}" srcOrd="1" destOrd="0" parTransId="{9FF22C08-E973-F14E-90DA-6957A2A36D2A}" sibTransId="{9A5327A0-8253-A24A-BCDD-016C8A9F6C3F}"/>
    <dgm:cxn modelId="{DF5FF631-7AB2-2B4D-AC26-78154671F7D3}" type="presOf" srcId="{7A5121D6-1A09-354C-99FA-BD8B6ED46537}" destId="{B44098C1-F619-B649-AB1D-8F9ACF065937}" srcOrd="1" destOrd="1" presId="urn:microsoft.com/office/officeart/2005/8/layout/vList4"/>
    <dgm:cxn modelId="{9599103C-620A-BC45-A91A-6A80060349A0}" type="presOf" srcId="{4FF587BE-AE95-274E-B040-B76E96078B0D}" destId="{B44098C1-F619-B649-AB1D-8F9ACF065937}" srcOrd="1" destOrd="7" presId="urn:microsoft.com/office/officeart/2005/8/layout/vList4"/>
    <dgm:cxn modelId="{FD069847-5F61-894B-B117-14995D4A6BD6}" type="presOf" srcId="{832898AE-40A7-184B-9406-41687D5E24A0}" destId="{B44098C1-F619-B649-AB1D-8F9ACF065937}" srcOrd="1" destOrd="0" presId="urn:microsoft.com/office/officeart/2005/8/layout/vList4"/>
    <dgm:cxn modelId="{29E32A4A-C887-B544-9D8B-CC97BB3736B7}" srcId="{832898AE-40A7-184B-9406-41687D5E24A0}" destId="{7A5121D6-1A09-354C-99FA-BD8B6ED46537}" srcOrd="0" destOrd="0" parTransId="{27E59FAE-1499-F04B-950C-85AF53FA09AF}" sibTransId="{40FCAC7A-0D54-454B-AC62-68881F564EE2}"/>
    <dgm:cxn modelId="{6284714A-77DC-F94C-BE04-BD5F5EED9812}" type="presOf" srcId="{2EE73184-E5CF-5E46-BC2F-05CFE24F5352}" destId="{B27D7DE7-DB18-B94C-AB38-923CCE0B87DC}" srcOrd="1" destOrd="0" presId="urn:microsoft.com/office/officeart/2005/8/layout/vList4"/>
    <dgm:cxn modelId="{1EAAEE50-ABA7-D244-AB95-83FA87980F76}" srcId="{D6794471-6836-3D4A-91B4-291974F3F7AE}" destId="{2EE73184-E5CF-5E46-BC2F-05CFE24F5352}" srcOrd="1" destOrd="0" parTransId="{2E76FFD8-5306-D74C-B703-0650F03E8836}" sibTransId="{01014F57-CC2B-F547-B4B4-CAD03798EEC7}"/>
    <dgm:cxn modelId="{5D530852-01E7-C541-BDE2-FFD104B526B3}" srcId="{4FF587BE-AE95-274E-B040-B76E96078B0D}" destId="{FDA41E39-9548-5E44-BEE6-52E2B1C0EC19}" srcOrd="1" destOrd="0" parTransId="{46B70D17-A3B6-0247-BEEB-7B047FBF3C0A}" sibTransId="{89BF1008-99EF-F043-8358-C2843AC56DAB}"/>
    <dgm:cxn modelId="{1E926957-C8E2-F34D-909D-1BFBEC7692C3}" srcId="{832898AE-40A7-184B-9406-41687D5E24A0}" destId="{4FF587BE-AE95-274E-B040-B76E96078B0D}" srcOrd="2" destOrd="0" parTransId="{6B93BF8D-74BD-C64B-991F-2AAD4835D2CD}" sibTransId="{482434C2-5323-3A4A-B719-7A88E8C41F94}"/>
    <dgm:cxn modelId="{561E445A-963D-EA4B-BAD0-5260B7B68475}" type="presOf" srcId="{D6794471-6836-3D4A-91B4-291974F3F7AE}" destId="{F6065B85-0960-484B-B210-12E3AF389C43}" srcOrd="0" destOrd="0" presId="urn:microsoft.com/office/officeart/2005/8/layout/vList4"/>
    <dgm:cxn modelId="{907DC95F-49AA-C445-B1D1-BC9549B0AB21}" srcId="{832898AE-40A7-184B-9406-41687D5E24A0}" destId="{6ED43069-C1D9-E844-B637-E6953A47E9CB}" srcOrd="1" destOrd="0" parTransId="{3131D6FD-DC6F-B34C-A448-8B3D236B593A}" sibTransId="{0F42988E-CE65-E14C-8B14-A1EBDA25DD8D}"/>
    <dgm:cxn modelId="{29539565-2083-4348-BFC3-4B8D728D2D19}" type="presOf" srcId="{A7A1D506-AC45-9C4B-A6A3-4148A61A801E}" destId="{B27D7DE7-DB18-B94C-AB38-923CCE0B87DC}" srcOrd="1" destOrd="2" presId="urn:microsoft.com/office/officeart/2005/8/layout/vList4"/>
    <dgm:cxn modelId="{30F92067-188A-3B48-AC4A-4AA66A1CB6D6}" type="presOf" srcId="{6ED43069-C1D9-E844-B637-E6953A47E9CB}" destId="{0EDF113B-5552-354E-AE75-40E3AE1B4331}" srcOrd="0" destOrd="2" presId="urn:microsoft.com/office/officeart/2005/8/layout/vList4"/>
    <dgm:cxn modelId="{14F6036E-9BD9-E645-B6BD-183F04C8CF97}" type="presOf" srcId="{06685056-F8DF-A34D-9583-4AFC8F669AA2}" destId="{B44098C1-F619-B649-AB1D-8F9ACF065937}" srcOrd="1" destOrd="8" presId="urn:microsoft.com/office/officeart/2005/8/layout/vList4"/>
    <dgm:cxn modelId="{88506F74-6CE7-944F-9BA8-27B3F9D1DC5E}" type="presOf" srcId="{6ED43069-C1D9-E844-B637-E6953A47E9CB}" destId="{B44098C1-F619-B649-AB1D-8F9ACF065937}" srcOrd="1" destOrd="2" presId="urn:microsoft.com/office/officeart/2005/8/layout/vList4"/>
    <dgm:cxn modelId="{42256076-CCE5-A149-B554-252ADEC7AC90}" type="presOf" srcId="{AC018C8D-AB54-4D49-AC02-1801BF7D8BDE}" destId="{B27D7DE7-DB18-B94C-AB38-923CCE0B87DC}" srcOrd="1" destOrd="1" presId="urn:microsoft.com/office/officeart/2005/8/layout/vList4"/>
    <dgm:cxn modelId="{E05D537A-62AC-6341-B158-CB733998ED56}" srcId="{6ED43069-C1D9-E844-B637-E6953A47E9CB}" destId="{C78E73AF-2ACC-084F-BF42-804C7AEBE0AD}" srcOrd="2" destOrd="0" parTransId="{2AC7014A-D69D-A94D-A845-FCF442343A30}" sibTransId="{279BD333-44D7-EE49-9A91-B9E2B2750DD5}"/>
    <dgm:cxn modelId="{56C9E98C-E667-EE4D-85CA-96789F706321}" type="presOf" srcId="{4FF587BE-AE95-274E-B040-B76E96078B0D}" destId="{0EDF113B-5552-354E-AE75-40E3AE1B4331}" srcOrd="0" destOrd="7" presId="urn:microsoft.com/office/officeart/2005/8/layout/vList4"/>
    <dgm:cxn modelId="{A3BAC193-B970-744C-96C4-C028ABCAE844}" srcId="{D6794471-6836-3D4A-91B4-291974F3F7AE}" destId="{832898AE-40A7-184B-9406-41687D5E24A0}" srcOrd="0" destOrd="0" parTransId="{2D5A37C1-851A-8448-918E-669B85D6EE1D}" sibTransId="{966CD142-E0F6-8748-900D-224469C029AD}"/>
    <dgm:cxn modelId="{93305C94-7DA2-FC44-8167-B75AE152EB70}" srcId="{6ED43069-C1D9-E844-B637-E6953A47E9CB}" destId="{124207F0-6DE1-3142-A10E-645A6DA84B39}" srcOrd="3" destOrd="0" parTransId="{AEDE6691-B9E5-7947-94E5-04993B8C43CF}" sibTransId="{55ED929A-C494-8B42-864C-9B5B3DEC21DC}"/>
    <dgm:cxn modelId="{0091D894-9A03-864F-BE93-6BFC89CAE97F}" type="presOf" srcId="{7A5121D6-1A09-354C-99FA-BD8B6ED46537}" destId="{0EDF113B-5552-354E-AE75-40E3AE1B4331}" srcOrd="0" destOrd="1" presId="urn:microsoft.com/office/officeart/2005/8/layout/vList4"/>
    <dgm:cxn modelId="{3CDA8699-3A89-6444-A3DC-4A4BBA5EB1C7}" type="presOf" srcId="{124207F0-6DE1-3142-A10E-645A6DA84B39}" destId="{B44098C1-F619-B649-AB1D-8F9ACF065937}" srcOrd="1" destOrd="6" presId="urn:microsoft.com/office/officeart/2005/8/layout/vList4"/>
    <dgm:cxn modelId="{EDB3FCAD-DBBD-7A40-B395-B33D53C17F55}" type="presOf" srcId="{FDA41E39-9548-5E44-BEE6-52E2B1C0EC19}" destId="{B44098C1-F619-B649-AB1D-8F9ACF065937}" srcOrd="1" destOrd="9" presId="urn:microsoft.com/office/officeart/2005/8/layout/vList4"/>
    <dgm:cxn modelId="{31DCD4B6-BC48-0E43-8B39-0ADE9E15F569}" srcId="{6ED43069-C1D9-E844-B637-E6953A47E9CB}" destId="{65C69B41-3867-1541-9C95-79BA79949519}" srcOrd="0" destOrd="0" parTransId="{0CB98D06-97D7-B64F-9230-CB0347E13503}" sibTransId="{68071567-2627-FF49-A7CA-176CCC0FAB10}"/>
    <dgm:cxn modelId="{AB98CEBE-77AA-6742-9424-3D05464445EA}" type="presOf" srcId="{2EE73184-E5CF-5E46-BC2F-05CFE24F5352}" destId="{DE51C3FF-D936-2049-BCFB-8E982014E0A1}" srcOrd="0" destOrd="0" presId="urn:microsoft.com/office/officeart/2005/8/layout/vList4"/>
    <dgm:cxn modelId="{2CC38AC0-7407-0543-81F1-CD2CD622AF3A}" type="presOf" srcId="{832898AE-40A7-184B-9406-41687D5E24A0}" destId="{0EDF113B-5552-354E-AE75-40E3AE1B4331}" srcOrd="0" destOrd="0" presId="urn:microsoft.com/office/officeart/2005/8/layout/vList4"/>
    <dgm:cxn modelId="{380AA3C2-5B61-7946-932A-C1F6A34918E0}" type="presOf" srcId="{65C69B41-3867-1541-9C95-79BA79949519}" destId="{0EDF113B-5552-354E-AE75-40E3AE1B4331}" srcOrd="0" destOrd="3" presId="urn:microsoft.com/office/officeart/2005/8/layout/vList4"/>
    <dgm:cxn modelId="{2C5C6FC4-112D-FE46-A36E-4B625AB6A391}" type="presOf" srcId="{AC018C8D-AB54-4D49-AC02-1801BF7D8BDE}" destId="{DE51C3FF-D936-2049-BCFB-8E982014E0A1}" srcOrd="0" destOrd="1" presId="urn:microsoft.com/office/officeart/2005/8/layout/vList4"/>
    <dgm:cxn modelId="{7AFA50D1-4D06-3942-BA2D-B9852FB28EBD}" srcId="{6ED43069-C1D9-E844-B637-E6953A47E9CB}" destId="{ABFD622C-0DFD-F84B-8251-74511591934A}" srcOrd="1" destOrd="0" parTransId="{9B71DD2E-7AA0-3843-8807-DB12CF42A786}" sibTransId="{100E5404-5DB8-494C-8614-6184896B24F0}"/>
    <dgm:cxn modelId="{1F6DDED5-6E44-4640-9F47-6741FB2DAABB}" type="presOf" srcId="{C78E73AF-2ACC-084F-BF42-804C7AEBE0AD}" destId="{0EDF113B-5552-354E-AE75-40E3AE1B4331}" srcOrd="0" destOrd="5" presId="urn:microsoft.com/office/officeart/2005/8/layout/vList4"/>
    <dgm:cxn modelId="{26A61ED8-326E-FB41-84E1-441D51845AA5}" type="presOf" srcId="{06685056-F8DF-A34D-9583-4AFC8F669AA2}" destId="{0EDF113B-5552-354E-AE75-40E3AE1B4331}" srcOrd="0" destOrd="8" presId="urn:microsoft.com/office/officeart/2005/8/layout/vList4"/>
    <dgm:cxn modelId="{41CDDFD9-1CD0-F843-BD7B-F7F925B98F3C}" type="presOf" srcId="{C78E73AF-2ACC-084F-BF42-804C7AEBE0AD}" destId="{B44098C1-F619-B649-AB1D-8F9ACF065937}" srcOrd="1" destOrd="5" presId="urn:microsoft.com/office/officeart/2005/8/layout/vList4"/>
    <dgm:cxn modelId="{197167DD-216D-0240-BCBA-67CAC9C3D50E}" type="presOf" srcId="{ABFD622C-0DFD-F84B-8251-74511591934A}" destId="{B44098C1-F619-B649-AB1D-8F9ACF065937}" srcOrd="1" destOrd="4" presId="urn:microsoft.com/office/officeart/2005/8/layout/vList4"/>
    <dgm:cxn modelId="{90F9DBF0-7E7A-014D-827A-DBC29AE18D67}" type="presOf" srcId="{FDA41E39-9548-5E44-BEE6-52E2B1C0EC19}" destId="{0EDF113B-5552-354E-AE75-40E3AE1B4331}" srcOrd="0" destOrd="9" presId="urn:microsoft.com/office/officeart/2005/8/layout/vList4"/>
    <dgm:cxn modelId="{1FC69527-BBAE-4248-9F1E-3AC54A0BE217}" type="presParOf" srcId="{F6065B85-0960-484B-B210-12E3AF389C43}" destId="{E9202358-A3C2-5C4E-A198-D075091ECFC1}" srcOrd="0" destOrd="0" presId="urn:microsoft.com/office/officeart/2005/8/layout/vList4"/>
    <dgm:cxn modelId="{BF0F86CC-5194-2844-8E1F-58996A142291}" type="presParOf" srcId="{E9202358-A3C2-5C4E-A198-D075091ECFC1}" destId="{0EDF113B-5552-354E-AE75-40E3AE1B4331}" srcOrd="0" destOrd="0" presId="urn:microsoft.com/office/officeart/2005/8/layout/vList4"/>
    <dgm:cxn modelId="{D1CF5974-31E8-7145-ABEE-4D615768EF45}" type="presParOf" srcId="{E9202358-A3C2-5C4E-A198-D075091ECFC1}" destId="{05910972-8591-CD40-A29B-1952660341D9}" srcOrd="1" destOrd="0" presId="urn:microsoft.com/office/officeart/2005/8/layout/vList4"/>
    <dgm:cxn modelId="{CE6D1ADB-81ED-F447-8BEA-F27AADC79FB9}" type="presParOf" srcId="{E9202358-A3C2-5C4E-A198-D075091ECFC1}" destId="{B44098C1-F619-B649-AB1D-8F9ACF065937}" srcOrd="2" destOrd="0" presId="urn:microsoft.com/office/officeart/2005/8/layout/vList4"/>
    <dgm:cxn modelId="{EA3F3A68-3C3D-7A4A-AA63-DAA8FA96D655}" type="presParOf" srcId="{F6065B85-0960-484B-B210-12E3AF389C43}" destId="{AA837F92-4EE1-9D43-83AA-6BA831AEB96C}" srcOrd="1" destOrd="0" presId="urn:microsoft.com/office/officeart/2005/8/layout/vList4"/>
    <dgm:cxn modelId="{FE248749-D7CB-D645-A321-2148309EC317}" type="presParOf" srcId="{F6065B85-0960-484B-B210-12E3AF389C43}" destId="{BB33E8B8-8D27-194E-AD04-357D40102443}" srcOrd="2" destOrd="0" presId="urn:microsoft.com/office/officeart/2005/8/layout/vList4"/>
    <dgm:cxn modelId="{91ADE1C2-98E6-0B4C-A9A0-5EE4833CAC2C}" type="presParOf" srcId="{BB33E8B8-8D27-194E-AD04-357D40102443}" destId="{DE51C3FF-D936-2049-BCFB-8E982014E0A1}" srcOrd="0" destOrd="0" presId="urn:microsoft.com/office/officeart/2005/8/layout/vList4"/>
    <dgm:cxn modelId="{C18E0ED7-BBC8-3247-8A31-FDCFCBE611AA}" type="presParOf" srcId="{BB33E8B8-8D27-194E-AD04-357D40102443}" destId="{8A04EB5A-B13E-5D4C-A824-17692B2D4E69}" srcOrd="1" destOrd="0" presId="urn:microsoft.com/office/officeart/2005/8/layout/vList4"/>
    <dgm:cxn modelId="{B65A852C-0ED9-814D-9DBA-936C43DD885E}" type="presParOf" srcId="{BB33E8B8-8D27-194E-AD04-357D40102443}" destId="{B27D7DE7-DB18-B94C-AB38-923CCE0B87D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113B-5552-354E-AE75-40E3AE1B4331}">
      <dsp:nvSpPr>
        <dsp:cNvPr id="0" name=""/>
        <dsp:cNvSpPr/>
      </dsp:nvSpPr>
      <dsp:spPr>
        <a:xfrm>
          <a:off x="0" y="0"/>
          <a:ext cx="5949950" cy="3227837"/>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a:solidFill>
                <a:schemeClr val="tx1"/>
              </a:solidFill>
            </a:rPr>
            <a:t>Mathematische Schwerpunkte</a:t>
          </a:r>
        </a:p>
        <a:p>
          <a:pPr marL="114300" lvl="1" indent="-114300" algn="l" defTabSz="533400">
            <a:lnSpc>
              <a:spcPct val="90000"/>
            </a:lnSpc>
            <a:spcBef>
              <a:spcPct val="0"/>
            </a:spcBef>
            <a:spcAft>
              <a:spcPct val="15000"/>
            </a:spcAft>
            <a:buChar char="•"/>
          </a:pPr>
          <a:r>
            <a:rPr lang="de-DE" sz="1200" kern="1200">
              <a:solidFill>
                <a:schemeClr val="tx1"/>
              </a:solidFill>
            </a:rPr>
            <a:t>Phase 1 (Grassmann): Kennenlernen und naiver Umgang mit Geld Kenntnisse über die Notwendigkeit und Bedeutsamkeit des Geldes früher und heute:</a:t>
          </a:r>
        </a:p>
        <a:p>
          <a:pPr marL="114300" lvl="1" indent="-114300" algn="l" defTabSz="533400">
            <a:lnSpc>
              <a:spcPct val="90000"/>
            </a:lnSpc>
            <a:spcBef>
              <a:spcPct val="0"/>
            </a:spcBef>
            <a:spcAft>
              <a:spcPct val="15000"/>
            </a:spcAft>
            <a:buChar char="•"/>
          </a:pPr>
          <a:r>
            <a:rPr lang="de-DE" sz="1200" kern="1200">
              <a:solidFill>
                <a:schemeClr val="tx1"/>
              </a:solidFill>
            </a:rPr>
            <a:t>Kenntnisse über die Notwendigkeit und Bedeutsamkeit des Geldes früher und heute:</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Wozu brauchen wir Geld?</a:t>
          </a:r>
        </a:p>
        <a:p>
          <a:pPr marL="228600" lvl="2" indent="-114300" algn="l" defTabSz="533400">
            <a:lnSpc>
              <a:spcPct val="90000"/>
            </a:lnSpc>
            <a:spcBef>
              <a:spcPct val="0"/>
            </a:spcBef>
            <a:spcAft>
              <a:spcPct val="15000"/>
            </a:spcAft>
            <a:buFont typeface="Symbol" pitchFamily="2" charset="2"/>
            <a:buChar char=""/>
          </a:pPr>
          <a:r>
            <a:rPr lang="de-DE" sz="1200" kern="1200" dirty="0">
              <a:solidFill>
                <a:schemeClr val="tx1"/>
              </a:solidFill>
            </a:rPr>
            <a:t>Was heißt, Geld als Tauschmittel zu verwenden?</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Warum sind manche Gegenstände billig und manche teuer?</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Warum kann ein teurer Gegenstand billiger werden und umgekehrt?</a:t>
          </a:r>
        </a:p>
        <a:p>
          <a:pPr marL="114300" lvl="1" indent="-114300" algn="l" defTabSz="533400">
            <a:lnSpc>
              <a:spcPct val="90000"/>
            </a:lnSpc>
            <a:spcBef>
              <a:spcPct val="0"/>
            </a:spcBef>
            <a:spcAft>
              <a:spcPct val="15000"/>
            </a:spcAft>
            <a:buChar char="•"/>
          </a:pPr>
          <a:r>
            <a:rPr lang="de-DE" sz="1200" kern="1200" dirty="0">
              <a:solidFill>
                <a:schemeClr val="tx1"/>
              </a:solidFill>
            </a:rPr>
            <a:t>Funktionen des Geldes:</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Zahlungs- und Tauschfunktion des Geldes – Gegenständen passende Geldwerte zuordnen und mit versch. Münzen/Scheinen bezahlen</a:t>
          </a:r>
        </a:p>
        <a:p>
          <a:pPr marL="228600" lvl="2" indent="-114300" algn="l" defTabSz="533400">
            <a:lnSpc>
              <a:spcPct val="90000"/>
            </a:lnSpc>
            <a:spcBef>
              <a:spcPct val="0"/>
            </a:spcBef>
            <a:spcAft>
              <a:spcPct val="15000"/>
            </a:spcAft>
            <a:buFont typeface="Symbol" pitchFamily="2" charset="2"/>
            <a:buChar char=""/>
          </a:pPr>
          <a:r>
            <a:rPr lang="de-DE" sz="1200" kern="1200">
              <a:solidFill>
                <a:schemeClr val="tx1"/>
              </a:solidFill>
            </a:rPr>
            <a:t>Recheneinheit: Geld im Stellenwertsystem – bündeln und entbündeln, Geldbeträge aufteilen (durch Bündeln/Entbündeln), Proportionalität (Ware – Preis) erkennen und nutzen</a:t>
          </a:r>
        </a:p>
      </dsp:txBody>
      <dsp:txXfrm>
        <a:off x="1276933" y="0"/>
        <a:ext cx="4673016" cy="3227837"/>
      </dsp:txXfrm>
    </dsp:sp>
    <dsp:sp modelId="{05910972-8591-CD40-A29B-1952660341D9}">
      <dsp:nvSpPr>
        <dsp:cNvPr id="0" name=""/>
        <dsp:cNvSpPr/>
      </dsp:nvSpPr>
      <dsp:spPr>
        <a:xfrm>
          <a:off x="90489" y="1103287"/>
          <a:ext cx="1182897" cy="1021263"/>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51C3FF-D936-2049-BCFB-8E982014E0A1}">
      <dsp:nvSpPr>
        <dsp:cNvPr id="0" name=""/>
        <dsp:cNvSpPr/>
      </dsp:nvSpPr>
      <dsp:spPr>
        <a:xfrm>
          <a:off x="0" y="3314780"/>
          <a:ext cx="5949950" cy="106447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de-DE" sz="1300" kern="1200">
              <a:solidFill>
                <a:schemeClr val="tx1"/>
              </a:solidFill>
            </a:rPr>
            <a:t>finanzielle Konzepte</a:t>
          </a:r>
        </a:p>
        <a:p>
          <a:pPr marL="114300" lvl="1" indent="-114300" algn="l" defTabSz="533400">
            <a:lnSpc>
              <a:spcPct val="90000"/>
            </a:lnSpc>
            <a:spcBef>
              <a:spcPct val="0"/>
            </a:spcBef>
            <a:spcAft>
              <a:spcPct val="15000"/>
            </a:spcAft>
            <a:buFont typeface="Symbol" pitchFamily="2" charset="2"/>
            <a:buChar char=""/>
          </a:pPr>
          <a:r>
            <a:rPr lang="de-DE" sz="1200" kern="1200">
              <a:solidFill>
                <a:schemeClr val="tx1"/>
              </a:solidFill>
            </a:rPr>
            <a:t>Geld (Sinn und Funktionen)</a:t>
          </a:r>
        </a:p>
        <a:p>
          <a:pPr marL="114300" lvl="1" indent="-114300" algn="l" defTabSz="533400">
            <a:lnSpc>
              <a:spcPct val="90000"/>
            </a:lnSpc>
            <a:spcBef>
              <a:spcPct val="0"/>
            </a:spcBef>
            <a:spcAft>
              <a:spcPct val="15000"/>
            </a:spcAft>
            <a:buChar char="•"/>
          </a:pPr>
          <a:r>
            <a:rPr lang="de-DE" sz="1200" kern="1200">
              <a:solidFill>
                <a:schemeClr val="tx1"/>
              </a:solidFill>
            </a:rPr>
            <a:t>Preise und Preisentwicklung (durch Angebot und Nachfrage)</a:t>
          </a:r>
        </a:p>
      </dsp:txBody>
      <dsp:txXfrm>
        <a:off x="1276933" y="3314780"/>
        <a:ext cx="4673016" cy="1064472"/>
      </dsp:txXfrm>
    </dsp:sp>
    <dsp:sp modelId="{8A04EB5A-B13E-5D4C-A824-17692B2D4E69}">
      <dsp:nvSpPr>
        <dsp:cNvPr id="0" name=""/>
        <dsp:cNvSpPr/>
      </dsp:nvSpPr>
      <dsp:spPr>
        <a:xfrm>
          <a:off x="112587" y="3419586"/>
          <a:ext cx="1138701" cy="854860"/>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E880B-EE5F-E66B-A2D5-0F3AA14D9B2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124AC2B-5CC3-77D9-D76B-8413CF4AF8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0ADE515-E2D4-1F71-0817-1761FCED4B2E}"/>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ußzeilenplatzhalter 4">
            <a:extLst>
              <a:ext uri="{FF2B5EF4-FFF2-40B4-BE49-F238E27FC236}">
                <a16:creationId xmlns:a16="http://schemas.microsoft.com/office/drawing/2014/main" id="{BE086897-5655-B9A6-C241-D17AA977B23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C17A37E-561A-FD7D-0C57-61A79EA3BB2A}"/>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3621842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B96F6-61D4-AAE3-C20E-8DF213A55E5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0B57255-DD53-897A-A283-91AF461BE6A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3D1BF1-7D14-9137-AF1E-4F437F8A57EB}"/>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ußzeilenplatzhalter 4">
            <a:extLst>
              <a:ext uri="{FF2B5EF4-FFF2-40B4-BE49-F238E27FC236}">
                <a16:creationId xmlns:a16="http://schemas.microsoft.com/office/drawing/2014/main" id="{3CAD7A73-B03A-3200-A6B7-E970E84F87E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1B2C3ED-5DCE-F94E-3965-D6E9EE4E2113}"/>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295356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FCE44B3-B2C7-E09E-00FB-B1281E0D3E6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4CA5B6D-2F8E-FBA8-9948-8A8818B3BCD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42B3B5-194A-1BCD-F737-17B0A03AE66E}"/>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ußzeilenplatzhalter 4">
            <a:extLst>
              <a:ext uri="{FF2B5EF4-FFF2-40B4-BE49-F238E27FC236}">
                <a16:creationId xmlns:a16="http://schemas.microsoft.com/office/drawing/2014/main" id="{069E9868-E9F0-D5D0-E182-0E542013BC8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50CB8B1-715A-D41C-1452-55B6AA19F912}"/>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141023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23014-F9D5-D114-116B-C14C78C17C7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80B8645-EFA4-F8F9-1E5F-D8051F92654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7B49568-6164-9FC5-64EF-905BCAD11754}"/>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ußzeilenplatzhalter 4">
            <a:extLst>
              <a:ext uri="{FF2B5EF4-FFF2-40B4-BE49-F238E27FC236}">
                <a16:creationId xmlns:a16="http://schemas.microsoft.com/office/drawing/2014/main" id="{DB38DB5A-757C-0CEA-8DEA-51F78432457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8D5AAA-6636-552A-4240-CA453F90F4CA}"/>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170653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5CF02-4AFD-F614-27EC-EAC17274A9A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DCC1A11-8D7B-CD29-8406-6C1BB046CA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2A3BEB4-2B96-2312-5FEF-5E14BFCF6E4F}"/>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ußzeilenplatzhalter 4">
            <a:extLst>
              <a:ext uri="{FF2B5EF4-FFF2-40B4-BE49-F238E27FC236}">
                <a16:creationId xmlns:a16="http://schemas.microsoft.com/office/drawing/2014/main" id="{306A3653-4F4F-4217-5043-304531F7F48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58C11EC-6A60-C216-E21B-6E5089F508E4}"/>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248304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19998-5504-B6FD-4DEE-1F32534D672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06BE9A-DC22-B67B-9039-B5554BCD39A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BC6DB3E-936B-B282-3A54-A1DD4DB4A1C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075A87B-C183-AE00-EED7-B67EDFED5FC0}"/>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ußzeilenplatzhalter 5">
            <a:extLst>
              <a:ext uri="{FF2B5EF4-FFF2-40B4-BE49-F238E27FC236}">
                <a16:creationId xmlns:a16="http://schemas.microsoft.com/office/drawing/2014/main" id="{6F513B78-701F-A8DB-09D5-3503E73CD2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B870B2D-7005-3082-285F-486442457B7E}"/>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199461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547D5-3B3B-AA7A-3F51-50B93479C87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179375A-ABE9-A11F-D911-02DB25B74E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465CCCE-C274-B88F-12AC-B18BFFD40F4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A362189-2AFB-D4B6-DCA3-02833064C4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BB32971-2935-26E6-BF83-6DFC73FADDF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B498ED5-D4B3-2ADF-D40F-C83AD337C0F9}"/>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8" name="Fußzeilenplatzhalter 7">
            <a:extLst>
              <a:ext uri="{FF2B5EF4-FFF2-40B4-BE49-F238E27FC236}">
                <a16:creationId xmlns:a16="http://schemas.microsoft.com/office/drawing/2014/main" id="{E0045CDA-E960-57E9-6CAD-F7E6C880F6D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A0A1724-0D20-B1C7-3D85-E880CEF01978}"/>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406812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904B1-A627-5F0A-FEA7-5EA4C1195AD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E13DE1A-27B4-4C80-DE64-74D419315232}"/>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4" name="Fußzeilenplatzhalter 3">
            <a:extLst>
              <a:ext uri="{FF2B5EF4-FFF2-40B4-BE49-F238E27FC236}">
                <a16:creationId xmlns:a16="http://schemas.microsoft.com/office/drawing/2014/main" id="{5ED66169-D401-B671-397C-5F363487026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846575A-F053-CC31-2827-9CA6678E8150}"/>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285544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09BF97B-8EB3-6D0E-526A-FC9D92381BC3}"/>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3" name="Fußzeilenplatzhalter 2">
            <a:extLst>
              <a:ext uri="{FF2B5EF4-FFF2-40B4-BE49-F238E27FC236}">
                <a16:creationId xmlns:a16="http://schemas.microsoft.com/office/drawing/2014/main" id="{B2EE8CC4-3B1C-F684-E0C9-61ED0D82E44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2BACC95-D0CA-5743-CD72-C396A520D889}"/>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84234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03CBE3-5B74-2510-5F7D-FA3C58B876F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C5D524D-C5F1-0430-8477-2E497AF7A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26555E2-2C58-E552-0F1D-3E8AB8B80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03FD37-75D4-E653-EBBD-5AC19E5F5866}"/>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ußzeilenplatzhalter 5">
            <a:extLst>
              <a:ext uri="{FF2B5EF4-FFF2-40B4-BE49-F238E27FC236}">
                <a16:creationId xmlns:a16="http://schemas.microsoft.com/office/drawing/2014/main" id="{863CB417-AE6E-BF92-4B08-0C3E9713038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05E55E-602C-CA3B-F6CD-75C66D251BB5}"/>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349327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D7724-663A-05B4-A8CE-763C90097C8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412125E-E2FD-4839-1A8B-C875F88F4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B8C32EA-4D30-0C46-EC80-80A43DB18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D741EE-60A8-CC70-34E2-53BCF3CEBFD4}"/>
              </a:ext>
            </a:extLst>
          </p:cNvPr>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ußzeilenplatzhalter 5">
            <a:extLst>
              <a:ext uri="{FF2B5EF4-FFF2-40B4-BE49-F238E27FC236}">
                <a16:creationId xmlns:a16="http://schemas.microsoft.com/office/drawing/2014/main" id="{52FBCA47-668F-E7FE-E284-31D9A306B9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D0F9330-F512-5318-4A97-0322C7CEA965}"/>
              </a:ext>
            </a:extLst>
          </p:cNvPr>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53048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B72552A-4EDA-9CFD-4A58-005E89BC4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65A8058-39F0-F0FF-243F-B1E53C97E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99FBA81-29E8-FED9-489D-B8C5E8CF08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D05A5-555A-4757-8710-4F43F299520D}" type="datetimeFigureOut">
              <a:rPr lang="de-DE" smtClean="0"/>
              <a:t>12.09.23</a:t>
            </a:fld>
            <a:endParaRPr lang="de-DE"/>
          </a:p>
        </p:txBody>
      </p:sp>
      <p:sp>
        <p:nvSpPr>
          <p:cNvPr id="5" name="Fußzeilenplatzhalter 4">
            <a:extLst>
              <a:ext uri="{FF2B5EF4-FFF2-40B4-BE49-F238E27FC236}">
                <a16:creationId xmlns:a16="http://schemas.microsoft.com/office/drawing/2014/main" id="{15E216CC-4CE3-97C6-9C72-F53F05478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05A486B-3709-3525-0720-7F436FE41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C2DC0-F14B-4045-82A3-E2626AE81F6B}" type="slidenum">
              <a:rPr lang="de-DE" smtClean="0"/>
              <a:t>‹Nr.›</a:t>
            </a:fld>
            <a:endParaRPr lang="de-DE"/>
          </a:p>
        </p:txBody>
      </p:sp>
    </p:spTree>
    <p:extLst>
      <p:ext uri="{BB962C8B-B14F-4D97-AF65-F5344CB8AC3E}">
        <p14:creationId xmlns:p14="http://schemas.microsoft.com/office/powerpoint/2010/main" val="147369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microsoft.com/office/2018/10/relationships/comments" Target="../comments/modernComment_127_1CCCE006.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2F_681FDA5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41_C1B8576F.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37_351BA98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139_B23E068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microsoft.com/office/2018/10/relationships/comments" Target="../comments/modernComment_13C_B44BA4BB.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microsoft.com/office/2018/10/relationships/comments" Target="../comments/modernComment_13E_530180DF.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4.emf"/><Relationship Id="rId7" Type="http://schemas.openxmlformats.org/officeDocument/2006/relationships/image" Target="../media/image3.emf"/><Relationship Id="rId2" Type="http://schemas.microsoft.com/office/2018/10/relationships/comments" Target="../comments/modernComment_128_DB790A37.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5.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microsoft.com/office/2018/10/relationships/comments" Target="../comments/modernComment_129_7451EAE9.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2B_E84B112D.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Stunde 1 und 2: Geld- und Zahlungsverkehr </a:t>
            </a:r>
          </a:p>
        </p:txBody>
      </p:sp>
      <p:pic>
        <p:nvPicPr>
          <p:cNvPr id="7" name="Grafik 6">
            <a:extLst>
              <a:ext uri="{FF2B5EF4-FFF2-40B4-BE49-F238E27FC236}">
                <a16:creationId xmlns:a16="http://schemas.microsoft.com/office/drawing/2014/main" id="{902ADA26-43E1-F054-985F-7CB1B3C23414}"/>
              </a:ext>
            </a:extLst>
          </p:cNvPr>
          <p:cNvPicPr>
            <a:picLocks noChangeAspect="1"/>
          </p:cNvPicPr>
          <p:nvPr/>
        </p:nvPicPr>
        <p:blipFill>
          <a:blip r:embed="rId3"/>
          <a:stretch>
            <a:fillRect/>
          </a:stretch>
        </p:blipFill>
        <p:spPr>
          <a:xfrm rot="19790149">
            <a:off x="2149163" y="3154621"/>
            <a:ext cx="3145816" cy="1818114"/>
          </a:xfrm>
          <a:prstGeom prst="rect">
            <a:avLst/>
          </a:prstGeom>
        </p:spPr>
      </p:pic>
      <p:pic>
        <p:nvPicPr>
          <p:cNvPr id="8" name="Grafik 7">
            <a:extLst>
              <a:ext uri="{FF2B5EF4-FFF2-40B4-BE49-F238E27FC236}">
                <a16:creationId xmlns:a16="http://schemas.microsoft.com/office/drawing/2014/main" id="{F8640F4C-7C25-AD37-8ED6-7DA76CDD42A4}"/>
              </a:ext>
            </a:extLst>
          </p:cNvPr>
          <p:cNvPicPr>
            <a:picLocks noChangeAspect="1"/>
          </p:cNvPicPr>
          <p:nvPr/>
        </p:nvPicPr>
        <p:blipFill>
          <a:blip r:embed="rId4"/>
          <a:stretch>
            <a:fillRect/>
          </a:stretch>
        </p:blipFill>
        <p:spPr>
          <a:xfrm rot="1629091">
            <a:off x="7303537" y="3098491"/>
            <a:ext cx="2776571" cy="1575594"/>
          </a:xfrm>
          <a:prstGeom prst="rect">
            <a:avLst/>
          </a:prstGeom>
        </p:spPr>
      </p:pic>
      <p:pic>
        <p:nvPicPr>
          <p:cNvPr id="9" name="Grafik 8">
            <a:extLst>
              <a:ext uri="{FF2B5EF4-FFF2-40B4-BE49-F238E27FC236}">
                <a16:creationId xmlns:a16="http://schemas.microsoft.com/office/drawing/2014/main" id="{8D086F25-590B-9269-BFA4-F0FDD4696ED3}"/>
              </a:ext>
            </a:extLst>
          </p:cNvPr>
          <p:cNvPicPr>
            <a:picLocks noChangeAspect="1"/>
          </p:cNvPicPr>
          <p:nvPr/>
        </p:nvPicPr>
        <p:blipFill>
          <a:blip r:embed="rId5"/>
          <a:stretch>
            <a:fillRect/>
          </a:stretch>
        </p:blipFill>
        <p:spPr>
          <a:xfrm>
            <a:off x="1778000" y="1841464"/>
            <a:ext cx="914400" cy="914400"/>
          </a:xfrm>
          <a:prstGeom prst="rect">
            <a:avLst/>
          </a:prstGeom>
        </p:spPr>
      </p:pic>
      <p:pic>
        <p:nvPicPr>
          <p:cNvPr id="10" name="Grafik 9">
            <a:extLst>
              <a:ext uri="{FF2B5EF4-FFF2-40B4-BE49-F238E27FC236}">
                <a16:creationId xmlns:a16="http://schemas.microsoft.com/office/drawing/2014/main" id="{B403B59D-6666-4DD8-DC3A-C2F2CA2D6670}"/>
              </a:ext>
            </a:extLst>
          </p:cNvPr>
          <p:cNvPicPr>
            <a:picLocks noChangeAspect="1"/>
          </p:cNvPicPr>
          <p:nvPr/>
        </p:nvPicPr>
        <p:blipFill>
          <a:blip r:embed="rId6"/>
          <a:stretch>
            <a:fillRect/>
          </a:stretch>
        </p:blipFill>
        <p:spPr>
          <a:xfrm>
            <a:off x="9417050" y="1554817"/>
            <a:ext cx="996950" cy="996950"/>
          </a:xfrm>
          <a:prstGeom prst="rect">
            <a:avLst/>
          </a:prstGeom>
        </p:spPr>
      </p:pic>
      <p:pic>
        <p:nvPicPr>
          <p:cNvPr id="11" name="Grafik 10">
            <a:extLst>
              <a:ext uri="{FF2B5EF4-FFF2-40B4-BE49-F238E27FC236}">
                <a16:creationId xmlns:a16="http://schemas.microsoft.com/office/drawing/2014/main" id="{681DBF91-062A-9DE1-07C3-344C5826094F}"/>
              </a:ext>
            </a:extLst>
          </p:cNvPr>
          <p:cNvPicPr>
            <a:picLocks noChangeAspect="1"/>
          </p:cNvPicPr>
          <p:nvPr/>
        </p:nvPicPr>
        <p:blipFill>
          <a:blip r:embed="rId7"/>
          <a:stretch>
            <a:fillRect/>
          </a:stretch>
        </p:blipFill>
        <p:spPr>
          <a:xfrm>
            <a:off x="5999517" y="4872458"/>
            <a:ext cx="882650" cy="876300"/>
          </a:xfrm>
          <a:prstGeom prst="rect">
            <a:avLst/>
          </a:prstGeom>
        </p:spPr>
      </p:pic>
    </p:spTree>
    <p:extLst>
      <p:ext uri="{BB962C8B-B14F-4D97-AF65-F5344CB8AC3E}">
        <p14:creationId xmlns:p14="http://schemas.microsoft.com/office/powerpoint/2010/main" val="483188742"/>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Naturaltausch</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2695575"/>
          </a:xfrm>
          <a:prstGeom prst="rect">
            <a:avLst/>
          </a:prstGeom>
          <a:noFill/>
        </p:spPr>
        <p:txBody>
          <a:bodyPr wrap="square" rtlCol="0">
            <a:spAutoFit/>
          </a:bodyPr>
          <a:lstStyle/>
          <a:p>
            <a:pPr algn="ctr"/>
            <a:r>
              <a:rPr lang="de-DE" sz="2400" dirty="0">
                <a:latin typeface="WsC Grundschrift" pitchFamily="2" charset="0"/>
              </a:rPr>
              <a:t>Experiment 1: Probiert den Naturaltausch selbst aus. </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dirty="0">
                <a:latin typeface="WsC Grundschrift" pitchFamily="2" charset="0"/>
              </a:rPr>
              <a:t>Reflexion: War es einfach, die Lebensmittel zu bekommen, die ihr benötigt habt?</a:t>
            </a:r>
          </a:p>
          <a:p>
            <a:pPr algn="ctr"/>
            <a:endParaRPr lang="de-DE" sz="2400" dirty="0">
              <a:latin typeface="WsC Grundschrift" pitchFamily="2" charset="0"/>
            </a:endParaRPr>
          </a:p>
        </p:txBody>
      </p:sp>
    </p:spTree>
    <p:extLst>
      <p:ext uri="{BB962C8B-B14F-4D97-AF65-F5344CB8AC3E}">
        <p14:creationId xmlns:p14="http://schemas.microsoft.com/office/powerpoint/2010/main" val="388160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Vom Naturaltausch zum Geld als Tauschmittel</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4524315"/>
          </a:xfrm>
          <a:prstGeom prst="rect">
            <a:avLst/>
          </a:prstGeom>
          <a:noFill/>
        </p:spPr>
        <p:txBody>
          <a:bodyPr wrap="square" rtlCol="0">
            <a:spAutoFit/>
          </a:bodyPr>
          <a:lstStyle/>
          <a:p>
            <a:pPr algn="ctr"/>
            <a:r>
              <a:rPr lang="de-DE" sz="2400" dirty="0">
                <a:latin typeface="WsC Grundschrift" pitchFamily="2" charset="0"/>
              </a:rPr>
              <a:t>Der Naturaltausch kann ziemlich aufwendig werden und lange Tauschketten beinhalten.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dirty="0">
                <a:latin typeface="WsC Grundschrift" pitchFamily="2" charset="0"/>
              </a:rPr>
              <a:t>Wie kann der Tausch vereinfacht werden?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pic>
        <p:nvPicPr>
          <p:cNvPr id="5" name="Grafik 4">
            <a:extLst>
              <a:ext uri="{FF2B5EF4-FFF2-40B4-BE49-F238E27FC236}">
                <a16:creationId xmlns:a16="http://schemas.microsoft.com/office/drawing/2014/main" id="{E747E1D7-ADEC-5370-4E11-544AACD8CEFC}"/>
              </a:ext>
            </a:extLst>
          </p:cNvPr>
          <p:cNvPicPr>
            <a:picLocks noChangeAspect="1"/>
          </p:cNvPicPr>
          <p:nvPr/>
        </p:nvPicPr>
        <p:blipFill>
          <a:blip r:embed="rId2"/>
          <a:stretch>
            <a:fillRect/>
          </a:stretch>
        </p:blipFill>
        <p:spPr>
          <a:xfrm>
            <a:off x="1104900" y="2287556"/>
            <a:ext cx="1879600" cy="1593850"/>
          </a:xfrm>
          <a:prstGeom prst="rect">
            <a:avLst/>
          </a:prstGeom>
        </p:spPr>
      </p:pic>
      <p:cxnSp>
        <p:nvCxnSpPr>
          <p:cNvPr id="7" name="Gerade Verbindung mit Pfeil 6">
            <a:extLst>
              <a:ext uri="{FF2B5EF4-FFF2-40B4-BE49-F238E27FC236}">
                <a16:creationId xmlns:a16="http://schemas.microsoft.com/office/drawing/2014/main" id="{0197AC1F-23E7-D72E-A74C-F488FCCD5AE3}"/>
              </a:ext>
            </a:extLst>
          </p:cNvPr>
          <p:cNvCxnSpPr/>
          <p:nvPr/>
        </p:nvCxnSpPr>
        <p:spPr>
          <a:xfrm>
            <a:off x="3089275" y="3057615"/>
            <a:ext cx="190817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E30B1ECE-A252-B928-14CA-1736E76FC96B}"/>
              </a:ext>
            </a:extLst>
          </p:cNvPr>
          <p:cNvPicPr>
            <a:picLocks noChangeAspect="1"/>
          </p:cNvPicPr>
          <p:nvPr/>
        </p:nvPicPr>
        <p:blipFill>
          <a:blip r:embed="rId3"/>
          <a:stretch>
            <a:fillRect/>
          </a:stretch>
        </p:blipFill>
        <p:spPr>
          <a:xfrm>
            <a:off x="5130802" y="2397215"/>
            <a:ext cx="2413000" cy="1320800"/>
          </a:xfrm>
          <a:prstGeom prst="rect">
            <a:avLst/>
          </a:prstGeom>
        </p:spPr>
      </p:pic>
      <p:cxnSp>
        <p:nvCxnSpPr>
          <p:cNvPr id="9" name="Gerade Verbindung mit Pfeil 8">
            <a:extLst>
              <a:ext uri="{FF2B5EF4-FFF2-40B4-BE49-F238E27FC236}">
                <a16:creationId xmlns:a16="http://schemas.microsoft.com/office/drawing/2014/main" id="{72BCCB05-FF81-2540-9C8D-C6E3C1912CEE}"/>
              </a:ext>
            </a:extLst>
          </p:cNvPr>
          <p:cNvCxnSpPr/>
          <p:nvPr/>
        </p:nvCxnSpPr>
        <p:spPr>
          <a:xfrm>
            <a:off x="7651750" y="3029130"/>
            <a:ext cx="190817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CC1881A7-077C-F37B-53B7-854BBEF029D5}"/>
              </a:ext>
            </a:extLst>
          </p:cNvPr>
          <p:cNvPicPr>
            <a:picLocks noChangeAspect="1"/>
          </p:cNvPicPr>
          <p:nvPr/>
        </p:nvPicPr>
        <p:blipFill>
          <a:blip r:embed="rId4"/>
          <a:stretch>
            <a:fillRect/>
          </a:stretch>
        </p:blipFill>
        <p:spPr>
          <a:xfrm>
            <a:off x="9852027" y="2425790"/>
            <a:ext cx="1164437" cy="1365622"/>
          </a:xfrm>
          <a:prstGeom prst="rect">
            <a:avLst/>
          </a:prstGeom>
        </p:spPr>
      </p:pic>
    </p:spTree>
    <p:extLst>
      <p:ext uri="{BB962C8B-B14F-4D97-AF65-F5344CB8AC3E}">
        <p14:creationId xmlns:p14="http://schemas.microsoft.com/office/powerpoint/2010/main" val="388629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Vom Naturaltausch zum Geld als Tauschmittel</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4524315"/>
          </a:xfrm>
          <a:prstGeom prst="rect">
            <a:avLst/>
          </a:prstGeom>
          <a:noFill/>
        </p:spPr>
        <p:txBody>
          <a:bodyPr wrap="square" rtlCol="0">
            <a:spAutoFit/>
          </a:bodyPr>
          <a:lstStyle/>
          <a:p>
            <a:pPr algn="ctr"/>
            <a:r>
              <a:rPr lang="de-DE" sz="2400" dirty="0">
                <a:latin typeface="WsC Grundschrift" pitchFamily="2" charset="0"/>
              </a:rPr>
              <a:t>Der Naturaltausch kann ziemlich aufwendig werden und lange Tauschketten beinhalten.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dirty="0">
                <a:latin typeface="WsC Grundschrift" pitchFamily="2" charset="0"/>
              </a:rPr>
              <a:t>Wie kann der Tausch vereinfacht werden?</a:t>
            </a:r>
          </a:p>
          <a:p>
            <a:pPr algn="ctr"/>
            <a:r>
              <a:rPr lang="de-DE" sz="2400" dirty="0">
                <a:latin typeface="WsC Grundschrift" pitchFamily="2" charset="0"/>
                <a:sym typeface="Wingdings" panose="05000000000000000000" pitchFamily="2" charset="2"/>
              </a:rPr>
              <a:t> Geld kann als Mittel zum Tausch verwendet werden</a:t>
            </a: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pic>
        <p:nvPicPr>
          <p:cNvPr id="5" name="Grafik 4">
            <a:extLst>
              <a:ext uri="{FF2B5EF4-FFF2-40B4-BE49-F238E27FC236}">
                <a16:creationId xmlns:a16="http://schemas.microsoft.com/office/drawing/2014/main" id="{E747E1D7-ADEC-5370-4E11-544AACD8CEFC}"/>
              </a:ext>
            </a:extLst>
          </p:cNvPr>
          <p:cNvPicPr>
            <a:picLocks noChangeAspect="1"/>
          </p:cNvPicPr>
          <p:nvPr/>
        </p:nvPicPr>
        <p:blipFill>
          <a:blip r:embed="rId2"/>
          <a:stretch>
            <a:fillRect/>
          </a:stretch>
        </p:blipFill>
        <p:spPr>
          <a:xfrm>
            <a:off x="1104900" y="2287556"/>
            <a:ext cx="1879600" cy="1593850"/>
          </a:xfrm>
          <a:prstGeom prst="rect">
            <a:avLst/>
          </a:prstGeom>
        </p:spPr>
      </p:pic>
      <p:cxnSp>
        <p:nvCxnSpPr>
          <p:cNvPr id="7" name="Gerade Verbindung mit Pfeil 6">
            <a:extLst>
              <a:ext uri="{FF2B5EF4-FFF2-40B4-BE49-F238E27FC236}">
                <a16:creationId xmlns:a16="http://schemas.microsoft.com/office/drawing/2014/main" id="{0197AC1F-23E7-D72E-A74C-F488FCCD5AE3}"/>
              </a:ext>
            </a:extLst>
          </p:cNvPr>
          <p:cNvCxnSpPr/>
          <p:nvPr/>
        </p:nvCxnSpPr>
        <p:spPr>
          <a:xfrm>
            <a:off x="3089275" y="3057615"/>
            <a:ext cx="190817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E30B1ECE-A252-B928-14CA-1736E76FC96B}"/>
              </a:ext>
            </a:extLst>
          </p:cNvPr>
          <p:cNvPicPr>
            <a:picLocks noChangeAspect="1"/>
          </p:cNvPicPr>
          <p:nvPr/>
        </p:nvPicPr>
        <p:blipFill>
          <a:blip r:embed="rId3"/>
          <a:stretch>
            <a:fillRect/>
          </a:stretch>
        </p:blipFill>
        <p:spPr>
          <a:xfrm>
            <a:off x="5130802" y="2397215"/>
            <a:ext cx="2413000" cy="1320800"/>
          </a:xfrm>
          <a:prstGeom prst="rect">
            <a:avLst/>
          </a:prstGeom>
        </p:spPr>
      </p:pic>
      <p:cxnSp>
        <p:nvCxnSpPr>
          <p:cNvPr id="9" name="Gerade Verbindung mit Pfeil 8">
            <a:extLst>
              <a:ext uri="{FF2B5EF4-FFF2-40B4-BE49-F238E27FC236}">
                <a16:creationId xmlns:a16="http://schemas.microsoft.com/office/drawing/2014/main" id="{72BCCB05-FF81-2540-9C8D-C6E3C1912CEE}"/>
              </a:ext>
            </a:extLst>
          </p:cNvPr>
          <p:cNvCxnSpPr/>
          <p:nvPr/>
        </p:nvCxnSpPr>
        <p:spPr>
          <a:xfrm>
            <a:off x="7651750" y="3029130"/>
            <a:ext cx="190817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CC1881A7-077C-F37B-53B7-854BBEF029D5}"/>
              </a:ext>
            </a:extLst>
          </p:cNvPr>
          <p:cNvPicPr>
            <a:picLocks noChangeAspect="1"/>
          </p:cNvPicPr>
          <p:nvPr/>
        </p:nvPicPr>
        <p:blipFill>
          <a:blip r:embed="rId4"/>
          <a:stretch>
            <a:fillRect/>
          </a:stretch>
        </p:blipFill>
        <p:spPr>
          <a:xfrm>
            <a:off x="9852027" y="2425790"/>
            <a:ext cx="1164437" cy="1365622"/>
          </a:xfrm>
          <a:prstGeom prst="rect">
            <a:avLst/>
          </a:prstGeom>
        </p:spPr>
      </p:pic>
      <p:pic>
        <p:nvPicPr>
          <p:cNvPr id="11" name="Grafik 10">
            <a:extLst>
              <a:ext uri="{FF2B5EF4-FFF2-40B4-BE49-F238E27FC236}">
                <a16:creationId xmlns:a16="http://schemas.microsoft.com/office/drawing/2014/main" id="{3791BA3C-C66A-3D87-40B0-0501DC90C2A1}"/>
              </a:ext>
            </a:extLst>
          </p:cNvPr>
          <p:cNvPicPr>
            <a:picLocks noChangeAspect="1"/>
          </p:cNvPicPr>
          <p:nvPr/>
        </p:nvPicPr>
        <p:blipFill>
          <a:blip r:embed="rId2"/>
          <a:stretch>
            <a:fillRect/>
          </a:stretch>
        </p:blipFill>
        <p:spPr>
          <a:xfrm>
            <a:off x="3089275" y="4740033"/>
            <a:ext cx="1879600" cy="1593850"/>
          </a:xfrm>
          <a:prstGeom prst="rect">
            <a:avLst/>
          </a:prstGeom>
        </p:spPr>
      </p:pic>
      <p:pic>
        <p:nvPicPr>
          <p:cNvPr id="12" name="Grafik 11">
            <a:extLst>
              <a:ext uri="{FF2B5EF4-FFF2-40B4-BE49-F238E27FC236}">
                <a16:creationId xmlns:a16="http://schemas.microsoft.com/office/drawing/2014/main" id="{7BF181F1-3ABF-F3B2-31A4-47996971962D}"/>
              </a:ext>
            </a:extLst>
          </p:cNvPr>
          <p:cNvPicPr>
            <a:picLocks noChangeAspect="1"/>
          </p:cNvPicPr>
          <p:nvPr/>
        </p:nvPicPr>
        <p:blipFill>
          <a:blip r:embed="rId4"/>
          <a:stretch>
            <a:fillRect/>
          </a:stretch>
        </p:blipFill>
        <p:spPr>
          <a:xfrm>
            <a:off x="7543802" y="4923867"/>
            <a:ext cx="1164437" cy="1365622"/>
          </a:xfrm>
          <a:prstGeom prst="rect">
            <a:avLst/>
          </a:prstGeom>
        </p:spPr>
      </p:pic>
      <p:cxnSp>
        <p:nvCxnSpPr>
          <p:cNvPr id="13" name="Gerade Verbindung mit Pfeil 12">
            <a:extLst>
              <a:ext uri="{FF2B5EF4-FFF2-40B4-BE49-F238E27FC236}">
                <a16:creationId xmlns:a16="http://schemas.microsoft.com/office/drawing/2014/main" id="{58A35D86-5DD1-CB58-6D7C-B335C373D943}"/>
              </a:ext>
            </a:extLst>
          </p:cNvPr>
          <p:cNvCxnSpPr/>
          <p:nvPr/>
        </p:nvCxnSpPr>
        <p:spPr>
          <a:xfrm>
            <a:off x="5270500" y="5606678"/>
            <a:ext cx="190817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65B94EA2-D230-CDE8-A3F1-F80CD985AB78}"/>
              </a:ext>
            </a:extLst>
          </p:cNvPr>
          <p:cNvSpPr/>
          <p:nvPr/>
        </p:nvSpPr>
        <p:spPr>
          <a:xfrm>
            <a:off x="5857875" y="5244728"/>
            <a:ext cx="733425" cy="723900"/>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32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Bezahlung mit Münzgeld</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1938992"/>
          </a:xfrm>
          <a:prstGeom prst="rect">
            <a:avLst/>
          </a:prstGeom>
          <a:noFill/>
        </p:spPr>
        <p:txBody>
          <a:bodyPr wrap="square" rtlCol="0">
            <a:spAutoFit/>
          </a:bodyPr>
          <a:lstStyle/>
          <a:p>
            <a:pPr algn="ctr"/>
            <a:r>
              <a:rPr lang="de-DE" sz="2400" dirty="0">
                <a:latin typeface="WsC Grundschrift" pitchFamily="2" charset="0"/>
              </a:rPr>
              <a:t>Es wurden Münzen eingeführt, damit Waren nicht mehr direkt getauscht werden mussten.</a:t>
            </a:r>
          </a:p>
          <a:p>
            <a:pPr algn="ctr"/>
            <a:endParaRPr lang="de-DE" sz="2400" dirty="0">
              <a:latin typeface="WsC Grundschrift" pitchFamily="2" charset="0"/>
            </a:endParaRPr>
          </a:p>
          <a:p>
            <a:pPr algn="ctr"/>
            <a:r>
              <a:rPr lang="de-DE" sz="2400" dirty="0">
                <a:latin typeface="WsC Grundschrift" pitchFamily="2" charset="0"/>
              </a:rPr>
              <a:t>Experiment 2: Probiert die Bezahlung mit Münzen selbst aus.</a:t>
            </a:r>
          </a:p>
          <a:p>
            <a:pPr algn="ctr"/>
            <a:endParaRPr lang="de-DE" sz="2400" dirty="0">
              <a:latin typeface="WsC Grundschrift" pitchFamily="2" charset="0"/>
            </a:endParaRPr>
          </a:p>
          <a:p>
            <a:pPr algn="ctr"/>
            <a:endParaRPr lang="de-DE" sz="2400" dirty="0">
              <a:latin typeface="WsC Grundschrift" pitchFamily="2" charset="0"/>
            </a:endParaRPr>
          </a:p>
        </p:txBody>
      </p:sp>
      <p:pic>
        <p:nvPicPr>
          <p:cNvPr id="7" name="Grafik 6" descr="Ein Bild, das Muster, nähen, Pixel enthält.&#10;&#10;Automatisch generierte Beschreibung">
            <a:extLst>
              <a:ext uri="{FF2B5EF4-FFF2-40B4-BE49-F238E27FC236}">
                <a16:creationId xmlns:a16="http://schemas.microsoft.com/office/drawing/2014/main" id="{DFBA4FAE-B3B0-EFA2-3A06-7CAFD53030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6375" y="3219540"/>
            <a:ext cx="1619249" cy="1619249"/>
          </a:xfrm>
          <a:prstGeom prst="rect">
            <a:avLst/>
          </a:prstGeom>
        </p:spPr>
      </p:pic>
      <p:sp>
        <p:nvSpPr>
          <p:cNvPr id="10" name="Rechteck 9">
            <a:extLst>
              <a:ext uri="{FF2B5EF4-FFF2-40B4-BE49-F238E27FC236}">
                <a16:creationId xmlns:a16="http://schemas.microsoft.com/office/drawing/2014/main" id="{EA81EF2F-0C75-F4F7-AEB0-B3261B1A8E30}"/>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D0CA2A70-9781-6C21-28EC-1BAA19B52784}"/>
              </a:ext>
            </a:extLst>
          </p:cNvPr>
          <p:cNvSpPr txBox="1"/>
          <p:nvPr/>
        </p:nvSpPr>
        <p:spPr>
          <a:xfrm>
            <a:off x="3103493" y="6197407"/>
            <a:ext cx="6023113" cy="369332"/>
          </a:xfrm>
          <a:prstGeom prst="rect">
            <a:avLst/>
          </a:prstGeom>
          <a:noFill/>
        </p:spPr>
        <p:txBody>
          <a:bodyPr wrap="square" rtlCol="0">
            <a:spAutoFit/>
          </a:bodyPr>
          <a:lstStyle/>
          <a:p>
            <a:pPr algn="ctr"/>
            <a:r>
              <a:rPr lang="de-DE" dirty="0"/>
              <a:t>Zahlungs- und Tauschfunktion</a:t>
            </a:r>
          </a:p>
        </p:txBody>
      </p:sp>
    </p:spTree>
    <p:extLst>
      <p:ext uri="{BB962C8B-B14F-4D97-AF65-F5344CB8AC3E}">
        <p14:creationId xmlns:p14="http://schemas.microsoft.com/office/powerpoint/2010/main" val="1746917975"/>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Bezahlung mit Münzgeld</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3785652"/>
          </a:xfrm>
          <a:prstGeom prst="rect">
            <a:avLst/>
          </a:prstGeom>
          <a:noFill/>
        </p:spPr>
        <p:txBody>
          <a:bodyPr wrap="square" rtlCol="0">
            <a:spAutoFit/>
          </a:bodyPr>
          <a:lstStyle/>
          <a:p>
            <a:pPr algn="ctr"/>
            <a:r>
              <a:rPr lang="de-DE" sz="2400" dirty="0">
                <a:latin typeface="WsC Grundschrift" pitchFamily="2" charset="0"/>
              </a:rPr>
              <a:t>Es wurden Münzen eingeführt, damit Waren nicht mehr direkt getauscht werden mussten.</a:t>
            </a:r>
          </a:p>
          <a:p>
            <a:pPr algn="ctr"/>
            <a:endParaRPr lang="de-DE" sz="2400" dirty="0">
              <a:latin typeface="WsC Grundschrift" pitchFamily="2" charset="0"/>
            </a:endParaRPr>
          </a:p>
          <a:p>
            <a:pPr algn="ctr"/>
            <a:r>
              <a:rPr lang="de-DE" sz="2400" dirty="0">
                <a:latin typeface="WsC Grundschrift" pitchFamily="2" charset="0"/>
              </a:rPr>
              <a:t>Experiment 2: Probiert den Münztausch selbst aus.</a:t>
            </a: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b="1" dirty="0">
                <a:latin typeface="WsC Grundschrift" pitchFamily="2" charset="0"/>
              </a:rPr>
              <a:t>Was ist der Vorteil von Münzen gegenüber dem Naturaltausch? </a:t>
            </a:r>
          </a:p>
          <a:p>
            <a:pPr algn="ctr"/>
            <a:endParaRPr lang="de-DE" sz="2400" b="1" dirty="0">
              <a:latin typeface="WsC Grundschrift" pitchFamily="2" charset="0"/>
            </a:endParaRPr>
          </a:p>
          <a:p>
            <a:pPr algn="ctr"/>
            <a:r>
              <a:rPr lang="de-DE" sz="2400" b="1" dirty="0">
                <a:latin typeface="WsC Grundschrift" pitchFamily="2" charset="0"/>
              </a:rPr>
              <a:t>Wie wurden die Preise festgelegt?</a:t>
            </a:r>
          </a:p>
          <a:p>
            <a:pPr algn="ctr"/>
            <a:endParaRPr lang="de-DE" sz="2400" dirty="0">
              <a:latin typeface="WsC Grundschrift" pitchFamily="2" charset="0"/>
            </a:endParaRPr>
          </a:p>
          <a:p>
            <a:pPr algn="ctr"/>
            <a:endParaRPr lang="de-DE" sz="2400" dirty="0">
              <a:latin typeface="WsC Grundschrift" pitchFamily="2" charset="0"/>
            </a:endParaRPr>
          </a:p>
        </p:txBody>
      </p:sp>
      <p:sp>
        <p:nvSpPr>
          <p:cNvPr id="7" name="Rechteck 6">
            <a:extLst>
              <a:ext uri="{FF2B5EF4-FFF2-40B4-BE49-F238E27FC236}">
                <a16:creationId xmlns:a16="http://schemas.microsoft.com/office/drawing/2014/main" id="{7AE053CD-B100-A248-6B49-AF9358CF1EC8}"/>
              </a:ext>
            </a:extLst>
          </p:cNvPr>
          <p:cNvSpPr/>
          <p:nvPr/>
        </p:nvSpPr>
        <p:spPr>
          <a:xfrm>
            <a:off x="3765274"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BB9C86A7-77BA-5ECB-A77A-6CAA004B96EA}"/>
              </a:ext>
            </a:extLst>
          </p:cNvPr>
          <p:cNvSpPr txBox="1"/>
          <p:nvPr/>
        </p:nvSpPr>
        <p:spPr>
          <a:xfrm>
            <a:off x="3157331" y="6197407"/>
            <a:ext cx="6023113" cy="369332"/>
          </a:xfrm>
          <a:prstGeom prst="rect">
            <a:avLst/>
          </a:prstGeom>
          <a:noFill/>
        </p:spPr>
        <p:txBody>
          <a:bodyPr wrap="square" rtlCol="0">
            <a:spAutoFit/>
          </a:bodyPr>
          <a:lstStyle/>
          <a:p>
            <a:pPr algn="ctr"/>
            <a:r>
              <a:rPr lang="de-DE" dirty="0"/>
              <a:t>Zahlungs- und Tauschfunktion</a:t>
            </a:r>
          </a:p>
        </p:txBody>
      </p:sp>
    </p:spTree>
    <p:extLst>
      <p:ext uri="{BB962C8B-B14F-4D97-AF65-F5344CB8AC3E}">
        <p14:creationId xmlns:p14="http://schemas.microsoft.com/office/powerpoint/2010/main" val="221435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Bezahlung mit Münzgeld</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4893647"/>
          </a:xfrm>
          <a:prstGeom prst="rect">
            <a:avLst/>
          </a:prstGeom>
          <a:noFill/>
        </p:spPr>
        <p:txBody>
          <a:bodyPr wrap="square" rtlCol="0">
            <a:spAutoFit/>
          </a:bodyPr>
          <a:lstStyle/>
          <a:p>
            <a:pPr algn="ctr"/>
            <a:r>
              <a:rPr lang="de-DE" sz="2400" dirty="0">
                <a:latin typeface="WsC Grundschrift" pitchFamily="2" charset="0"/>
              </a:rPr>
              <a:t>Es wurden Münzen eingeführt, damit Waren nicht mehr direkt getauscht werden mussten.</a:t>
            </a:r>
          </a:p>
          <a:p>
            <a:pPr algn="ctr"/>
            <a:endParaRPr lang="de-DE" sz="2400" dirty="0">
              <a:latin typeface="WsC Grundschrift" pitchFamily="2" charset="0"/>
            </a:endParaRPr>
          </a:p>
          <a:p>
            <a:pPr algn="ctr"/>
            <a:r>
              <a:rPr lang="de-DE" sz="2400" dirty="0">
                <a:latin typeface="WsC Grundschrift" pitchFamily="2" charset="0"/>
              </a:rPr>
              <a:t>Experiment 2: Probiert den Münztausch selbst aus.</a:t>
            </a: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b="1" dirty="0">
                <a:latin typeface="WsC Grundschrift" pitchFamily="2" charset="0"/>
              </a:rPr>
              <a:t>Was ist der Vorteil von Münzen gegenüber dem Naturaltausch? </a:t>
            </a:r>
          </a:p>
          <a:p>
            <a:pPr algn="ctr"/>
            <a:r>
              <a:rPr lang="de-DE" sz="2400" dirty="0">
                <a:latin typeface="WsC Grundschrift" pitchFamily="2" charset="0"/>
              </a:rPr>
              <a:t>Münzen als Mittel können den Tausch erleichtern.</a:t>
            </a:r>
          </a:p>
          <a:p>
            <a:pPr algn="ctr"/>
            <a:endParaRPr lang="de-DE" sz="2400" dirty="0">
              <a:latin typeface="WsC Grundschrift" pitchFamily="2" charset="0"/>
            </a:endParaRPr>
          </a:p>
          <a:p>
            <a:pPr algn="ctr"/>
            <a:r>
              <a:rPr lang="de-DE" sz="2400" b="1" dirty="0">
                <a:latin typeface="WsC Grundschrift" pitchFamily="2" charset="0"/>
              </a:rPr>
              <a:t>Wie wurden die Preise festgelegt?</a:t>
            </a:r>
          </a:p>
          <a:p>
            <a:pPr algn="ctr"/>
            <a:r>
              <a:rPr lang="de-DE" sz="2400" dirty="0">
                <a:latin typeface="WsC Grundschrift" pitchFamily="2" charset="0"/>
              </a:rPr>
              <a:t>Preise werden durch gemeinsame Absprachen festgelegt. </a:t>
            </a:r>
          </a:p>
          <a:p>
            <a:pPr algn="ctr"/>
            <a:r>
              <a:rPr lang="de-DE" sz="2400" dirty="0">
                <a:latin typeface="WsC Grundschrift" pitchFamily="2" charset="0"/>
              </a:rPr>
              <a:t>Dabei werden Wertverhältnisse zwischen Produkten ausgemacht.</a:t>
            </a:r>
          </a:p>
          <a:p>
            <a:pPr algn="ctr"/>
            <a:endParaRPr lang="de-DE" sz="2400" dirty="0">
              <a:latin typeface="WsC Grundschrift" pitchFamily="2" charset="0"/>
            </a:endParaRPr>
          </a:p>
          <a:p>
            <a:pPr algn="ctr"/>
            <a:endParaRPr lang="de-DE" sz="2400" dirty="0">
              <a:latin typeface="WsC Grundschrift" pitchFamily="2" charset="0"/>
            </a:endParaRPr>
          </a:p>
        </p:txBody>
      </p:sp>
      <p:sp>
        <p:nvSpPr>
          <p:cNvPr id="7" name="Rechteck 6">
            <a:extLst>
              <a:ext uri="{FF2B5EF4-FFF2-40B4-BE49-F238E27FC236}">
                <a16:creationId xmlns:a16="http://schemas.microsoft.com/office/drawing/2014/main" id="{247726A3-263B-B01D-DE06-A3AA432BCEC9}"/>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1E7F3760-1073-7A3C-756F-26C73C747908}"/>
              </a:ext>
            </a:extLst>
          </p:cNvPr>
          <p:cNvSpPr txBox="1"/>
          <p:nvPr/>
        </p:nvSpPr>
        <p:spPr>
          <a:xfrm>
            <a:off x="3103493" y="6197407"/>
            <a:ext cx="6023113" cy="369332"/>
          </a:xfrm>
          <a:prstGeom prst="rect">
            <a:avLst/>
          </a:prstGeom>
          <a:noFill/>
        </p:spPr>
        <p:txBody>
          <a:bodyPr wrap="square" rtlCol="0">
            <a:spAutoFit/>
          </a:bodyPr>
          <a:lstStyle/>
          <a:p>
            <a:pPr algn="ctr"/>
            <a:r>
              <a:rPr lang="de-DE" dirty="0"/>
              <a:t>Zahlungs- und Tauschfunktion</a:t>
            </a:r>
          </a:p>
        </p:txBody>
      </p:sp>
    </p:spTree>
    <p:extLst>
      <p:ext uri="{BB962C8B-B14F-4D97-AF65-F5344CB8AC3E}">
        <p14:creationId xmlns:p14="http://schemas.microsoft.com/office/powerpoint/2010/main" val="3250083695"/>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Bezahlung mit Münzgeld</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3046988"/>
          </a:xfrm>
          <a:prstGeom prst="rect">
            <a:avLst/>
          </a:prstGeom>
          <a:noFill/>
        </p:spPr>
        <p:txBody>
          <a:bodyPr wrap="square" rtlCol="0">
            <a:spAutoFit/>
          </a:bodyPr>
          <a:lstStyle/>
          <a:p>
            <a:pPr algn="ctr"/>
            <a:r>
              <a:rPr lang="de-DE" sz="2400" b="1" dirty="0">
                <a:latin typeface="WsC Grundschrift" pitchFamily="2" charset="0"/>
              </a:rPr>
              <a:t>Was sind Nachteile der Bezahlung mit diesen Münzen?</a:t>
            </a:r>
          </a:p>
          <a:p>
            <a:pPr algn="ctr"/>
            <a:endParaRPr lang="de-DE" sz="2400" dirty="0">
              <a:latin typeface="WsC Grundschrift" pitchFamily="2" charset="0"/>
            </a:endParaRPr>
          </a:p>
          <a:p>
            <a:pPr algn="ctr"/>
            <a:r>
              <a:rPr lang="de-DE" sz="2400" dirty="0">
                <a:latin typeface="WsC Grundschrift" pitchFamily="2" charset="0"/>
              </a:rPr>
              <a:t>Denke über diese Fragen nach:</a:t>
            </a:r>
          </a:p>
          <a:p>
            <a:pPr algn="ctr"/>
            <a:endParaRPr lang="de-DE" sz="2400" dirty="0">
              <a:latin typeface="WsC Grundschrift" pitchFamily="2" charset="0"/>
            </a:endParaRPr>
          </a:p>
          <a:p>
            <a:pPr algn="ctr"/>
            <a:r>
              <a:rPr lang="de-DE" sz="2400" i="1" dirty="0">
                <a:latin typeface="WsC Grundschrift" pitchFamily="2" charset="0"/>
              </a:rPr>
              <a:t>Was wäre, wenn jemand nur ein Ei kaufen möchte?</a:t>
            </a:r>
          </a:p>
          <a:p>
            <a:pPr algn="ctr"/>
            <a:r>
              <a:rPr lang="de-DE" sz="2400" i="1" dirty="0">
                <a:latin typeface="WsC Grundschrift" pitchFamily="2" charset="0"/>
              </a:rPr>
              <a:t>Was wäre, wenn jemand etwas sehr Wertvolles kaufen möchte?</a:t>
            </a:r>
          </a:p>
          <a:p>
            <a:pPr algn="ctr"/>
            <a:endParaRPr lang="de-DE" sz="2400" i="1" dirty="0">
              <a:latin typeface="WsC Grundschrift" pitchFamily="2" charset="0"/>
            </a:endParaRPr>
          </a:p>
          <a:p>
            <a:pPr algn="ctr"/>
            <a:endParaRPr lang="de-DE" sz="2400" dirty="0">
              <a:latin typeface="WsC Grundschrift" pitchFamily="2" charset="0"/>
            </a:endParaRPr>
          </a:p>
        </p:txBody>
      </p:sp>
      <p:sp>
        <p:nvSpPr>
          <p:cNvPr id="5" name="Rechteck 4">
            <a:extLst>
              <a:ext uri="{FF2B5EF4-FFF2-40B4-BE49-F238E27FC236}">
                <a16:creationId xmlns:a16="http://schemas.microsoft.com/office/drawing/2014/main" id="{633B820A-661D-E6AA-68D9-73AA1D5F7FF3}"/>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071D364D-BA0F-F90A-77FB-5B0D0E8A3FCC}"/>
              </a:ext>
            </a:extLst>
          </p:cNvPr>
          <p:cNvSpPr txBox="1"/>
          <p:nvPr/>
        </p:nvSpPr>
        <p:spPr>
          <a:xfrm>
            <a:off x="3103493" y="6197407"/>
            <a:ext cx="6023113" cy="369332"/>
          </a:xfrm>
          <a:prstGeom prst="rect">
            <a:avLst/>
          </a:prstGeom>
          <a:noFill/>
        </p:spPr>
        <p:txBody>
          <a:bodyPr wrap="square" rtlCol="0">
            <a:spAutoFit/>
          </a:bodyPr>
          <a:lstStyle/>
          <a:p>
            <a:pPr algn="ctr"/>
            <a:r>
              <a:rPr lang="de-DE" dirty="0"/>
              <a:t>Zahlungs- und Tauschfunktion</a:t>
            </a:r>
          </a:p>
        </p:txBody>
      </p:sp>
    </p:spTree>
    <p:extLst>
      <p:ext uri="{BB962C8B-B14F-4D97-AF65-F5344CB8AC3E}">
        <p14:creationId xmlns:p14="http://schemas.microsoft.com/office/powerpoint/2010/main" val="58156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Bezahlung mit Münzgeld</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2308324"/>
          </a:xfrm>
          <a:prstGeom prst="rect">
            <a:avLst/>
          </a:prstGeom>
          <a:noFill/>
        </p:spPr>
        <p:txBody>
          <a:bodyPr wrap="square" rtlCol="0">
            <a:spAutoFit/>
          </a:bodyPr>
          <a:lstStyle/>
          <a:p>
            <a:pPr algn="ctr"/>
            <a:r>
              <a:rPr lang="de-DE" sz="2400" b="1" dirty="0">
                <a:latin typeface="WsC Grundschrift" pitchFamily="2" charset="0"/>
              </a:rPr>
              <a:t>Was sind Nachteile der Bezahlung mit diesen Münzen?</a:t>
            </a:r>
          </a:p>
          <a:p>
            <a:pPr algn="ctr"/>
            <a:endParaRPr lang="de-DE" sz="2400" dirty="0">
              <a:latin typeface="WsC Grundschrift" pitchFamily="2" charset="0"/>
            </a:endParaRPr>
          </a:p>
          <a:p>
            <a:pPr algn="ctr"/>
            <a:r>
              <a:rPr lang="de-DE" sz="2400" dirty="0">
                <a:latin typeface="WsC Grundschrift" pitchFamily="2" charset="0"/>
              </a:rPr>
              <a:t>Die Münzen geben nur grobe Wertverhältnisse an. Sehr kleine oder sehr große Beträge lassen sich nicht oder nur sehr schwer damit darstellen.</a:t>
            </a:r>
          </a:p>
          <a:p>
            <a:pPr algn="ctr"/>
            <a:endParaRPr lang="de-DE" sz="2400" dirty="0">
              <a:latin typeface="WsC Grundschrift" pitchFamily="2" charset="0"/>
            </a:endParaRPr>
          </a:p>
          <a:p>
            <a:pPr algn="ctr"/>
            <a:r>
              <a:rPr lang="de-DE" sz="2400" b="1" dirty="0">
                <a:latin typeface="WsC Grundschrift" pitchFamily="2" charset="0"/>
              </a:rPr>
              <a:t>Fällt euch eine Lösung für dieses Problem ein?</a:t>
            </a:r>
          </a:p>
        </p:txBody>
      </p:sp>
      <p:sp>
        <p:nvSpPr>
          <p:cNvPr id="7" name="Rechteck 6">
            <a:extLst>
              <a:ext uri="{FF2B5EF4-FFF2-40B4-BE49-F238E27FC236}">
                <a16:creationId xmlns:a16="http://schemas.microsoft.com/office/drawing/2014/main" id="{7E4EAA9A-65C6-008C-EC96-B6F50A850351}"/>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2FD522A5-AC03-7ED6-1ACA-2E3B48681D75}"/>
              </a:ext>
            </a:extLst>
          </p:cNvPr>
          <p:cNvSpPr txBox="1"/>
          <p:nvPr/>
        </p:nvSpPr>
        <p:spPr>
          <a:xfrm>
            <a:off x="3103493" y="6197407"/>
            <a:ext cx="6023113" cy="369332"/>
          </a:xfrm>
          <a:prstGeom prst="rect">
            <a:avLst/>
          </a:prstGeom>
          <a:noFill/>
        </p:spPr>
        <p:txBody>
          <a:bodyPr wrap="square" rtlCol="0">
            <a:spAutoFit/>
          </a:bodyPr>
          <a:lstStyle/>
          <a:p>
            <a:pPr algn="ctr"/>
            <a:r>
              <a:rPr lang="de-DE" dirty="0"/>
              <a:t>Zahlungs- und Tauschfunktion</a:t>
            </a:r>
          </a:p>
        </p:txBody>
      </p:sp>
    </p:spTree>
    <p:extLst>
      <p:ext uri="{BB962C8B-B14F-4D97-AF65-F5344CB8AC3E}">
        <p14:creationId xmlns:p14="http://schemas.microsoft.com/office/powerpoint/2010/main" val="41469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Von der Bezahlung mit Münzgeld zu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3416320"/>
          </a:xfrm>
          <a:prstGeom prst="rect">
            <a:avLst/>
          </a:prstGeom>
          <a:noFill/>
        </p:spPr>
        <p:txBody>
          <a:bodyPr wrap="square" rtlCol="0">
            <a:spAutoFit/>
          </a:bodyPr>
          <a:lstStyle/>
          <a:p>
            <a:pPr algn="ctr"/>
            <a:r>
              <a:rPr lang="de-DE" sz="2400" b="1" dirty="0">
                <a:latin typeface="WsC Grundschrift" pitchFamily="2" charset="0"/>
              </a:rPr>
              <a:t>Was sind Nachteile der Bezahlung mit diesen Münzen?</a:t>
            </a:r>
          </a:p>
          <a:p>
            <a:pPr algn="ctr"/>
            <a:endParaRPr lang="de-DE" sz="2400" b="1" dirty="0">
              <a:latin typeface="WsC Grundschrift" pitchFamily="2" charset="0"/>
            </a:endParaRPr>
          </a:p>
          <a:p>
            <a:r>
              <a:rPr lang="de-DE" sz="2400" dirty="0">
                <a:latin typeface="WsC Grundschrift" pitchFamily="2" charset="0"/>
              </a:rPr>
              <a:t>Die Münzen geben nur grobe Wertverhältnisse an. </a:t>
            </a:r>
          </a:p>
          <a:p>
            <a:r>
              <a:rPr lang="de-DE" sz="2400" dirty="0">
                <a:latin typeface="WsC Grundschrift" pitchFamily="2" charset="0"/>
              </a:rPr>
              <a:t>Sehr kleine oder sehr große Beträge lassen sich nicht oder nur sehr schwer damit darstellen.</a:t>
            </a:r>
          </a:p>
          <a:p>
            <a:pPr algn="ctr"/>
            <a:endParaRPr lang="de-DE" sz="2400" dirty="0">
              <a:latin typeface="WsC Grundschrift" pitchFamily="2" charset="0"/>
            </a:endParaRPr>
          </a:p>
          <a:p>
            <a:pPr algn="ctr"/>
            <a:r>
              <a:rPr lang="de-DE" sz="2400" b="1" dirty="0">
                <a:latin typeface="WsC Grundschrift" pitchFamily="2" charset="0"/>
              </a:rPr>
              <a:t>Fällt euch eine Lösung für dieses Problem ein?</a:t>
            </a:r>
          </a:p>
          <a:p>
            <a:r>
              <a:rPr lang="de-DE" sz="2400" dirty="0">
                <a:latin typeface="WsC Grundschrift" pitchFamily="2" charset="0"/>
              </a:rPr>
              <a:t>Unsere Währung (Euro) besteht aus Euro und Cent. </a:t>
            </a:r>
          </a:p>
          <a:p>
            <a:r>
              <a:rPr lang="de-DE" sz="2400" dirty="0">
                <a:latin typeface="WsC Grundschrift" pitchFamily="2" charset="0"/>
              </a:rPr>
              <a:t>Durch die Bündelung und </a:t>
            </a:r>
            <a:r>
              <a:rPr lang="de-DE" sz="2400" dirty="0" err="1">
                <a:latin typeface="WsC Grundschrift" pitchFamily="2" charset="0"/>
              </a:rPr>
              <a:t>Entbündelung</a:t>
            </a:r>
            <a:r>
              <a:rPr lang="de-DE" sz="2400" dirty="0">
                <a:latin typeface="WsC Grundschrift" pitchFamily="2" charset="0"/>
              </a:rPr>
              <a:t> können wir damit auch sehr große und sehr kleine Beträge gut darstellen.</a:t>
            </a:r>
          </a:p>
        </p:txBody>
      </p:sp>
      <p:sp>
        <p:nvSpPr>
          <p:cNvPr id="8" name="Rechteck 7">
            <a:extLst>
              <a:ext uri="{FF2B5EF4-FFF2-40B4-BE49-F238E27FC236}">
                <a16:creationId xmlns:a16="http://schemas.microsoft.com/office/drawing/2014/main" id="{F177EA64-6ACA-F0E6-34E9-1F8B5B4C1F05}"/>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C6CC5007-C78E-73B9-7906-36FEB488E5E5}"/>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spTree>
    <p:extLst>
      <p:ext uri="{BB962C8B-B14F-4D97-AF65-F5344CB8AC3E}">
        <p14:creationId xmlns:p14="http://schemas.microsoft.com/office/powerpoint/2010/main" val="132317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1200329"/>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Darstellung sehr kleiner Werte:</a:t>
            </a:r>
          </a:p>
          <a:p>
            <a:pPr algn="ctr"/>
            <a:r>
              <a:rPr lang="de-DE" sz="2400" dirty="0">
                <a:latin typeface="WsC Grundschrift" pitchFamily="2" charset="0"/>
                <a:sym typeface="Wingdings" panose="05000000000000000000" pitchFamily="2" charset="2"/>
              </a:rPr>
              <a:t>Statt 10 Eiern für 2 € soll nur 1 Ei gekauft werden. Wie viel muss bezahlt werden?</a:t>
            </a:r>
          </a:p>
          <a:p>
            <a:pPr algn="ctr"/>
            <a:endParaRPr lang="de-DE" sz="2400" dirty="0">
              <a:latin typeface="WsC Grundschrift" pitchFamily="2" charset="0"/>
              <a:sym typeface="Wingdings" panose="05000000000000000000" pitchFamily="2" charset="2"/>
            </a:endParaRPr>
          </a:p>
        </p:txBody>
      </p:sp>
      <p:sp>
        <p:nvSpPr>
          <p:cNvPr id="8" name="Rechteck 7">
            <a:extLst>
              <a:ext uri="{FF2B5EF4-FFF2-40B4-BE49-F238E27FC236}">
                <a16:creationId xmlns:a16="http://schemas.microsoft.com/office/drawing/2014/main" id="{26EA99E2-9EA0-5C7C-87D2-48B2C8E0A1EE}"/>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96FA4B77-1730-1DF4-7EA9-808419844070}"/>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cxnSp>
        <p:nvCxnSpPr>
          <p:cNvPr id="12" name="Gerade Verbindung mit Pfeil 11">
            <a:extLst>
              <a:ext uri="{FF2B5EF4-FFF2-40B4-BE49-F238E27FC236}">
                <a16:creationId xmlns:a16="http://schemas.microsoft.com/office/drawing/2014/main" id="{5D644E33-D97B-C55B-BB6D-D075715A9037}"/>
              </a:ext>
            </a:extLst>
          </p:cNvPr>
          <p:cNvCxnSpPr/>
          <p:nvPr/>
        </p:nvCxnSpPr>
        <p:spPr>
          <a:xfrm>
            <a:off x="2143125" y="3267164"/>
            <a:ext cx="6460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70935E44-9EA3-7298-99DE-C77CEA63B35E}"/>
              </a:ext>
            </a:extLst>
          </p:cNvPr>
          <p:cNvPicPr>
            <a:picLocks noChangeAspect="1"/>
          </p:cNvPicPr>
          <p:nvPr/>
        </p:nvPicPr>
        <p:blipFill>
          <a:blip r:embed="rId2"/>
          <a:stretch>
            <a:fillRect/>
          </a:stretch>
        </p:blipFill>
        <p:spPr>
          <a:xfrm>
            <a:off x="2993266" y="2911564"/>
            <a:ext cx="7448550" cy="787400"/>
          </a:xfrm>
          <a:prstGeom prst="rect">
            <a:avLst/>
          </a:prstGeom>
        </p:spPr>
      </p:pic>
      <p:pic>
        <p:nvPicPr>
          <p:cNvPr id="16" name="Grafik 15">
            <a:extLst>
              <a:ext uri="{FF2B5EF4-FFF2-40B4-BE49-F238E27FC236}">
                <a16:creationId xmlns:a16="http://schemas.microsoft.com/office/drawing/2014/main" id="{45F91AC1-141C-448D-9C06-B6B0A05E8CF2}"/>
              </a:ext>
            </a:extLst>
          </p:cNvPr>
          <p:cNvPicPr>
            <a:picLocks noChangeAspect="1"/>
          </p:cNvPicPr>
          <p:nvPr/>
        </p:nvPicPr>
        <p:blipFill>
          <a:blip r:embed="rId3"/>
          <a:stretch>
            <a:fillRect/>
          </a:stretch>
        </p:blipFill>
        <p:spPr>
          <a:xfrm>
            <a:off x="1228725" y="2848064"/>
            <a:ext cx="914400" cy="914400"/>
          </a:xfrm>
          <a:prstGeom prst="rect">
            <a:avLst/>
          </a:prstGeom>
        </p:spPr>
      </p:pic>
      <p:pic>
        <p:nvPicPr>
          <p:cNvPr id="17" name="Grafik 16">
            <a:extLst>
              <a:ext uri="{FF2B5EF4-FFF2-40B4-BE49-F238E27FC236}">
                <a16:creationId xmlns:a16="http://schemas.microsoft.com/office/drawing/2014/main" id="{948F373E-B96B-6B4C-41E4-A8858A08E38B}"/>
              </a:ext>
            </a:extLst>
          </p:cNvPr>
          <p:cNvPicPr>
            <a:picLocks noChangeAspect="1"/>
          </p:cNvPicPr>
          <p:nvPr/>
        </p:nvPicPr>
        <p:blipFill>
          <a:blip r:embed="rId3"/>
          <a:stretch>
            <a:fillRect/>
          </a:stretch>
        </p:blipFill>
        <p:spPr>
          <a:xfrm>
            <a:off x="1228725" y="3821157"/>
            <a:ext cx="914400" cy="914400"/>
          </a:xfrm>
          <a:prstGeom prst="rect">
            <a:avLst/>
          </a:prstGeom>
        </p:spPr>
      </p:pic>
      <p:cxnSp>
        <p:nvCxnSpPr>
          <p:cNvPr id="18" name="Gerade Verbindung mit Pfeil 17">
            <a:extLst>
              <a:ext uri="{FF2B5EF4-FFF2-40B4-BE49-F238E27FC236}">
                <a16:creationId xmlns:a16="http://schemas.microsoft.com/office/drawing/2014/main" id="{64099FF5-952A-C8F7-7645-1A0BB999CF73}"/>
              </a:ext>
            </a:extLst>
          </p:cNvPr>
          <p:cNvCxnSpPr/>
          <p:nvPr/>
        </p:nvCxnSpPr>
        <p:spPr>
          <a:xfrm>
            <a:off x="2143125" y="4278357"/>
            <a:ext cx="6460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Grafik 18">
            <a:extLst>
              <a:ext uri="{FF2B5EF4-FFF2-40B4-BE49-F238E27FC236}">
                <a16:creationId xmlns:a16="http://schemas.microsoft.com/office/drawing/2014/main" id="{E12DE0FD-AA8B-45A1-994C-0FCFCB29FDAC}"/>
              </a:ext>
            </a:extLst>
          </p:cNvPr>
          <p:cNvPicPr>
            <a:picLocks noChangeAspect="1"/>
          </p:cNvPicPr>
          <p:nvPr/>
        </p:nvPicPr>
        <p:blipFill>
          <a:blip r:embed="rId2"/>
          <a:stretch>
            <a:fillRect/>
          </a:stretch>
        </p:blipFill>
        <p:spPr>
          <a:xfrm>
            <a:off x="2993266" y="3938530"/>
            <a:ext cx="7448550" cy="787400"/>
          </a:xfrm>
          <a:prstGeom prst="rect">
            <a:avLst/>
          </a:prstGeom>
        </p:spPr>
      </p:pic>
    </p:spTree>
    <p:extLst>
      <p:ext uri="{BB962C8B-B14F-4D97-AF65-F5344CB8AC3E}">
        <p14:creationId xmlns:p14="http://schemas.microsoft.com/office/powerpoint/2010/main" val="360247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Stunde 1 und 2: Geld- und Zahlungsverkehr</a:t>
            </a:r>
          </a:p>
        </p:txBody>
      </p:sp>
      <p:graphicFrame>
        <p:nvGraphicFramePr>
          <p:cNvPr id="6" name="Diagramm 5">
            <a:extLst>
              <a:ext uri="{FF2B5EF4-FFF2-40B4-BE49-F238E27FC236}">
                <a16:creationId xmlns:a16="http://schemas.microsoft.com/office/drawing/2014/main" id="{2103FF94-32E0-B9E8-EDE9-E1AE79DB6B9C}"/>
              </a:ext>
            </a:extLst>
          </p:cNvPr>
          <p:cNvGraphicFramePr/>
          <p:nvPr/>
        </p:nvGraphicFramePr>
        <p:xfrm>
          <a:off x="3121025" y="1563286"/>
          <a:ext cx="5949950" cy="4380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540C35D0-8869-84AD-303A-7610E7B146E7}"/>
              </a:ext>
            </a:extLst>
          </p:cNvPr>
          <p:cNvSpPr txBox="1"/>
          <p:nvPr/>
        </p:nvSpPr>
        <p:spPr>
          <a:xfrm>
            <a:off x="3046325" y="1031436"/>
            <a:ext cx="6099350" cy="338554"/>
          </a:xfrm>
          <a:prstGeom prst="rect">
            <a:avLst/>
          </a:prstGeom>
          <a:noFill/>
        </p:spPr>
        <p:txBody>
          <a:bodyPr wrap="square" rtlCol="0">
            <a:spAutoFit/>
          </a:bodyPr>
          <a:lstStyle/>
          <a:p>
            <a:pPr algn="ctr"/>
            <a:r>
              <a:rPr lang="de-DE" sz="1600" b="1" dirty="0"/>
              <a:t>Inhalte</a:t>
            </a:r>
          </a:p>
        </p:txBody>
      </p:sp>
    </p:spTree>
    <p:extLst>
      <p:ext uri="{BB962C8B-B14F-4D97-AF65-F5344CB8AC3E}">
        <p14:creationId xmlns:p14="http://schemas.microsoft.com/office/powerpoint/2010/main" val="325071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1200329"/>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Darstellung sehr kleiner Werte:</a:t>
            </a:r>
          </a:p>
          <a:p>
            <a:pPr algn="ctr"/>
            <a:r>
              <a:rPr lang="de-DE" sz="2400" dirty="0">
                <a:latin typeface="WsC Grundschrift" pitchFamily="2" charset="0"/>
                <a:sym typeface="Wingdings" panose="05000000000000000000" pitchFamily="2" charset="2"/>
              </a:rPr>
              <a:t>Statt 10 Eiern für 2 € soll nur 1 Ei gekauft werden. Wie viel muss bezahlt werden?</a:t>
            </a:r>
          </a:p>
          <a:p>
            <a:pPr algn="ctr"/>
            <a:endParaRPr lang="de-DE" sz="2400" dirty="0">
              <a:latin typeface="WsC Grundschrift" pitchFamily="2" charset="0"/>
              <a:sym typeface="Wingdings" panose="05000000000000000000" pitchFamily="2" charset="2"/>
            </a:endParaRPr>
          </a:p>
        </p:txBody>
      </p:sp>
      <p:sp>
        <p:nvSpPr>
          <p:cNvPr id="8" name="Rechteck 7">
            <a:extLst>
              <a:ext uri="{FF2B5EF4-FFF2-40B4-BE49-F238E27FC236}">
                <a16:creationId xmlns:a16="http://schemas.microsoft.com/office/drawing/2014/main" id="{26EA99E2-9EA0-5C7C-87D2-48B2C8E0A1EE}"/>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96FA4B77-1730-1DF4-7EA9-808419844070}"/>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pic>
        <p:nvPicPr>
          <p:cNvPr id="14" name="Grafik 13">
            <a:extLst>
              <a:ext uri="{FF2B5EF4-FFF2-40B4-BE49-F238E27FC236}">
                <a16:creationId xmlns:a16="http://schemas.microsoft.com/office/drawing/2014/main" id="{70935E44-9EA3-7298-99DE-C77CEA63B35E}"/>
              </a:ext>
            </a:extLst>
          </p:cNvPr>
          <p:cNvPicPr>
            <a:picLocks noChangeAspect="1"/>
          </p:cNvPicPr>
          <p:nvPr/>
        </p:nvPicPr>
        <p:blipFill>
          <a:blip r:embed="rId2"/>
          <a:stretch>
            <a:fillRect/>
          </a:stretch>
        </p:blipFill>
        <p:spPr>
          <a:xfrm>
            <a:off x="2371724" y="2919470"/>
            <a:ext cx="7448550" cy="787400"/>
          </a:xfrm>
          <a:prstGeom prst="rect">
            <a:avLst/>
          </a:prstGeom>
        </p:spPr>
      </p:pic>
      <p:pic>
        <p:nvPicPr>
          <p:cNvPr id="19" name="Grafik 18">
            <a:extLst>
              <a:ext uri="{FF2B5EF4-FFF2-40B4-BE49-F238E27FC236}">
                <a16:creationId xmlns:a16="http://schemas.microsoft.com/office/drawing/2014/main" id="{E12DE0FD-AA8B-45A1-994C-0FCFCB29FDAC}"/>
              </a:ext>
            </a:extLst>
          </p:cNvPr>
          <p:cNvPicPr>
            <a:picLocks noChangeAspect="1"/>
          </p:cNvPicPr>
          <p:nvPr/>
        </p:nvPicPr>
        <p:blipFill>
          <a:blip r:embed="rId2"/>
          <a:stretch>
            <a:fillRect/>
          </a:stretch>
        </p:blipFill>
        <p:spPr>
          <a:xfrm>
            <a:off x="2390774" y="3944272"/>
            <a:ext cx="7448550" cy="787400"/>
          </a:xfrm>
          <a:prstGeom prst="rect">
            <a:avLst/>
          </a:prstGeom>
        </p:spPr>
      </p:pic>
      <p:sp>
        <p:nvSpPr>
          <p:cNvPr id="5" name="Rechteck 4">
            <a:extLst>
              <a:ext uri="{FF2B5EF4-FFF2-40B4-BE49-F238E27FC236}">
                <a16:creationId xmlns:a16="http://schemas.microsoft.com/office/drawing/2014/main" id="{2A9C9FE7-CE2B-6717-446C-39D68C37C0A9}"/>
              </a:ext>
            </a:extLst>
          </p:cNvPr>
          <p:cNvSpPr/>
          <p:nvPr/>
        </p:nvSpPr>
        <p:spPr>
          <a:xfrm>
            <a:off x="2390774" y="2919470"/>
            <a:ext cx="1447801" cy="733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6B43B953-803D-3E27-718A-0051433F7E9C}"/>
              </a:ext>
            </a:extLst>
          </p:cNvPr>
          <p:cNvSpPr/>
          <p:nvPr/>
        </p:nvSpPr>
        <p:spPr>
          <a:xfrm>
            <a:off x="3857625" y="2919469"/>
            <a:ext cx="1447801" cy="733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66BC1D4-C7EF-9AF4-BB57-E85A52E8414D}"/>
              </a:ext>
            </a:extLst>
          </p:cNvPr>
          <p:cNvSpPr/>
          <p:nvPr/>
        </p:nvSpPr>
        <p:spPr>
          <a:xfrm>
            <a:off x="5305426" y="2919469"/>
            <a:ext cx="1581150" cy="733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27AC1C89-D829-B0EE-7D15-C39392A3FB99}"/>
              </a:ext>
            </a:extLst>
          </p:cNvPr>
          <p:cNvSpPr/>
          <p:nvPr/>
        </p:nvSpPr>
        <p:spPr>
          <a:xfrm>
            <a:off x="6913494" y="2919469"/>
            <a:ext cx="1447801" cy="733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7703D768-1B16-E9DC-8487-B6D30F231985}"/>
              </a:ext>
            </a:extLst>
          </p:cNvPr>
          <p:cNvSpPr/>
          <p:nvPr/>
        </p:nvSpPr>
        <p:spPr>
          <a:xfrm>
            <a:off x="8381998" y="2919469"/>
            <a:ext cx="1447801" cy="733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7AC66BF-62E6-3B2B-923B-D42D317C4E4B}"/>
              </a:ext>
            </a:extLst>
          </p:cNvPr>
          <p:cNvSpPr/>
          <p:nvPr/>
        </p:nvSpPr>
        <p:spPr>
          <a:xfrm>
            <a:off x="2409824" y="3971201"/>
            <a:ext cx="1447801" cy="733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807EA539-3B88-E024-E2A5-767ECE6DDBDA}"/>
              </a:ext>
            </a:extLst>
          </p:cNvPr>
          <p:cNvSpPr/>
          <p:nvPr/>
        </p:nvSpPr>
        <p:spPr>
          <a:xfrm>
            <a:off x="3876675" y="3971200"/>
            <a:ext cx="1447801" cy="733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916C3A34-5F9D-441F-CA95-EC4335AC6726}"/>
              </a:ext>
            </a:extLst>
          </p:cNvPr>
          <p:cNvSpPr/>
          <p:nvPr/>
        </p:nvSpPr>
        <p:spPr>
          <a:xfrm>
            <a:off x="6913494" y="3967962"/>
            <a:ext cx="1447801" cy="733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E96C8DD4-1386-C71E-366F-4128C39BA923}"/>
              </a:ext>
            </a:extLst>
          </p:cNvPr>
          <p:cNvSpPr/>
          <p:nvPr/>
        </p:nvSpPr>
        <p:spPr>
          <a:xfrm>
            <a:off x="8394703" y="3967961"/>
            <a:ext cx="1447801" cy="733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56047823-4EF9-DC70-631F-B778B6E1242B}"/>
              </a:ext>
            </a:extLst>
          </p:cNvPr>
          <p:cNvSpPr/>
          <p:nvPr/>
        </p:nvSpPr>
        <p:spPr>
          <a:xfrm>
            <a:off x="5347804" y="3954285"/>
            <a:ext cx="1581150" cy="7335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8182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1200329"/>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Darstellung sehr kleiner Werte:</a:t>
            </a:r>
          </a:p>
          <a:p>
            <a:pPr algn="ctr"/>
            <a:r>
              <a:rPr lang="de-DE" sz="2400" dirty="0">
                <a:latin typeface="WsC Grundschrift" pitchFamily="2" charset="0"/>
                <a:sym typeface="Wingdings" panose="05000000000000000000" pitchFamily="2" charset="2"/>
              </a:rPr>
              <a:t>Statt 20 Bonbons für 1 € soll nur 1 Bonbon gekauft werden. Wie viel muss bezahlt werden?</a:t>
            </a:r>
          </a:p>
          <a:p>
            <a:pPr algn="ctr"/>
            <a:endParaRPr lang="de-DE" sz="2400" dirty="0">
              <a:latin typeface="WsC Grundschrift" pitchFamily="2" charset="0"/>
              <a:sym typeface="Wingdings" panose="05000000000000000000" pitchFamily="2" charset="2"/>
            </a:endParaRPr>
          </a:p>
        </p:txBody>
      </p:sp>
      <p:sp>
        <p:nvSpPr>
          <p:cNvPr id="8" name="Rechteck 7">
            <a:extLst>
              <a:ext uri="{FF2B5EF4-FFF2-40B4-BE49-F238E27FC236}">
                <a16:creationId xmlns:a16="http://schemas.microsoft.com/office/drawing/2014/main" id="{26EA99E2-9EA0-5C7C-87D2-48B2C8E0A1EE}"/>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96FA4B77-1730-1DF4-7EA9-808419844070}"/>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cxnSp>
        <p:nvCxnSpPr>
          <p:cNvPr id="12" name="Gerade Verbindung mit Pfeil 11">
            <a:extLst>
              <a:ext uri="{FF2B5EF4-FFF2-40B4-BE49-F238E27FC236}">
                <a16:creationId xmlns:a16="http://schemas.microsoft.com/office/drawing/2014/main" id="{5D644E33-D97B-C55B-BB6D-D075715A9037}"/>
              </a:ext>
            </a:extLst>
          </p:cNvPr>
          <p:cNvCxnSpPr/>
          <p:nvPr/>
        </p:nvCxnSpPr>
        <p:spPr>
          <a:xfrm>
            <a:off x="2143125" y="3267164"/>
            <a:ext cx="6460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70935E44-9EA3-7298-99DE-C77CEA63B35E}"/>
              </a:ext>
            </a:extLst>
          </p:cNvPr>
          <p:cNvPicPr>
            <a:picLocks noChangeAspect="1"/>
          </p:cNvPicPr>
          <p:nvPr/>
        </p:nvPicPr>
        <p:blipFill>
          <a:blip r:embed="rId2"/>
          <a:stretch>
            <a:fillRect/>
          </a:stretch>
        </p:blipFill>
        <p:spPr>
          <a:xfrm>
            <a:off x="2993266" y="2911564"/>
            <a:ext cx="7448550" cy="787400"/>
          </a:xfrm>
          <a:prstGeom prst="rect">
            <a:avLst/>
          </a:prstGeom>
        </p:spPr>
      </p:pic>
      <p:pic>
        <p:nvPicPr>
          <p:cNvPr id="16" name="Grafik 15">
            <a:extLst>
              <a:ext uri="{FF2B5EF4-FFF2-40B4-BE49-F238E27FC236}">
                <a16:creationId xmlns:a16="http://schemas.microsoft.com/office/drawing/2014/main" id="{45F91AC1-141C-448D-9C06-B6B0A05E8CF2}"/>
              </a:ext>
            </a:extLst>
          </p:cNvPr>
          <p:cNvPicPr>
            <a:picLocks noChangeAspect="1"/>
          </p:cNvPicPr>
          <p:nvPr/>
        </p:nvPicPr>
        <p:blipFill>
          <a:blip r:embed="rId3"/>
          <a:stretch>
            <a:fillRect/>
          </a:stretch>
        </p:blipFill>
        <p:spPr>
          <a:xfrm>
            <a:off x="1228725" y="2848064"/>
            <a:ext cx="914400" cy="914400"/>
          </a:xfrm>
          <a:prstGeom prst="rect">
            <a:avLst/>
          </a:prstGeom>
        </p:spPr>
      </p:pic>
    </p:spTree>
    <p:extLst>
      <p:ext uri="{BB962C8B-B14F-4D97-AF65-F5344CB8AC3E}">
        <p14:creationId xmlns:p14="http://schemas.microsoft.com/office/powerpoint/2010/main" val="3624170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1200329"/>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Darstellung sehr kleiner Werte:</a:t>
            </a:r>
          </a:p>
          <a:p>
            <a:pPr algn="ctr"/>
            <a:r>
              <a:rPr lang="de-DE" sz="2400" dirty="0">
                <a:latin typeface="WsC Grundschrift" pitchFamily="2" charset="0"/>
                <a:sym typeface="Wingdings" panose="05000000000000000000" pitchFamily="2" charset="2"/>
              </a:rPr>
              <a:t>Statt 20 Bonbons für 1 € soll nur 1 Bonbon gekauft werden. Wie viel muss bezahlt werden?</a:t>
            </a:r>
          </a:p>
          <a:p>
            <a:pPr algn="ctr"/>
            <a:endParaRPr lang="de-DE" sz="2400" dirty="0">
              <a:latin typeface="WsC Grundschrift" pitchFamily="2" charset="0"/>
              <a:sym typeface="Wingdings" panose="05000000000000000000" pitchFamily="2" charset="2"/>
            </a:endParaRPr>
          </a:p>
        </p:txBody>
      </p:sp>
      <p:sp>
        <p:nvSpPr>
          <p:cNvPr id="8" name="Rechteck 7">
            <a:extLst>
              <a:ext uri="{FF2B5EF4-FFF2-40B4-BE49-F238E27FC236}">
                <a16:creationId xmlns:a16="http://schemas.microsoft.com/office/drawing/2014/main" id="{26EA99E2-9EA0-5C7C-87D2-48B2C8E0A1EE}"/>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96FA4B77-1730-1DF4-7EA9-808419844070}"/>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cxnSp>
        <p:nvCxnSpPr>
          <p:cNvPr id="12" name="Gerade Verbindung mit Pfeil 11">
            <a:extLst>
              <a:ext uri="{FF2B5EF4-FFF2-40B4-BE49-F238E27FC236}">
                <a16:creationId xmlns:a16="http://schemas.microsoft.com/office/drawing/2014/main" id="{5D644E33-D97B-C55B-BB6D-D075715A9037}"/>
              </a:ext>
            </a:extLst>
          </p:cNvPr>
          <p:cNvCxnSpPr/>
          <p:nvPr/>
        </p:nvCxnSpPr>
        <p:spPr>
          <a:xfrm>
            <a:off x="6711398" y="4353290"/>
            <a:ext cx="6460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70935E44-9EA3-7298-99DE-C77CEA63B35E}"/>
              </a:ext>
            </a:extLst>
          </p:cNvPr>
          <p:cNvPicPr>
            <a:picLocks noChangeAspect="1"/>
          </p:cNvPicPr>
          <p:nvPr/>
        </p:nvPicPr>
        <p:blipFill>
          <a:blip r:embed="rId2"/>
          <a:stretch>
            <a:fillRect/>
          </a:stretch>
        </p:blipFill>
        <p:spPr>
          <a:xfrm>
            <a:off x="683926" y="4123521"/>
            <a:ext cx="5635647" cy="595755"/>
          </a:xfrm>
          <a:prstGeom prst="rect">
            <a:avLst/>
          </a:prstGeom>
        </p:spPr>
      </p:pic>
      <p:pic>
        <p:nvPicPr>
          <p:cNvPr id="9" name="Grafik 8">
            <a:extLst>
              <a:ext uri="{FF2B5EF4-FFF2-40B4-BE49-F238E27FC236}">
                <a16:creationId xmlns:a16="http://schemas.microsoft.com/office/drawing/2014/main" id="{CEFFEC90-7E8D-E533-B754-69C7D1EBBB16}"/>
              </a:ext>
            </a:extLst>
          </p:cNvPr>
          <p:cNvPicPr>
            <a:picLocks noChangeAspect="1"/>
          </p:cNvPicPr>
          <p:nvPr/>
        </p:nvPicPr>
        <p:blipFill>
          <a:blip r:embed="rId3"/>
          <a:stretch>
            <a:fillRect/>
          </a:stretch>
        </p:blipFill>
        <p:spPr>
          <a:xfrm>
            <a:off x="7649541" y="2712299"/>
            <a:ext cx="3447717" cy="3339860"/>
          </a:xfrm>
          <a:prstGeom prst="rect">
            <a:avLst/>
          </a:prstGeom>
        </p:spPr>
      </p:pic>
      <p:pic>
        <p:nvPicPr>
          <p:cNvPr id="11" name="Grafik 10">
            <a:extLst>
              <a:ext uri="{FF2B5EF4-FFF2-40B4-BE49-F238E27FC236}">
                <a16:creationId xmlns:a16="http://schemas.microsoft.com/office/drawing/2014/main" id="{34103C82-5715-8D6D-D270-C7C8EC7AAC30}"/>
              </a:ext>
            </a:extLst>
          </p:cNvPr>
          <p:cNvPicPr>
            <a:picLocks noChangeAspect="1"/>
          </p:cNvPicPr>
          <p:nvPr/>
        </p:nvPicPr>
        <p:blipFill>
          <a:blip r:embed="rId4"/>
          <a:stretch>
            <a:fillRect/>
          </a:stretch>
        </p:blipFill>
        <p:spPr>
          <a:xfrm>
            <a:off x="7650231" y="5020475"/>
            <a:ext cx="3447717" cy="386799"/>
          </a:xfrm>
          <a:prstGeom prst="rect">
            <a:avLst/>
          </a:prstGeom>
        </p:spPr>
      </p:pic>
    </p:spTree>
    <p:extLst>
      <p:ext uri="{BB962C8B-B14F-4D97-AF65-F5344CB8AC3E}">
        <p14:creationId xmlns:p14="http://schemas.microsoft.com/office/powerpoint/2010/main" val="83433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1200329"/>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Darstellung sehr kleiner Werte:</a:t>
            </a:r>
          </a:p>
          <a:p>
            <a:pPr algn="ctr"/>
            <a:r>
              <a:rPr lang="de-DE" sz="2400" dirty="0">
                <a:latin typeface="WsC Grundschrift" pitchFamily="2" charset="0"/>
                <a:sym typeface="Wingdings" panose="05000000000000000000" pitchFamily="2" charset="2"/>
              </a:rPr>
              <a:t>Statt 20 Bonbons für 1 € soll nur 1 Bonbon gekauft werden. Wie viel muss bezahlt werden?</a:t>
            </a:r>
          </a:p>
          <a:p>
            <a:pPr algn="ctr"/>
            <a:endParaRPr lang="de-DE" sz="2400" dirty="0">
              <a:latin typeface="WsC Grundschrift" pitchFamily="2" charset="0"/>
              <a:sym typeface="Wingdings" panose="05000000000000000000" pitchFamily="2" charset="2"/>
            </a:endParaRPr>
          </a:p>
        </p:txBody>
      </p:sp>
      <p:sp>
        <p:nvSpPr>
          <p:cNvPr id="8" name="Rechteck 7">
            <a:extLst>
              <a:ext uri="{FF2B5EF4-FFF2-40B4-BE49-F238E27FC236}">
                <a16:creationId xmlns:a16="http://schemas.microsoft.com/office/drawing/2014/main" id="{26EA99E2-9EA0-5C7C-87D2-48B2C8E0A1EE}"/>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96FA4B77-1730-1DF4-7EA9-808419844070}"/>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pic>
        <p:nvPicPr>
          <p:cNvPr id="9" name="Grafik 8">
            <a:extLst>
              <a:ext uri="{FF2B5EF4-FFF2-40B4-BE49-F238E27FC236}">
                <a16:creationId xmlns:a16="http://schemas.microsoft.com/office/drawing/2014/main" id="{CEFFEC90-7E8D-E533-B754-69C7D1EBBB16}"/>
              </a:ext>
            </a:extLst>
          </p:cNvPr>
          <p:cNvPicPr>
            <a:picLocks noChangeAspect="1"/>
          </p:cNvPicPr>
          <p:nvPr/>
        </p:nvPicPr>
        <p:blipFill>
          <a:blip r:embed="rId2"/>
          <a:stretch>
            <a:fillRect/>
          </a:stretch>
        </p:blipFill>
        <p:spPr>
          <a:xfrm>
            <a:off x="4372140" y="2628947"/>
            <a:ext cx="3447717" cy="3339860"/>
          </a:xfrm>
          <a:prstGeom prst="rect">
            <a:avLst/>
          </a:prstGeom>
        </p:spPr>
      </p:pic>
      <p:pic>
        <p:nvPicPr>
          <p:cNvPr id="11" name="Grafik 10">
            <a:extLst>
              <a:ext uri="{FF2B5EF4-FFF2-40B4-BE49-F238E27FC236}">
                <a16:creationId xmlns:a16="http://schemas.microsoft.com/office/drawing/2014/main" id="{34103C82-5715-8D6D-D270-C7C8EC7AAC30}"/>
              </a:ext>
            </a:extLst>
          </p:cNvPr>
          <p:cNvPicPr>
            <a:picLocks noChangeAspect="1"/>
          </p:cNvPicPr>
          <p:nvPr/>
        </p:nvPicPr>
        <p:blipFill>
          <a:blip r:embed="rId3"/>
          <a:stretch>
            <a:fillRect/>
          </a:stretch>
        </p:blipFill>
        <p:spPr>
          <a:xfrm>
            <a:off x="4372139" y="4954384"/>
            <a:ext cx="3447717" cy="386799"/>
          </a:xfrm>
          <a:prstGeom prst="rect">
            <a:avLst/>
          </a:prstGeom>
        </p:spPr>
      </p:pic>
      <p:graphicFrame>
        <p:nvGraphicFramePr>
          <p:cNvPr id="5" name="Tabelle 4">
            <a:extLst>
              <a:ext uri="{FF2B5EF4-FFF2-40B4-BE49-F238E27FC236}">
                <a16:creationId xmlns:a16="http://schemas.microsoft.com/office/drawing/2014/main" id="{3224C1B0-D856-679C-15E1-B1784661FF1E}"/>
              </a:ext>
            </a:extLst>
          </p:cNvPr>
          <p:cNvGraphicFramePr>
            <a:graphicFrameLocks noGrp="1"/>
          </p:cNvGraphicFramePr>
          <p:nvPr>
            <p:extLst>
              <p:ext uri="{D42A27DB-BD31-4B8C-83A1-F6EECF244321}">
                <p14:modId xmlns:p14="http://schemas.microsoft.com/office/powerpoint/2010/main" val="2365722580"/>
              </p:ext>
            </p:extLst>
          </p:nvPr>
        </p:nvGraphicFramePr>
        <p:xfrm>
          <a:off x="4279142" y="2661368"/>
          <a:ext cx="1762886" cy="1600200"/>
        </p:xfrm>
        <a:graphic>
          <a:graphicData uri="http://schemas.openxmlformats.org/drawingml/2006/table">
            <a:tbl>
              <a:tblPr firstRow="1" bandRow="1">
                <a:tableStyleId>{5940675A-B579-460E-94D1-54222C63F5DA}</a:tableStyleId>
              </a:tblPr>
              <a:tblGrid>
                <a:gridCol w="1762886">
                  <a:extLst>
                    <a:ext uri="{9D8B030D-6E8A-4147-A177-3AD203B41FA5}">
                      <a16:colId xmlns:a16="http://schemas.microsoft.com/office/drawing/2014/main" val="2703840328"/>
                    </a:ext>
                  </a:extLst>
                </a:gridCol>
              </a:tblGrid>
              <a:tr h="289554">
                <a:tc>
                  <a:txBody>
                    <a:bodyPr/>
                    <a:lstStyle/>
                    <a:p>
                      <a:endParaRPr lang="de-DE" sz="1500"/>
                    </a:p>
                  </a:txBody>
                  <a:tcPr/>
                </a:tc>
                <a:extLst>
                  <a:ext uri="{0D108BD9-81ED-4DB2-BD59-A6C34878D82A}">
                    <a16:rowId xmlns:a16="http://schemas.microsoft.com/office/drawing/2014/main" val="1731535926"/>
                  </a:ext>
                </a:extLst>
              </a:tr>
              <a:tr h="289554">
                <a:tc>
                  <a:txBody>
                    <a:bodyPr/>
                    <a:lstStyle/>
                    <a:p>
                      <a:endParaRPr lang="de-DE" sz="1500"/>
                    </a:p>
                  </a:txBody>
                  <a:tcPr/>
                </a:tc>
                <a:extLst>
                  <a:ext uri="{0D108BD9-81ED-4DB2-BD59-A6C34878D82A}">
                    <a16:rowId xmlns:a16="http://schemas.microsoft.com/office/drawing/2014/main" val="4110751009"/>
                  </a:ext>
                </a:extLst>
              </a:tr>
              <a:tr h="289554">
                <a:tc>
                  <a:txBody>
                    <a:bodyPr/>
                    <a:lstStyle/>
                    <a:p>
                      <a:endParaRPr lang="de-DE" sz="1500" dirty="0"/>
                    </a:p>
                  </a:txBody>
                  <a:tcPr/>
                </a:tc>
                <a:extLst>
                  <a:ext uri="{0D108BD9-81ED-4DB2-BD59-A6C34878D82A}">
                    <a16:rowId xmlns:a16="http://schemas.microsoft.com/office/drawing/2014/main" val="1088576938"/>
                  </a:ext>
                </a:extLst>
              </a:tr>
              <a:tr h="289554">
                <a:tc>
                  <a:txBody>
                    <a:bodyPr/>
                    <a:lstStyle/>
                    <a:p>
                      <a:endParaRPr lang="de-DE" sz="1500"/>
                    </a:p>
                  </a:txBody>
                  <a:tcPr/>
                </a:tc>
                <a:extLst>
                  <a:ext uri="{0D108BD9-81ED-4DB2-BD59-A6C34878D82A}">
                    <a16:rowId xmlns:a16="http://schemas.microsoft.com/office/drawing/2014/main" val="1241814785"/>
                  </a:ext>
                </a:extLst>
              </a:tr>
              <a:tr h="289554">
                <a:tc>
                  <a:txBody>
                    <a:bodyPr/>
                    <a:lstStyle/>
                    <a:p>
                      <a:endParaRPr lang="de-DE" sz="1500" dirty="0"/>
                    </a:p>
                  </a:txBody>
                  <a:tcPr/>
                </a:tc>
                <a:extLst>
                  <a:ext uri="{0D108BD9-81ED-4DB2-BD59-A6C34878D82A}">
                    <a16:rowId xmlns:a16="http://schemas.microsoft.com/office/drawing/2014/main" val="2233306795"/>
                  </a:ext>
                </a:extLst>
              </a:tr>
            </a:tbl>
          </a:graphicData>
        </a:graphic>
      </p:graphicFrame>
      <p:graphicFrame>
        <p:nvGraphicFramePr>
          <p:cNvPr id="10" name="Tabelle 9">
            <a:extLst>
              <a:ext uri="{FF2B5EF4-FFF2-40B4-BE49-F238E27FC236}">
                <a16:creationId xmlns:a16="http://schemas.microsoft.com/office/drawing/2014/main" id="{80731A5A-F594-E2F8-8784-4CE309FED45D}"/>
              </a:ext>
            </a:extLst>
          </p:cNvPr>
          <p:cNvGraphicFramePr>
            <a:graphicFrameLocks noGrp="1"/>
          </p:cNvGraphicFramePr>
          <p:nvPr>
            <p:extLst>
              <p:ext uri="{D42A27DB-BD31-4B8C-83A1-F6EECF244321}">
                <p14:modId xmlns:p14="http://schemas.microsoft.com/office/powerpoint/2010/main" val="109030339"/>
              </p:ext>
            </p:extLst>
          </p:nvPr>
        </p:nvGraphicFramePr>
        <p:xfrm>
          <a:off x="6098417" y="2661368"/>
          <a:ext cx="1762886" cy="1600200"/>
        </p:xfrm>
        <a:graphic>
          <a:graphicData uri="http://schemas.openxmlformats.org/drawingml/2006/table">
            <a:tbl>
              <a:tblPr firstRow="1" bandRow="1">
                <a:tableStyleId>{5940675A-B579-460E-94D1-54222C63F5DA}</a:tableStyleId>
              </a:tblPr>
              <a:tblGrid>
                <a:gridCol w="1762886">
                  <a:extLst>
                    <a:ext uri="{9D8B030D-6E8A-4147-A177-3AD203B41FA5}">
                      <a16:colId xmlns:a16="http://schemas.microsoft.com/office/drawing/2014/main" val="2703840328"/>
                    </a:ext>
                  </a:extLst>
                </a:gridCol>
              </a:tblGrid>
              <a:tr h="289554">
                <a:tc>
                  <a:txBody>
                    <a:bodyPr/>
                    <a:lstStyle/>
                    <a:p>
                      <a:endParaRPr lang="de-DE" sz="1500"/>
                    </a:p>
                  </a:txBody>
                  <a:tcPr/>
                </a:tc>
                <a:extLst>
                  <a:ext uri="{0D108BD9-81ED-4DB2-BD59-A6C34878D82A}">
                    <a16:rowId xmlns:a16="http://schemas.microsoft.com/office/drawing/2014/main" val="1731535926"/>
                  </a:ext>
                </a:extLst>
              </a:tr>
              <a:tr h="289554">
                <a:tc>
                  <a:txBody>
                    <a:bodyPr/>
                    <a:lstStyle/>
                    <a:p>
                      <a:endParaRPr lang="de-DE" sz="1500"/>
                    </a:p>
                  </a:txBody>
                  <a:tcPr/>
                </a:tc>
                <a:extLst>
                  <a:ext uri="{0D108BD9-81ED-4DB2-BD59-A6C34878D82A}">
                    <a16:rowId xmlns:a16="http://schemas.microsoft.com/office/drawing/2014/main" val="4110751009"/>
                  </a:ext>
                </a:extLst>
              </a:tr>
              <a:tr h="289554">
                <a:tc>
                  <a:txBody>
                    <a:bodyPr/>
                    <a:lstStyle/>
                    <a:p>
                      <a:endParaRPr lang="de-DE" sz="1500" dirty="0"/>
                    </a:p>
                  </a:txBody>
                  <a:tcPr/>
                </a:tc>
                <a:extLst>
                  <a:ext uri="{0D108BD9-81ED-4DB2-BD59-A6C34878D82A}">
                    <a16:rowId xmlns:a16="http://schemas.microsoft.com/office/drawing/2014/main" val="1088576938"/>
                  </a:ext>
                </a:extLst>
              </a:tr>
              <a:tr h="289554">
                <a:tc>
                  <a:txBody>
                    <a:bodyPr/>
                    <a:lstStyle/>
                    <a:p>
                      <a:endParaRPr lang="de-DE" sz="1500"/>
                    </a:p>
                  </a:txBody>
                  <a:tcPr/>
                </a:tc>
                <a:extLst>
                  <a:ext uri="{0D108BD9-81ED-4DB2-BD59-A6C34878D82A}">
                    <a16:rowId xmlns:a16="http://schemas.microsoft.com/office/drawing/2014/main" val="1241814785"/>
                  </a:ext>
                </a:extLst>
              </a:tr>
              <a:tr h="289554">
                <a:tc>
                  <a:txBody>
                    <a:bodyPr/>
                    <a:lstStyle/>
                    <a:p>
                      <a:endParaRPr lang="de-DE" sz="1500" dirty="0"/>
                    </a:p>
                  </a:txBody>
                  <a:tcPr/>
                </a:tc>
                <a:extLst>
                  <a:ext uri="{0D108BD9-81ED-4DB2-BD59-A6C34878D82A}">
                    <a16:rowId xmlns:a16="http://schemas.microsoft.com/office/drawing/2014/main" val="2233306795"/>
                  </a:ext>
                </a:extLst>
              </a:tr>
            </a:tbl>
          </a:graphicData>
        </a:graphic>
      </p:graphicFrame>
      <p:graphicFrame>
        <p:nvGraphicFramePr>
          <p:cNvPr id="13" name="Tabelle 12">
            <a:extLst>
              <a:ext uri="{FF2B5EF4-FFF2-40B4-BE49-F238E27FC236}">
                <a16:creationId xmlns:a16="http://schemas.microsoft.com/office/drawing/2014/main" id="{3DF5E4BE-2924-489A-3C97-58691CF73DC0}"/>
              </a:ext>
            </a:extLst>
          </p:cNvPr>
          <p:cNvGraphicFramePr>
            <a:graphicFrameLocks noGrp="1"/>
          </p:cNvGraphicFramePr>
          <p:nvPr>
            <p:extLst>
              <p:ext uri="{D42A27DB-BD31-4B8C-83A1-F6EECF244321}">
                <p14:modId xmlns:p14="http://schemas.microsoft.com/office/powerpoint/2010/main" val="4274210506"/>
              </p:ext>
            </p:extLst>
          </p:nvPr>
        </p:nvGraphicFramePr>
        <p:xfrm>
          <a:off x="6088892" y="4337768"/>
          <a:ext cx="1762886" cy="1600200"/>
        </p:xfrm>
        <a:graphic>
          <a:graphicData uri="http://schemas.openxmlformats.org/drawingml/2006/table">
            <a:tbl>
              <a:tblPr firstRow="1" bandRow="1">
                <a:tableStyleId>{5940675A-B579-460E-94D1-54222C63F5DA}</a:tableStyleId>
              </a:tblPr>
              <a:tblGrid>
                <a:gridCol w="1762886">
                  <a:extLst>
                    <a:ext uri="{9D8B030D-6E8A-4147-A177-3AD203B41FA5}">
                      <a16:colId xmlns:a16="http://schemas.microsoft.com/office/drawing/2014/main" val="2703840328"/>
                    </a:ext>
                  </a:extLst>
                </a:gridCol>
              </a:tblGrid>
              <a:tr h="289554">
                <a:tc>
                  <a:txBody>
                    <a:bodyPr/>
                    <a:lstStyle/>
                    <a:p>
                      <a:endParaRPr lang="de-DE" sz="1500"/>
                    </a:p>
                  </a:txBody>
                  <a:tcPr/>
                </a:tc>
                <a:extLst>
                  <a:ext uri="{0D108BD9-81ED-4DB2-BD59-A6C34878D82A}">
                    <a16:rowId xmlns:a16="http://schemas.microsoft.com/office/drawing/2014/main" val="1731535926"/>
                  </a:ext>
                </a:extLst>
              </a:tr>
              <a:tr h="289554">
                <a:tc>
                  <a:txBody>
                    <a:bodyPr/>
                    <a:lstStyle/>
                    <a:p>
                      <a:endParaRPr lang="de-DE" sz="1500"/>
                    </a:p>
                  </a:txBody>
                  <a:tcPr/>
                </a:tc>
                <a:extLst>
                  <a:ext uri="{0D108BD9-81ED-4DB2-BD59-A6C34878D82A}">
                    <a16:rowId xmlns:a16="http://schemas.microsoft.com/office/drawing/2014/main" val="4110751009"/>
                  </a:ext>
                </a:extLst>
              </a:tr>
              <a:tr h="289554">
                <a:tc>
                  <a:txBody>
                    <a:bodyPr/>
                    <a:lstStyle/>
                    <a:p>
                      <a:endParaRPr lang="de-DE" sz="1500" dirty="0"/>
                    </a:p>
                  </a:txBody>
                  <a:tcPr/>
                </a:tc>
                <a:extLst>
                  <a:ext uri="{0D108BD9-81ED-4DB2-BD59-A6C34878D82A}">
                    <a16:rowId xmlns:a16="http://schemas.microsoft.com/office/drawing/2014/main" val="1088576938"/>
                  </a:ext>
                </a:extLst>
              </a:tr>
              <a:tr h="289554">
                <a:tc>
                  <a:txBody>
                    <a:bodyPr/>
                    <a:lstStyle/>
                    <a:p>
                      <a:endParaRPr lang="de-DE" sz="1500"/>
                    </a:p>
                  </a:txBody>
                  <a:tcPr/>
                </a:tc>
                <a:extLst>
                  <a:ext uri="{0D108BD9-81ED-4DB2-BD59-A6C34878D82A}">
                    <a16:rowId xmlns:a16="http://schemas.microsoft.com/office/drawing/2014/main" val="1241814785"/>
                  </a:ext>
                </a:extLst>
              </a:tr>
              <a:tr h="289554">
                <a:tc>
                  <a:txBody>
                    <a:bodyPr/>
                    <a:lstStyle/>
                    <a:p>
                      <a:endParaRPr lang="de-DE" sz="1500" dirty="0"/>
                    </a:p>
                  </a:txBody>
                  <a:tcPr/>
                </a:tc>
                <a:extLst>
                  <a:ext uri="{0D108BD9-81ED-4DB2-BD59-A6C34878D82A}">
                    <a16:rowId xmlns:a16="http://schemas.microsoft.com/office/drawing/2014/main" val="2233306795"/>
                  </a:ext>
                </a:extLst>
              </a:tr>
            </a:tbl>
          </a:graphicData>
        </a:graphic>
      </p:graphicFrame>
      <p:graphicFrame>
        <p:nvGraphicFramePr>
          <p:cNvPr id="15" name="Tabelle 14">
            <a:extLst>
              <a:ext uri="{FF2B5EF4-FFF2-40B4-BE49-F238E27FC236}">
                <a16:creationId xmlns:a16="http://schemas.microsoft.com/office/drawing/2014/main" id="{9E6787A0-D22D-B4F2-6B28-FC97F3B04F01}"/>
              </a:ext>
            </a:extLst>
          </p:cNvPr>
          <p:cNvGraphicFramePr>
            <a:graphicFrameLocks noGrp="1"/>
          </p:cNvGraphicFramePr>
          <p:nvPr>
            <p:extLst>
              <p:ext uri="{D42A27DB-BD31-4B8C-83A1-F6EECF244321}">
                <p14:modId xmlns:p14="http://schemas.microsoft.com/office/powerpoint/2010/main" val="782171216"/>
              </p:ext>
            </p:extLst>
          </p:nvPr>
        </p:nvGraphicFramePr>
        <p:xfrm>
          <a:off x="4269617" y="4337768"/>
          <a:ext cx="1762886" cy="1600200"/>
        </p:xfrm>
        <a:graphic>
          <a:graphicData uri="http://schemas.openxmlformats.org/drawingml/2006/table">
            <a:tbl>
              <a:tblPr firstRow="1" bandRow="1">
                <a:tableStyleId>{5940675A-B579-460E-94D1-54222C63F5DA}</a:tableStyleId>
              </a:tblPr>
              <a:tblGrid>
                <a:gridCol w="1762886">
                  <a:extLst>
                    <a:ext uri="{9D8B030D-6E8A-4147-A177-3AD203B41FA5}">
                      <a16:colId xmlns:a16="http://schemas.microsoft.com/office/drawing/2014/main" val="2703840328"/>
                    </a:ext>
                  </a:extLst>
                </a:gridCol>
              </a:tblGrid>
              <a:tr h="289554">
                <a:tc>
                  <a:txBody>
                    <a:bodyPr/>
                    <a:lstStyle/>
                    <a:p>
                      <a:endParaRPr lang="de-DE" sz="1500"/>
                    </a:p>
                  </a:txBody>
                  <a:tcPr/>
                </a:tc>
                <a:extLst>
                  <a:ext uri="{0D108BD9-81ED-4DB2-BD59-A6C34878D82A}">
                    <a16:rowId xmlns:a16="http://schemas.microsoft.com/office/drawing/2014/main" val="1731535926"/>
                  </a:ext>
                </a:extLst>
              </a:tr>
              <a:tr h="289554">
                <a:tc>
                  <a:txBody>
                    <a:bodyPr/>
                    <a:lstStyle/>
                    <a:p>
                      <a:endParaRPr lang="de-DE" sz="1500"/>
                    </a:p>
                  </a:txBody>
                  <a:tcPr/>
                </a:tc>
                <a:extLst>
                  <a:ext uri="{0D108BD9-81ED-4DB2-BD59-A6C34878D82A}">
                    <a16:rowId xmlns:a16="http://schemas.microsoft.com/office/drawing/2014/main" val="4110751009"/>
                  </a:ext>
                </a:extLst>
              </a:tr>
              <a:tr h="289554">
                <a:tc>
                  <a:txBody>
                    <a:bodyPr/>
                    <a:lstStyle/>
                    <a:p>
                      <a:endParaRPr lang="de-DE" sz="1500" dirty="0"/>
                    </a:p>
                  </a:txBody>
                  <a:tcPr/>
                </a:tc>
                <a:extLst>
                  <a:ext uri="{0D108BD9-81ED-4DB2-BD59-A6C34878D82A}">
                    <a16:rowId xmlns:a16="http://schemas.microsoft.com/office/drawing/2014/main" val="1088576938"/>
                  </a:ext>
                </a:extLst>
              </a:tr>
              <a:tr h="289554">
                <a:tc>
                  <a:txBody>
                    <a:bodyPr/>
                    <a:lstStyle/>
                    <a:p>
                      <a:endParaRPr lang="de-DE" sz="1500"/>
                    </a:p>
                  </a:txBody>
                  <a:tcPr/>
                </a:tc>
                <a:extLst>
                  <a:ext uri="{0D108BD9-81ED-4DB2-BD59-A6C34878D82A}">
                    <a16:rowId xmlns:a16="http://schemas.microsoft.com/office/drawing/2014/main" val="1241814785"/>
                  </a:ext>
                </a:extLst>
              </a:tr>
              <a:tr h="289554">
                <a:tc>
                  <a:txBody>
                    <a:bodyPr/>
                    <a:lstStyle/>
                    <a:p>
                      <a:endParaRPr lang="de-DE" sz="1500" dirty="0"/>
                    </a:p>
                  </a:txBody>
                  <a:tcPr/>
                </a:tc>
                <a:extLst>
                  <a:ext uri="{0D108BD9-81ED-4DB2-BD59-A6C34878D82A}">
                    <a16:rowId xmlns:a16="http://schemas.microsoft.com/office/drawing/2014/main" val="2233306795"/>
                  </a:ext>
                </a:extLst>
              </a:tr>
            </a:tbl>
          </a:graphicData>
        </a:graphic>
      </p:graphicFrame>
    </p:spTree>
    <p:extLst>
      <p:ext uri="{BB962C8B-B14F-4D97-AF65-F5344CB8AC3E}">
        <p14:creationId xmlns:p14="http://schemas.microsoft.com/office/powerpoint/2010/main" val="332572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830997"/>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Darstellung sehr großer Werte:</a:t>
            </a:r>
          </a:p>
          <a:p>
            <a:pPr algn="ctr"/>
            <a:r>
              <a:rPr lang="de-DE" sz="2400" dirty="0">
                <a:latin typeface="WsC Grundschrift" pitchFamily="2" charset="0"/>
                <a:sym typeface="Wingdings" panose="05000000000000000000" pitchFamily="2" charset="2"/>
              </a:rPr>
              <a:t>Ein Fahrrad soll für 200 € gekauft werden.</a:t>
            </a:r>
          </a:p>
        </p:txBody>
      </p:sp>
      <p:sp>
        <p:nvSpPr>
          <p:cNvPr id="5" name="Rechteck 4">
            <a:extLst>
              <a:ext uri="{FF2B5EF4-FFF2-40B4-BE49-F238E27FC236}">
                <a16:creationId xmlns:a16="http://schemas.microsoft.com/office/drawing/2014/main" id="{AE22F0F5-5EDF-357E-8A2D-87E322855F92}"/>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26DC73C3-CBD1-42AA-460A-31661206DDFC}"/>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pic>
        <p:nvPicPr>
          <p:cNvPr id="10" name="Grafik 9">
            <a:extLst>
              <a:ext uri="{FF2B5EF4-FFF2-40B4-BE49-F238E27FC236}">
                <a16:creationId xmlns:a16="http://schemas.microsoft.com/office/drawing/2014/main" id="{08ADBF9D-4CA7-2EDD-FAEA-A976CE234108}"/>
              </a:ext>
            </a:extLst>
          </p:cNvPr>
          <p:cNvPicPr>
            <a:picLocks noChangeAspect="1"/>
          </p:cNvPicPr>
          <p:nvPr/>
        </p:nvPicPr>
        <p:blipFill>
          <a:blip r:embed="rId2"/>
          <a:stretch>
            <a:fillRect/>
          </a:stretch>
        </p:blipFill>
        <p:spPr>
          <a:xfrm>
            <a:off x="2368551" y="2534852"/>
            <a:ext cx="3479799" cy="1675109"/>
          </a:xfrm>
          <a:prstGeom prst="rect">
            <a:avLst/>
          </a:prstGeom>
        </p:spPr>
      </p:pic>
      <p:pic>
        <p:nvPicPr>
          <p:cNvPr id="11" name="Grafik 10">
            <a:extLst>
              <a:ext uri="{FF2B5EF4-FFF2-40B4-BE49-F238E27FC236}">
                <a16:creationId xmlns:a16="http://schemas.microsoft.com/office/drawing/2014/main" id="{68C85A75-1FF2-6708-AEF8-954B04A7351E}"/>
              </a:ext>
            </a:extLst>
          </p:cNvPr>
          <p:cNvPicPr>
            <a:picLocks noChangeAspect="1"/>
          </p:cNvPicPr>
          <p:nvPr/>
        </p:nvPicPr>
        <p:blipFill>
          <a:blip r:embed="rId2"/>
          <a:stretch>
            <a:fillRect/>
          </a:stretch>
        </p:blipFill>
        <p:spPr>
          <a:xfrm>
            <a:off x="2368550" y="4293698"/>
            <a:ext cx="3479799" cy="1675109"/>
          </a:xfrm>
          <a:prstGeom prst="rect">
            <a:avLst/>
          </a:prstGeom>
        </p:spPr>
      </p:pic>
      <p:pic>
        <p:nvPicPr>
          <p:cNvPr id="12" name="Grafik 11">
            <a:extLst>
              <a:ext uri="{FF2B5EF4-FFF2-40B4-BE49-F238E27FC236}">
                <a16:creationId xmlns:a16="http://schemas.microsoft.com/office/drawing/2014/main" id="{4EA7FD98-6D54-7EEA-AECB-801C75DA99EB}"/>
              </a:ext>
            </a:extLst>
          </p:cNvPr>
          <p:cNvPicPr>
            <a:picLocks noChangeAspect="1"/>
          </p:cNvPicPr>
          <p:nvPr/>
        </p:nvPicPr>
        <p:blipFill>
          <a:blip r:embed="rId2"/>
          <a:stretch>
            <a:fillRect/>
          </a:stretch>
        </p:blipFill>
        <p:spPr>
          <a:xfrm>
            <a:off x="6343652" y="2538893"/>
            <a:ext cx="3479799" cy="1675109"/>
          </a:xfrm>
          <a:prstGeom prst="rect">
            <a:avLst/>
          </a:prstGeom>
        </p:spPr>
      </p:pic>
      <p:pic>
        <p:nvPicPr>
          <p:cNvPr id="13" name="Grafik 12">
            <a:extLst>
              <a:ext uri="{FF2B5EF4-FFF2-40B4-BE49-F238E27FC236}">
                <a16:creationId xmlns:a16="http://schemas.microsoft.com/office/drawing/2014/main" id="{CF6F14FA-CB7A-2F96-1E91-2B209CC94624}"/>
              </a:ext>
            </a:extLst>
          </p:cNvPr>
          <p:cNvPicPr>
            <a:picLocks noChangeAspect="1"/>
          </p:cNvPicPr>
          <p:nvPr/>
        </p:nvPicPr>
        <p:blipFill>
          <a:blip r:embed="rId2"/>
          <a:stretch>
            <a:fillRect/>
          </a:stretch>
        </p:blipFill>
        <p:spPr>
          <a:xfrm>
            <a:off x="6343652" y="4293698"/>
            <a:ext cx="3479799" cy="1675109"/>
          </a:xfrm>
          <a:prstGeom prst="rect">
            <a:avLst/>
          </a:prstGeom>
        </p:spPr>
      </p:pic>
    </p:spTree>
    <p:extLst>
      <p:ext uri="{BB962C8B-B14F-4D97-AF65-F5344CB8AC3E}">
        <p14:creationId xmlns:p14="http://schemas.microsoft.com/office/powerpoint/2010/main" val="4188946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830997"/>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Darstellung sehr großer Werte:</a:t>
            </a:r>
          </a:p>
          <a:p>
            <a:pPr algn="ctr"/>
            <a:r>
              <a:rPr lang="de-DE" sz="2400" dirty="0">
                <a:latin typeface="WsC Grundschrift" pitchFamily="2" charset="0"/>
                <a:sym typeface="Wingdings" panose="05000000000000000000" pitchFamily="2" charset="2"/>
              </a:rPr>
              <a:t>Ein Fahrrad soll für 200 € gekauft werden.</a:t>
            </a:r>
          </a:p>
        </p:txBody>
      </p:sp>
      <p:sp>
        <p:nvSpPr>
          <p:cNvPr id="5" name="Rechteck 4">
            <a:extLst>
              <a:ext uri="{FF2B5EF4-FFF2-40B4-BE49-F238E27FC236}">
                <a16:creationId xmlns:a16="http://schemas.microsoft.com/office/drawing/2014/main" id="{AE22F0F5-5EDF-357E-8A2D-87E322855F92}"/>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26DC73C3-CBD1-42AA-460A-31661206DDFC}"/>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pic>
        <p:nvPicPr>
          <p:cNvPr id="10" name="Grafik 9">
            <a:extLst>
              <a:ext uri="{FF2B5EF4-FFF2-40B4-BE49-F238E27FC236}">
                <a16:creationId xmlns:a16="http://schemas.microsoft.com/office/drawing/2014/main" id="{08ADBF9D-4CA7-2EDD-FAEA-A976CE234108}"/>
              </a:ext>
            </a:extLst>
          </p:cNvPr>
          <p:cNvPicPr>
            <a:picLocks noChangeAspect="1"/>
          </p:cNvPicPr>
          <p:nvPr/>
        </p:nvPicPr>
        <p:blipFill>
          <a:blip r:embed="rId2"/>
          <a:stretch>
            <a:fillRect/>
          </a:stretch>
        </p:blipFill>
        <p:spPr>
          <a:xfrm>
            <a:off x="628649" y="2534417"/>
            <a:ext cx="3479799" cy="1675109"/>
          </a:xfrm>
          <a:prstGeom prst="rect">
            <a:avLst/>
          </a:prstGeom>
        </p:spPr>
      </p:pic>
      <p:pic>
        <p:nvPicPr>
          <p:cNvPr id="11" name="Grafik 10">
            <a:extLst>
              <a:ext uri="{FF2B5EF4-FFF2-40B4-BE49-F238E27FC236}">
                <a16:creationId xmlns:a16="http://schemas.microsoft.com/office/drawing/2014/main" id="{68C85A75-1FF2-6708-AEF8-954B04A7351E}"/>
              </a:ext>
            </a:extLst>
          </p:cNvPr>
          <p:cNvPicPr>
            <a:picLocks noChangeAspect="1"/>
          </p:cNvPicPr>
          <p:nvPr/>
        </p:nvPicPr>
        <p:blipFill>
          <a:blip r:embed="rId2"/>
          <a:stretch>
            <a:fillRect/>
          </a:stretch>
        </p:blipFill>
        <p:spPr>
          <a:xfrm>
            <a:off x="628649" y="4293698"/>
            <a:ext cx="3479799" cy="1675109"/>
          </a:xfrm>
          <a:prstGeom prst="rect">
            <a:avLst/>
          </a:prstGeom>
        </p:spPr>
      </p:pic>
      <p:pic>
        <p:nvPicPr>
          <p:cNvPr id="12" name="Grafik 11">
            <a:extLst>
              <a:ext uri="{FF2B5EF4-FFF2-40B4-BE49-F238E27FC236}">
                <a16:creationId xmlns:a16="http://schemas.microsoft.com/office/drawing/2014/main" id="{4EA7FD98-6D54-7EEA-AECB-801C75DA99EB}"/>
              </a:ext>
            </a:extLst>
          </p:cNvPr>
          <p:cNvPicPr>
            <a:picLocks noChangeAspect="1"/>
          </p:cNvPicPr>
          <p:nvPr/>
        </p:nvPicPr>
        <p:blipFill>
          <a:blip r:embed="rId2"/>
          <a:stretch>
            <a:fillRect/>
          </a:stretch>
        </p:blipFill>
        <p:spPr>
          <a:xfrm>
            <a:off x="4356099" y="2534416"/>
            <a:ext cx="3479799" cy="1675109"/>
          </a:xfrm>
          <a:prstGeom prst="rect">
            <a:avLst/>
          </a:prstGeom>
        </p:spPr>
      </p:pic>
      <p:pic>
        <p:nvPicPr>
          <p:cNvPr id="13" name="Grafik 12">
            <a:extLst>
              <a:ext uri="{FF2B5EF4-FFF2-40B4-BE49-F238E27FC236}">
                <a16:creationId xmlns:a16="http://schemas.microsoft.com/office/drawing/2014/main" id="{CF6F14FA-CB7A-2F96-1E91-2B209CC94624}"/>
              </a:ext>
            </a:extLst>
          </p:cNvPr>
          <p:cNvPicPr>
            <a:picLocks noChangeAspect="1"/>
          </p:cNvPicPr>
          <p:nvPr/>
        </p:nvPicPr>
        <p:blipFill>
          <a:blip r:embed="rId2"/>
          <a:stretch>
            <a:fillRect/>
          </a:stretch>
        </p:blipFill>
        <p:spPr>
          <a:xfrm>
            <a:off x="4356098" y="4307271"/>
            <a:ext cx="3479799" cy="1675109"/>
          </a:xfrm>
          <a:prstGeom prst="rect">
            <a:avLst/>
          </a:prstGeom>
        </p:spPr>
      </p:pic>
      <p:cxnSp>
        <p:nvCxnSpPr>
          <p:cNvPr id="8" name="Gerade Verbindung mit Pfeil 7">
            <a:extLst>
              <a:ext uri="{FF2B5EF4-FFF2-40B4-BE49-F238E27FC236}">
                <a16:creationId xmlns:a16="http://schemas.microsoft.com/office/drawing/2014/main" id="{62AC59CA-FA6B-1221-606D-EF58C5BB0C2D}"/>
              </a:ext>
            </a:extLst>
          </p:cNvPr>
          <p:cNvCxnSpPr/>
          <p:nvPr/>
        </p:nvCxnSpPr>
        <p:spPr>
          <a:xfrm>
            <a:off x="7835897" y="4209525"/>
            <a:ext cx="6460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uppieren 18">
            <a:extLst>
              <a:ext uri="{FF2B5EF4-FFF2-40B4-BE49-F238E27FC236}">
                <a16:creationId xmlns:a16="http://schemas.microsoft.com/office/drawing/2014/main" id="{C6528202-EF8B-5035-E38C-0F13E1A5C9C7}"/>
              </a:ext>
            </a:extLst>
          </p:cNvPr>
          <p:cNvGrpSpPr/>
          <p:nvPr/>
        </p:nvGrpSpPr>
        <p:grpSpPr>
          <a:xfrm>
            <a:off x="8481940" y="4123286"/>
            <a:ext cx="1415532" cy="1845519"/>
            <a:chOff x="8481940" y="4123286"/>
            <a:chExt cx="1415532" cy="1845519"/>
          </a:xfrm>
        </p:grpSpPr>
        <p:pic>
          <p:nvPicPr>
            <p:cNvPr id="15" name="Grafik 14">
              <a:extLst>
                <a:ext uri="{FF2B5EF4-FFF2-40B4-BE49-F238E27FC236}">
                  <a16:creationId xmlns:a16="http://schemas.microsoft.com/office/drawing/2014/main" id="{C3F85749-AEB7-B311-D162-7529B5658E9B}"/>
                </a:ext>
              </a:extLst>
            </p:cNvPr>
            <p:cNvPicPr>
              <a:picLocks noChangeAspect="1"/>
            </p:cNvPicPr>
            <p:nvPr/>
          </p:nvPicPr>
          <p:blipFill>
            <a:blip r:embed="rId3"/>
            <a:stretch>
              <a:fillRect/>
            </a:stretch>
          </p:blipFill>
          <p:spPr>
            <a:xfrm>
              <a:off x="8481940" y="5182328"/>
              <a:ext cx="1385960" cy="786477"/>
            </a:xfrm>
            <a:prstGeom prst="rect">
              <a:avLst/>
            </a:prstGeom>
          </p:spPr>
        </p:pic>
        <p:pic>
          <p:nvPicPr>
            <p:cNvPr id="14" name="Grafik 13">
              <a:extLst>
                <a:ext uri="{FF2B5EF4-FFF2-40B4-BE49-F238E27FC236}">
                  <a16:creationId xmlns:a16="http://schemas.microsoft.com/office/drawing/2014/main" id="{892327EF-E296-CC2D-4E5C-93623571DAEB}"/>
                </a:ext>
              </a:extLst>
            </p:cNvPr>
            <p:cNvPicPr>
              <a:picLocks noChangeAspect="1"/>
            </p:cNvPicPr>
            <p:nvPr/>
          </p:nvPicPr>
          <p:blipFill>
            <a:blip r:embed="rId3"/>
            <a:stretch>
              <a:fillRect/>
            </a:stretch>
          </p:blipFill>
          <p:spPr>
            <a:xfrm>
              <a:off x="8490463" y="4940006"/>
              <a:ext cx="1385960" cy="786477"/>
            </a:xfrm>
            <a:prstGeom prst="rect">
              <a:avLst/>
            </a:prstGeom>
          </p:spPr>
        </p:pic>
        <p:pic>
          <p:nvPicPr>
            <p:cNvPr id="16" name="Grafik 15">
              <a:extLst>
                <a:ext uri="{FF2B5EF4-FFF2-40B4-BE49-F238E27FC236}">
                  <a16:creationId xmlns:a16="http://schemas.microsoft.com/office/drawing/2014/main" id="{0A3B4C85-2C64-546C-E8DA-B2AA431386C1}"/>
                </a:ext>
              </a:extLst>
            </p:cNvPr>
            <p:cNvPicPr>
              <a:picLocks noChangeAspect="1"/>
            </p:cNvPicPr>
            <p:nvPr/>
          </p:nvPicPr>
          <p:blipFill>
            <a:blip r:embed="rId3"/>
            <a:stretch>
              <a:fillRect/>
            </a:stretch>
          </p:blipFill>
          <p:spPr>
            <a:xfrm>
              <a:off x="8490464" y="4642593"/>
              <a:ext cx="1385960" cy="786477"/>
            </a:xfrm>
            <a:prstGeom prst="rect">
              <a:avLst/>
            </a:prstGeom>
          </p:spPr>
        </p:pic>
        <p:pic>
          <p:nvPicPr>
            <p:cNvPr id="17" name="Grafik 16">
              <a:extLst>
                <a:ext uri="{FF2B5EF4-FFF2-40B4-BE49-F238E27FC236}">
                  <a16:creationId xmlns:a16="http://schemas.microsoft.com/office/drawing/2014/main" id="{B151B5CE-E9F6-8D54-1EC6-EE09388F1B6F}"/>
                </a:ext>
              </a:extLst>
            </p:cNvPr>
            <p:cNvPicPr>
              <a:picLocks noChangeAspect="1"/>
            </p:cNvPicPr>
            <p:nvPr/>
          </p:nvPicPr>
          <p:blipFill>
            <a:blip r:embed="rId3"/>
            <a:stretch>
              <a:fillRect/>
            </a:stretch>
          </p:blipFill>
          <p:spPr>
            <a:xfrm>
              <a:off x="8500988" y="4390456"/>
              <a:ext cx="1385960" cy="786477"/>
            </a:xfrm>
            <a:prstGeom prst="rect">
              <a:avLst/>
            </a:prstGeom>
          </p:spPr>
        </p:pic>
        <p:pic>
          <p:nvPicPr>
            <p:cNvPr id="18" name="Grafik 17">
              <a:extLst>
                <a:ext uri="{FF2B5EF4-FFF2-40B4-BE49-F238E27FC236}">
                  <a16:creationId xmlns:a16="http://schemas.microsoft.com/office/drawing/2014/main" id="{75C2FB06-220A-DDDB-C260-D9857840ECBD}"/>
                </a:ext>
              </a:extLst>
            </p:cNvPr>
            <p:cNvPicPr>
              <a:picLocks noChangeAspect="1"/>
            </p:cNvPicPr>
            <p:nvPr/>
          </p:nvPicPr>
          <p:blipFill>
            <a:blip r:embed="rId3"/>
            <a:stretch>
              <a:fillRect/>
            </a:stretch>
          </p:blipFill>
          <p:spPr>
            <a:xfrm>
              <a:off x="8511512" y="4123286"/>
              <a:ext cx="1385960" cy="786477"/>
            </a:xfrm>
            <a:prstGeom prst="rect">
              <a:avLst/>
            </a:prstGeom>
          </p:spPr>
        </p:pic>
      </p:grpSp>
      <p:grpSp>
        <p:nvGrpSpPr>
          <p:cNvPr id="21" name="Gruppieren 20">
            <a:extLst>
              <a:ext uri="{FF2B5EF4-FFF2-40B4-BE49-F238E27FC236}">
                <a16:creationId xmlns:a16="http://schemas.microsoft.com/office/drawing/2014/main" id="{9D95627E-18F2-3742-85FE-4C77B14636FE}"/>
              </a:ext>
            </a:extLst>
          </p:cNvPr>
          <p:cNvGrpSpPr/>
          <p:nvPr/>
        </p:nvGrpSpPr>
        <p:grpSpPr>
          <a:xfrm>
            <a:off x="8490463" y="2299749"/>
            <a:ext cx="1415532" cy="1845519"/>
            <a:chOff x="8481940" y="4123286"/>
            <a:chExt cx="1415532" cy="1845519"/>
          </a:xfrm>
        </p:grpSpPr>
        <p:pic>
          <p:nvPicPr>
            <p:cNvPr id="22" name="Grafik 21">
              <a:extLst>
                <a:ext uri="{FF2B5EF4-FFF2-40B4-BE49-F238E27FC236}">
                  <a16:creationId xmlns:a16="http://schemas.microsoft.com/office/drawing/2014/main" id="{2ABCA5E4-3BBC-2ABB-6FBB-66412B55086F}"/>
                </a:ext>
              </a:extLst>
            </p:cNvPr>
            <p:cNvPicPr>
              <a:picLocks noChangeAspect="1"/>
            </p:cNvPicPr>
            <p:nvPr/>
          </p:nvPicPr>
          <p:blipFill>
            <a:blip r:embed="rId3"/>
            <a:stretch>
              <a:fillRect/>
            </a:stretch>
          </p:blipFill>
          <p:spPr>
            <a:xfrm>
              <a:off x="8481940" y="5182328"/>
              <a:ext cx="1385960" cy="786477"/>
            </a:xfrm>
            <a:prstGeom prst="rect">
              <a:avLst/>
            </a:prstGeom>
          </p:spPr>
        </p:pic>
        <p:pic>
          <p:nvPicPr>
            <p:cNvPr id="23" name="Grafik 22">
              <a:extLst>
                <a:ext uri="{FF2B5EF4-FFF2-40B4-BE49-F238E27FC236}">
                  <a16:creationId xmlns:a16="http://schemas.microsoft.com/office/drawing/2014/main" id="{69EE4420-E7C3-81A7-0C7E-31B104BD1F04}"/>
                </a:ext>
              </a:extLst>
            </p:cNvPr>
            <p:cNvPicPr>
              <a:picLocks noChangeAspect="1"/>
            </p:cNvPicPr>
            <p:nvPr/>
          </p:nvPicPr>
          <p:blipFill>
            <a:blip r:embed="rId3"/>
            <a:stretch>
              <a:fillRect/>
            </a:stretch>
          </p:blipFill>
          <p:spPr>
            <a:xfrm>
              <a:off x="8490463" y="4940006"/>
              <a:ext cx="1385960" cy="786477"/>
            </a:xfrm>
            <a:prstGeom prst="rect">
              <a:avLst/>
            </a:prstGeom>
          </p:spPr>
        </p:pic>
        <p:pic>
          <p:nvPicPr>
            <p:cNvPr id="24" name="Grafik 23">
              <a:extLst>
                <a:ext uri="{FF2B5EF4-FFF2-40B4-BE49-F238E27FC236}">
                  <a16:creationId xmlns:a16="http://schemas.microsoft.com/office/drawing/2014/main" id="{14ABCBE9-7F73-B489-97AD-A0314AD4B687}"/>
                </a:ext>
              </a:extLst>
            </p:cNvPr>
            <p:cNvPicPr>
              <a:picLocks noChangeAspect="1"/>
            </p:cNvPicPr>
            <p:nvPr/>
          </p:nvPicPr>
          <p:blipFill>
            <a:blip r:embed="rId3"/>
            <a:stretch>
              <a:fillRect/>
            </a:stretch>
          </p:blipFill>
          <p:spPr>
            <a:xfrm>
              <a:off x="8490464" y="4642593"/>
              <a:ext cx="1385960" cy="786477"/>
            </a:xfrm>
            <a:prstGeom prst="rect">
              <a:avLst/>
            </a:prstGeom>
          </p:spPr>
        </p:pic>
        <p:pic>
          <p:nvPicPr>
            <p:cNvPr id="25" name="Grafik 24">
              <a:extLst>
                <a:ext uri="{FF2B5EF4-FFF2-40B4-BE49-F238E27FC236}">
                  <a16:creationId xmlns:a16="http://schemas.microsoft.com/office/drawing/2014/main" id="{C3AB6C5A-CE1C-9792-F20B-4DD45A883B42}"/>
                </a:ext>
              </a:extLst>
            </p:cNvPr>
            <p:cNvPicPr>
              <a:picLocks noChangeAspect="1"/>
            </p:cNvPicPr>
            <p:nvPr/>
          </p:nvPicPr>
          <p:blipFill>
            <a:blip r:embed="rId3"/>
            <a:stretch>
              <a:fillRect/>
            </a:stretch>
          </p:blipFill>
          <p:spPr>
            <a:xfrm>
              <a:off x="8500988" y="4390456"/>
              <a:ext cx="1385960" cy="786477"/>
            </a:xfrm>
            <a:prstGeom prst="rect">
              <a:avLst/>
            </a:prstGeom>
          </p:spPr>
        </p:pic>
        <p:pic>
          <p:nvPicPr>
            <p:cNvPr id="26" name="Grafik 25">
              <a:extLst>
                <a:ext uri="{FF2B5EF4-FFF2-40B4-BE49-F238E27FC236}">
                  <a16:creationId xmlns:a16="http://schemas.microsoft.com/office/drawing/2014/main" id="{CB5274C5-1823-72FF-B5FE-8ACD74DEC942}"/>
                </a:ext>
              </a:extLst>
            </p:cNvPr>
            <p:cNvPicPr>
              <a:picLocks noChangeAspect="1"/>
            </p:cNvPicPr>
            <p:nvPr/>
          </p:nvPicPr>
          <p:blipFill>
            <a:blip r:embed="rId3"/>
            <a:stretch>
              <a:fillRect/>
            </a:stretch>
          </p:blipFill>
          <p:spPr>
            <a:xfrm>
              <a:off x="8511512" y="4123286"/>
              <a:ext cx="1385960" cy="786477"/>
            </a:xfrm>
            <a:prstGeom prst="rect">
              <a:avLst/>
            </a:prstGeom>
          </p:spPr>
        </p:pic>
      </p:grpSp>
      <p:grpSp>
        <p:nvGrpSpPr>
          <p:cNvPr id="27" name="Gruppieren 26">
            <a:extLst>
              <a:ext uri="{FF2B5EF4-FFF2-40B4-BE49-F238E27FC236}">
                <a16:creationId xmlns:a16="http://schemas.microsoft.com/office/drawing/2014/main" id="{11D6CC00-2ADE-15E2-BC34-CA8179CC2010}"/>
              </a:ext>
            </a:extLst>
          </p:cNvPr>
          <p:cNvGrpSpPr/>
          <p:nvPr/>
        </p:nvGrpSpPr>
        <p:grpSpPr>
          <a:xfrm>
            <a:off x="9938528" y="2277767"/>
            <a:ext cx="1415532" cy="1845519"/>
            <a:chOff x="8481940" y="4123286"/>
            <a:chExt cx="1415532" cy="1845519"/>
          </a:xfrm>
        </p:grpSpPr>
        <p:pic>
          <p:nvPicPr>
            <p:cNvPr id="28" name="Grafik 27">
              <a:extLst>
                <a:ext uri="{FF2B5EF4-FFF2-40B4-BE49-F238E27FC236}">
                  <a16:creationId xmlns:a16="http://schemas.microsoft.com/office/drawing/2014/main" id="{19D45DDF-6789-FB34-FE91-FB1BE2B48788}"/>
                </a:ext>
              </a:extLst>
            </p:cNvPr>
            <p:cNvPicPr>
              <a:picLocks noChangeAspect="1"/>
            </p:cNvPicPr>
            <p:nvPr/>
          </p:nvPicPr>
          <p:blipFill>
            <a:blip r:embed="rId3"/>
            <a:stretch>
              <a:fillRect/>
            </a:stretch>
          </p:blipFill>
          <p:spPr>
            <a:xfrm>
              <a:off x="8481940" y="5182328"/>
              <a:ext cx="1385960" cy="786477"/>
            </a:xfrm>
            <a:prstGeom prst="rect">
              <a:avLst/>
            </a:prstGeom>
          </p:spPr>
        </p:pic>
        <p:pic>
          <p:nvPicPr>
            <p:cNvPr id="29" name="Grafik 28">
              <a:extLst>
                <a:ext uri="{FF2B5EF4-FFF2-40B4-BE49-F238E27FC236}">
                  <a16:creationId xmlns:a16="http://schemas.microsoft.com/office/drawing/2014/main" id="{218A84E6-7B55-1C0A-A80A-3D2A3B6BBE4A}"/>
                </a:ext>
              </a:extLst>
            </p:cNvPr>
            <p:cNvPicPr>
              <a:picLocks noChangeAspect="1"/>
            </p:cNvPicPr>
            <p:nvPr/>
          </p:nvPicPr>
          <p:blipFill>
            <a:blip r:embed="rId3"/>
            <a:stretch>
              <a:fillRect/>
            </a:stretch>
          </p:blipFill>
          <p:spPr>
            <a:xfrm>
              <a:off x="8490463" y="4940006"/>
              <a:ext cx="1385960" cy="786477"/>
            </a:xfrm>
            <a:prstGeom prst="rect">
              <a:avLst/>
            </a:prstGeom>
          </p:spPr>
        </p:pic>
        <p:pic>
          <p:nvPicPr>
            <p:cNvPr id="30" name="Grafik 29">
              <a:extLst>
                <a:ext uri="{FF2B5EF4-FFF2-40B4-BE49-F238E27FC236}">
                  <a16:creationId xmlns:a16="http://schemas.microsoft.com/office/drawing/2014/main" id="{33913266-3FD2-16B2-AD10-A697CD4EAED4}"/>
                </a:ext>
              </a:extLst>
            </p:cNvPr>
            <p:cNvPicPr>
              <a:picLocks noChangeAspect="1"/>
            </p:cNvPicPr>
            <p:nvPr/>
          </p:nvPicPr>
          <p:blipFill>
            <a:blip r:embed="rId3"/>
            <a:stretch>
              <a:fillRect/>
            </a:stretch>
          </p:blipFill>
          <p:spPr>
            <a:xfrm>
              <a:off x="8490464" y="4642593"/>
              <a:ext cx="1385960" cy="786477"/>
            </a:xfrm>
            <a:prstGeom prst="rect">
              <a:avLst/>
            </a:prstGeom>
          </p:spPr>
        </p:pic>
        <p:pic>
          <p:nvPicPr>
            <p:cNvPr id="31" name="Grafik 30">
              <a:extLst>
                <a:ext uri="{FF2B5EF4-FFF2-40B4-BE49-F238E27FC236}">
                  <a16:creationId xmlns:a16="http://schemas.microsoft.com/office/drawing/2014/main" id="{05B589B4-5691-8BA4-6ED5-84157B5CCFDD}"/>
                </a:ext>
              </a:extLst>
            </p:cNvPr>
            <p:cNvPicPr>
              <a:picLocks noChangeAspect="1"/>
            </p:cNvPicPr>
            <p:nvPr/>
          </p:nvPicPr>
          <p:blipFill>
            <a:blip r:embed="rId3"/>
            <a:stretch>
              <a:fillRect/>
            </a:stretch>
          </p:blipFill>
          <p:spPr>
            <a:xfrm>
              <a:off x="8500988" y="4390456"/>
              <a:ext cx="1385960" cy="786477"/>
            </a:xfrm>
            <a:prstGeom prst="rect">
              <a:avLst/>
            </a:prstGeom>
          </p:spPr>
        </p:pic>
        <p:pic>
          <p:nvPicPr>
            <p:cNvPr id="32" name="Grafik 31">
              <a:extLst>
                <a:ext uri="{FF2B5EF4-FFF2-40B4-BE49-F238E27FC236}">
                  <a16:creationId xmlns:a16="http://schemas.microsoft.com/office/drawing/2014/main" id="{C0E03F9F-B49D-135D-E786-D8FDAE9614FD}"/>
                </a:ext>
              </a:extLst>
            </p:cNvPr>
            <p:cNvPicPr>
              <a:picLocks noChangeAspect="1"/>
            </p:cNvPicPr>
            <p:nvPr/>
          </p:nvPicPr>
          <p:blipFill>
            <a:blip r:embed="rId3"/>
            <a:stretch>
              <a:fillRect/>
            </a:stretch>
          </p:blipFill>
          <p:spPr>
            <a:xfrm>
              <a:off x="8511512" y="4123286"/>
              <a:ext cx="1385960" cy="786477"/>
            </a:xfrm>
            <a:prstGeom prst="rect">
              <a:avLst/>
            </a:prstGeom>
          </p:spPr>
        </p:pic>
      </p:grpSp>
      <p:grpSp>
        <p:nvGrpSpPr>
          <p:cNvPr id="33" name="Gruppieren 32">
            <a:extLst>
              <a:ext uri="{FF2B5EF4-FFF2-40B4-BE49-F238E27FC236}">
                <a16:creationId xmlns:a16="http://schemas.microsoft.com/office/drawing/2014/main" id="{54C8A525-63FA-6DF4-CCC4-FA33470B3188}"/>
              </a:ext>
            </a:extLst>
          </p:cNvPr>
          <p:cNvGrpSpPr/>
          <p:nvPr/>
        </p:nvGrpSpPr>
        <p:grpSpPr>
          <a:xfrm>
            <a:off x="9908956" y="4129694"/>
            <a:ext cx="1415532" cy="1845519"/>
            <a:chOff x="8481940" y="4123286"/>
            <a:chExt cx="1415532" cy="1845519"/>
          </a:xfrm>
        </p:grpSpPr>
        <p:pic>
          <p:nvPicPr>
            <p:cNvPr id="34" name="Grafik 33">
              <a:extLst>
                <a:ext uri="{FF2B5EF4-FFF2-40B4-BE49-F238E27FC236}">
                  <a16:creationId xmlns:a16="http://schemas.microsoft.com/office/drawing/2014/main" id="{6223B455-8024-1B5E-9BB4-258FC7E7A015}"/>
                </a:ext>
              </a:extLst>
            </p:cNvPr>
            <p:cNvPicPr>
              <a:picLocks noChangeAspect="1"/>
            </p:cNvPicPr>
            <p:nvPr/>
          </p:nvPicPr>
          <p:blipFill>
            <a:blip r:embed="rId3"/>
            <a:stretch>
              <a:fillRect/>
            </a:stretch>
          </p:blipFill>
          <p:spPr>
            <a:xfrm>
              <a:off x="8481940" y="5182328"/>
              <a:ext cx="1385960" cy="786477"/>
            </a:xfrm>
            <a:prstGeom prst="rect">
              <a:avLst/>
            </a:prstGeom>
          </p:spPr>
        </p:pic>
        <p:pic>
          <p:nvPicPr>
            <p:cNvPr id="35" name="Grafik 34">
              <a:extLst>
                <a:ext uri="{FF2B5EF4-FFF2-40B4-BE49-F238E27FC236}">
                  <a16:creationId xmlns:a16="http://schemas.microsoft.com/office/drawing/2014/main" id="{05A4F0DB-7F93-A494-D728-0253C1113C68}"/>
                </a:ext>
              </a:extLst>
            </p:cNvPr>
            <p:cNvPicPr>
              <a:picLocks noChangeAspect="1"/>
            </p:cNvPicPr>
            <p:nvPr/>
          </p:nvPicPr>
          <p:blipFill>
            <a:blip r:embed="rId3"/>
            <a:stretch>
              <a:fillRect/>
            </a:stretch>
          </p:blipFill>
          <p:spPr>
            <a:xfrm>
              <a:off x="8490463" y="4940006"/>
              <a:ext cx="1385960" cy="786477"/>
            </a:xfrm>
            <a:prstGeom prst="rect">
              <a:avLst/>
            </a:prstGeom>
          </p:spPr>
        </p:pic>
        <p:pic>
          <p:nvPicPr>
            <p:cNvPr id="36" name="Grafik 35">
              <a:extLst>
                <a:ext uri="{FF2B5EF4-FFF2-40B4-BE49-F238E27FC236}">
                  <a16:creationId xmlns:a16="http://schemas.microsoft.com/office/drawing/2014/main" id="{9B514F79-6408-6088-BB1D-AD3BADAA0899}"/>
                </a:ext>
              </a:extLst>
            </p:cNvPr>
            <p:cNvPicPr>
              <a:picLocks noChangeAspect="1"/>
            </p:cNvPicPr>
            <p:nvPr/>
          </p:nvPicPr>
          <p:blipFill>
            <a:blip r:embed="rId3"/>
            <a:stretch>
              <a:fillRect/>
            </a:stretch>
          </p:blipFill>
          <p:spPr>
            <a:xfrm>
              <a:off x="8490464" y="4642593"/>
              <a:ext cx="1385960" cy="786477"/>
            </a:xfrm>
            <a:prstGeom prst="rect">
              <a:avLst/>
            </a:prstGeom>
          </p:spPr>
        </p:pic>
        <p:pic>
          <p:nvPicPr>
            <p:cNvPr id="37" name="Grafik 36">
              <a:extLst>
                <a:ext uri="{FF2B5EF4-FFF2-40B4-BE49-F238E27FC236}">
                  <a16:creationId xmlns:a16="http://schemas.microsoft.com/office/drawing/2014/main" id="{38462117-9C5B-81C9-299C-483DFAB6FB46}"/>
                </a:ext>
              </a:extLst>
            </p:cNvPr>
            <p:cNvPicPr>
              <a:picLocks noChangeAspect="1"/>
            </p:cNvPicPr>
            <p:nvPr/>
          </p:nvPicPr>
          <p:blipFill>
            <a:blip r:embed="rId3"/>
            <a:stretch>
              <a:fillRect/>
            </a:stretch>
          </p:blipFill>
          <p:spPr>
            <a:xfrm>
              <a:off x="8500988" y="4390456"/>
              <a:ext cx="1385960" cy="786477"/>
            </a:xfrm>
            <a:prstGeom prst="rect">
              <a:avLst/>
            </a:prstGeom>
          </p:spPr>
        </p:pic>
        <p:pic>
          <p:nvPicPr>
            <p:cNvPr id="38" name="Grafik 37">
              <a:extLst>
                <a:ext uri="{FF2B5EF4-FFF2-40B4-BE49-F238E27FC236}">
                  <a16:creationId xmlns:a16="http://schemas.microsoft.com/office/drawing/2014/main" id="{6C7C0A31-CE80-64BE-E6B4-639DF873FA0C}"/>
                </a:ext>
              </a:extLst>
            </p:cNvPr>
            <p:cNvPicPr>
              <a:picLocks noChangeAspect="1"/>
            </p:cNvPicPr>
            <p:nvPr/>
          </p:nvPicPr>
          <p:blipFill>
            <a:blip r:embed="rId3"/>
            <a:stretch>
              <a:fillRect/>
            </a:stretch>
          </p:blipFill>
          <p:spPr>
            <a:xfrm>
              <a:off x="8511512" y="4123286"/>
              <a:ext cx="1385960" cy="786477"/>
            </a:xfrm>
            <a:prstGeom prst="rect">
              <a:avLst/>
            </a:prstGeom>
          </p:spPr>
        </p:pic>
      </p:grpSp>
    </p:spTree>
    <p:extLst>
      <p:ext uri="{BB962C8B-B14F-4D97-AF65-F5344CB8AC3E}">
        <p14:creationId xmlns:p14="http://schemas.microsoft.com/office/powerpoint/2010/main" val="3706964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830997"/>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Darstellung sehr großer Werte:</a:t>
            </a:r>
          </a:p>
          <a:p>
            <a:pPr algn="ctr"/>
            <a:r>
              <a:rPr lang="de-DE" sz="2400" dirty="0">
                <a:latin typeface="WsC Grundschrift" pitchFamily="2" charset="0"/>
                <a:sym typeface="Wingdings" panose="05000000000000000000" pitchFamily="2" charset="2"/>
              </a:rPr>
              <a:t>Ein Fahrrad soll für 200 € gekauft werden.</a:t>
            </a:r>
          </a:p>
        </p:txBody>
      </p:sp>
      <p:sp>
        <p:nvSpPr>
          <p:cNvPr id="5" name="Rechteck 4">
            <a:extLst>
              <a:ext uri="{FF2B5EF4-FFF2-40B4-BE49-F238E27FC236}">
                <a16:creationId xmlns:a16="http://schemas.microsoft.com/office/drawing/2014/main" id="{AE22F0F5-5EDF-357E-8A2D-87E322855F92}"/>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26DC73C3-CBD1-42AA-460A-31661206DDFC}"/>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cxnSp>
        <p:nvCxnSpPr>
          <p:cNvPr id="8" name="Gerade Verbindung mit Pfeil 7">
            <a:extLst>
              <a:ext uri="{FF2B5EF4-FFF2-40B4-BE49-F238E27FC236}">
                <a16:creationId xmlns:a16="http://schemas.microsoft.com/office/drawing/2014/main" id="{62AC59CA-FA6B-1221-606D-EF58C5BB0C2D}"/>
              </a:ext>
            </a:extLst>
          </p:cNvPr>
          <p:cNvCxnSpPr/>
          <p:nvPr/>
        </p:nvCxnSpPr>
        <p:spPr>
          <a:xfrm>
            <a:off x="5772978" y="4224536"/>
            <a:ext cx="6460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uppieren 18">
            <a:extLst>
              <a:ext uri="{FF2B5EF4-FFF2-40B4-BE49-F238E27FC236}">
                <a16:creationId xmlns:a16="http://schemas.microsoft.com/office/drawing/2014/main" id="{C6528202-EF8B-5035-E38C-0F13E1A5C9C7}"/>
              </a:ext>
            </a:extLst>
          </p:cNvPr>
          <p:cNvGrpSpPr/>
          <p:nvPr/>
        </p:nvGrpSpPr>
        <p:grpSpPr>
          <a:xfrm>
            <a:off x="2303140" y="4324809"/>
            <a:ext cx="1415532" cy="1845519"/>
            <a:chOff x="8481940" y="4123286"/>
            <a:chExt cx="1415532" cy="1845519"/>
          </a:xfrm>
        </p:grpSpPr>
        <p:pic>
          <p:nvPicPr>
            <p:cNvPr id="15" name="Grafik 14">
              <a:extLst>
                <a:ext uri="{FF2B5EF4-FFF2-40B4-BE49-F238E27FC236}">
                  <a16:creationId xmlns:a16="http://schemas.microsoft.com/office/drawing/2014/main" id="{C3F85749-AEB7-B311-D162-7529B5658E9B}"/>
                </a:ext>
              </a:extLst>
            </p:cNvPr>
            <p:cNvPicPr>
              <a:picLocks noChangeAspect="1"/>
            </p:cNvPicPr>
            <p:nvPr/>
          </p:nvPicPr>
          <p:blipFill>
            <a:blip r:embed="rId2"/>
            <a:stretch>
              <a:fillRect/>
            </a:stretch>
          </p:blipFill>
          <p:spPr>
            <a:xfrm>
              <a:off x="8481940" y="5182328"/>
              <a:ext cx="1385960" cy="786477"/>
            </a:xfrm>
            <a:prstGeom prst="rect">
              <a:avLst/>
            </a:prstGeom>
          </p:spPr>
        </p:pic>
        <p:pic>
          <p:nvPicPr>
            <p:cNvPr id="14" name="Grafik 13">
              <a:extLst>
                <a:ext uri="{FF2B5EF4-FFF2-40B4-BE49-F238E27FC236}">
                  <a16:creationId xmlns:a16="http://schemas.microsoft.com/office/drawing/2014/main" id="{892327EF-E296-CC2D-4E5C-93623571DAEB}"/>
                </a:ext>
              </a:extLst>
            </p:cNvPr>
            <p:cNvPicPr>
              <a:picLocks noChangeAspect="1"/>
            </p:cNvPicPr>
            <p:nvPr/>
          </p:nvPicPr>
          <p:blipFill>
            <a:blip r:embed="rId2"/>
            <a:stretch>
              <a:fillRect/>
            </a:stretch>
          </p:blipFill>
          <p:spPr>
            <a:xfrm>
              <a:off x="8490463" y="4940006"/>
              <a:ext cx="1385960" cy="786477"/>
            </a:xfrm>
            <a:prstGeom prst="rect">
              <a:avLst/>
            </a:prstGeom>
          </p:spPr>
        </p:pic>
        <p:pic>
          <p:nvPicPr>
            <p:cNvPr id="16" name="Grafik 15">
              <a:extLst>
                <a:ext uri="{FF2B5EF4-FFF2-40B4-BE49-F238E27FC236}">
                  <a16:creationId xmlns:a16="http://schemas.microsoft.com/office/drawing/2014/main" id="{0A3B4C85-2C64-546C-E8DA-B2AA431386C1}"/>
                </a:ext>
              </a:extLst>
            </p:cNvPr>
            <p:cNvPicPr>
              <a:picLocks noChangeAspect="1"/>
            </p:cNvPicPr>
            <p:nvPr/>
          </p:nvPicPr>
          <p:blipFill>
            <a:blip r:embed="rId2"/>
            <a:stretch>
              <a:fillRect/>
            </a:stretch>
          </p:blipFill>
          <p:spPr>
            <a:xfrm>
              <a:off x="8490464" y="4642593"/>
              <a:ext cx="1385960" cy="786477"/>
            </a:xfrm>
            <a:prstGeom prst="rect">
              <a:avLst/>
            </a:prstGeom>
          </p:spPr>
        </p:pic>
        <p:pic>
          <p:nvPicPr>
            <p:cNvPr id="17" name="Grafik 16">
              <a:extLst>
                <a:ext uri="{FF2B5EF4-FFF2-40B4-BE49-F238E27FC236}">
                  <a16:creationId xmlns:a16="http://schemas.microsoft.com/office/drawing/2014/main" id="{B151B5CE-E9F6-8D54-1EC6-EE09388F1B6F}"/>
                </a:ext>
              </a:extLst>
            </p:cNvPr>
            <p:cNvPicPr>
              <a:picLocks noChangeAspect="1"/>
            </p:cNvPicPr>
            <p:nvPr/>
          </p:nvPicPr>
          <p:blipFill>
            <a:blip r:embed="rId2"/>
            <a:stretch>
              <a:fillRect/>
            </a:stretch>
          </p:blipFill>
          <p:spPr>
            <a:xfrm>
              <a:off x="8500988" y="4390456"/>
              <a:ext cx="1385960" cy="786477"/>
            </a:xfrm>
            <a:prstGeom prst="rect">
              <a:avLst/>
            </a:prstGeom>
          </p:spPr>
        </p:pic>
        <p:pic>
          <p:nvPicPr>
            <p:cNvPr id="18" name="Grafik 17">
              <a:extLst>
                <a:ext uri="{FF2B5EF4-FFF2-40B4-BE49-F238E27FC236}">
                  <a16:creationId xmlns:a16="http://schemas.microsoft.com/office/drawing/2014/main" id="{75C2FB06-220A-DDDB-C260-D9857840ECBD}"/>
                </a:ext>
              </a:extLst>
            </p:cNvPr>
            <p:cNvPicPr>
              <a:picLocks noChangeAspect="1"/>
            </p:cNvPicPr>
            <p:nvPr/>
          </p:nvPicPr>
          <p:blipFill>
            <a:blip r:embed="rId2"/>
            <a:stretch>
              <a:fillRect/>
            </a:stretch>
          </p:blipFill>
          <p:spPr>
            <a:xfrm>
              <a:off x="8511512" y="4123286"/>
              <a:ext cx="1385960" cy="786477"/>
            </a:xfrm>
            <a:prstGeom prst="rect">
              <a:avLst/>
            </a:prstGeom>
          </p:spPr>
        </p:pic>
      </p:grpSp>
      <p:grpSp>
        <p:nvGrpSpPr>
          <p:cNvPr id="21" name="Gruppieren 20">
            <a:extLst>
              <a:ext uri="{FF2B5EF4-FFF2-40B4-BE49-F238E27FC236}">
                <a16:creationId xmlns:a16="http://schemas.microsoft.com/office/drawing/2014/main" id="{9D95627E-18F2-3742-85FE-4C77B14636FE}"/>
              </a:ext>
            </a:extLst>
          </p:cNvPr>
          <p:cNvGrpSpPr/>
          <p:nvPr/>
        </p:nvGrpSpPr>
        <p:grpSpPr>
          <a:xfrm>
            <a:off x="2318167" y="2506240"/>
            <a:ext cx="1415532" cy="1845519"/>
            <a:chOff x="8481940" y="4123286"/>
            <a:chExt cx="1415532" cy="1845519"/>
          </a:xfrm>
        </p:grpSpPr>
        <p:pic>
          <p:nvPicPr>
            <p:cNvPr id="22" name="Grafik 21">
              <a:extLst>
                <a:ext uri="{FF2B5EF4-FFF2-40B4-BE49-F238E27FC236}">
                  <a16:creationId xmlns:a16="http://schemas.microsoft.com/office/drawing/2014/main" id="{2ABCA5E4-3BBC-2ABB-6FBB-66412B55086F}"/>
                </a:ext>
              </a:extLst>
            </p:cNvPr>
            <p:cNvPicPr>
              <a:picLocks noChangeAspect="1"/>
            </p:cNvPicPr>
            <p:nvPr/>
          </p:nvPicPr>
          <p:blipFill>
            <a:blip r:embed="rId2"/>
            <a:stretch>
              <a:fillRect/>
            </a:stretch>
          </p:blipFill>
          <p:spPr>
            <a:xfrm>
              <a:off x="8481940" y="5182328"/>
              <a:ext cx="1385960" cy="786477"/>
            </a:xfrm>
            <a:prstGeom prst="rect">
              <a:avLst/>
            </a:prstGeom>
          </p:spPr>
        </p:pic>
        <p:pic>
          <p:nvPicPr>
            <p:cNvPr id="23" name="Grafik 22">
              <a:extLst>
                <a:ext uri="{FF2B5EF4-FFF2-40B4-BE49-F238E27FC236}">
                  <a16:creationId xmlns:a16="http://schemas.microsoft.com/office/drawing/2014/main" id="{69EE4420-E7C3-81A7-0C7E-31B104BD1F04}"/>
                </a:ext>
              </a:extLst>
            </p:cNvPr>
            <p:cNvPicPr>
              <a:picLocks noChangeAspect="1"/>
            </p:cNvPicPr>
            <p:nvPr/>
          </p:nvPicPr>
          <p:blipFill>
            <a:blip r:embed="rId2"/>
            <a:stretch>
              <a:fillRect/>
            </a:stretch>
          </p:blipFill>
          <p:spPr>
            <a:xfrm>
              <a:off x="8490463" y="4940006"/>
              <a:ext cx="1385960" cy="786477"/>
            </a:xfrm>
            <a:prstGeom prst="rect">
              <a:avLst/>
            </a:prstGeom>
          </p:spPr>
        </p:pic>
        <p:pic>
          <p:nvPicPr>
            <p:cNvPr id="24" name="Grafik 23">
              <a:extLst>
                <a:ext uri="{FF2B5EF4-FFF2-40B4-BE49-F238E27FC236}">
                  <a16:creationId xmlns:a16="http://schemas.microsoft.com/office/drawing/2014/main" id="{14ABCBE9-7F73-B489-97AD-A0314AD4B687}"/>
                </a:ext>
              </a:extLst>
            </p:cNvPr>
            <p:cNvPicPr>
              <a:picLocks noChangeAspect="1"/>
            </p:cNvPicPr>
            <p:nvPr/>
          </p:nvPicPr>
          <p:blipFill>
            <a:blip r:embed="rId2"/>
            <a:stretch>
              <a:fillRect/>
            </a:stretch>
          </p:blipFill>
          <p:spPr>
            <a:xfrm>
              <a:off x="8490464" y="4642593"/>
              <a:ext cx="1385960" cy="786477"/>
            </a:xfrm>
            <a:prstGeom prst="rect">
              <a:avLst/>
            </a:prstGeom>
          </p:spPr>
        </p:pic>
        <p:pic>
          <p:nvPicPr>
            <p:cNvPr id="25" name="Grafik 24">
              <a:extLst>
                <a:ext uri="{FF2B5EF4-FFF2-40B4-BE49-F238E27FC236}">
                  <a16:creationId xmlns:a16="http://schemas.microsoft.com/office/drawing/2014/main" id="{C3AB6C5A-CE1C-9792-F20B-4DD45A883B42}"/>
                </a:ext>
              </a:extLst>
            </p:cNvPr>
            <p:cNvPicPr>
              <a:picLocks noChangeAspect="1"/>
            </p:cNvPicPr>
            <p:nvPr/>
          </p:nvPicPr>
          <p:blipFill>
            <a:blip r:embed="rId2"/>
            <a:stretch>
              <a:fillRect/>
            </a:stretch>
          </p:blipFill>
          <p:spPr>
            <a:xfrm>
              <a:off x="8500988" y="4390456"/>
              <a:ext cx="1385960" cy="786477"/>
            </a:xfrm>
            <a:prstGeom prst="rect">
              <a:avLst/>
            </a:prstGeom>
          </p:spPr>
        </p:pic>
        <p:pic>
          <p:nvPicPr>
            <p:cNvPr id="26" name="Grafik 25">
              <a:extLst>
                <a:ext uri="{FF2B5EF4-FFF2-40B4-BE49-F238E27FC236}">
                  <a16:creationId xmlns:a16="http://schemas.microsoft.com/office/drawing/2014/main" id="{CB5274C5-1823-72FF-B5FE-8ACD74DEC942}"/>
                </a:ext>
              </a:extLst>
            </p:cNvPr>
            <p:cNvPicPr>
              <a:picLocks noChangeAspect="1"/>
            </p:cNvPicPr>
            <p:nvPr/>
          </p:nvPicPr>
          <p:blipFill>
            <a:blip r:embed="rId2"/>
            <a:stretch>
              <a:fillRect/>
            </a:stretch>
          </p:blipFill>
          <p:spPr>
            <a:xfrm>
              <a:off x="8511512" y="4123286"/>
              <a:ext cx="1385960" cy="786477"/>
            </a:xfrm>
            <a:prstGeom prst="rect">
              <a:avLst/>
            </a:prstGeom>
          </p:spPr>
        </p:pic>
      </p:grpSp>
      <p:grpSp>
        <p:nvGrpSpPr>
          <p:cNvPr id="27" name="Gruppieren 26">
            <a:extLst>
              <a:ext uri="{FF2B5EF4-FFF2-40B4-BE49-F238E27FC236}">
                <a16:creationId xmlns:a16="http://schemas.microsoft.com/office/drawing/2014/main" id="{11D6CC00-2ADE-15E2-BC34-CA8179CC2010}"/>
              </a:ext>
            </a:extLst>
          </p:cNvPr>
          <p:cNvGrpSpPr/>
          <p:nvPr/>
        </p:nvGrpSpPr>
        <p:grpSpPr>
          <a:xfrm>
            <a:off x="3765273" y="2506240"/>
            <a:ext cx="1415532" cy="1845519"/>
            <a:chOff x="8481940" y="4123286"/>
            <a:chExt cx="1415532" cy="1845519"/>
          </a:xfrm>
        </p:grpSpPr>
        <p:pic>
          <p:nvPicPr>
            <p:cNvPr id="28" name="Grafik 27">
              <a:extLst>
                <a:ext uri="{FF2B5EF4-FFF2-40B4-BE49-F238E27FC236}">
                  <a16:creationId xmlns:a16="http://schemas.microsoft.com/office/drawing/2014/main" id="{19D45DDF-6789-FB34-FE91-FB1BE2B48788}"/>
                </a:ext>
              </a:extLst>
            </p:cNvPr>
            <p:cNvPicPr>
              <a:picLocks noChangeAspect="1"/>
            </p:cNvPicPr>
            <p:nvPr/>
          </p:nvPicPr>
          <p:blipFill>
            <a:blip r:embed="rId2"/>
            <a:stretch>
              <a:fillRect/>
            </a:stretch>
          </p:blipFill>
          <p:spPr>
            <a:xfrm>
              <a:off x="8481940" y="5182328"/>
              <a:ext cx="1385960" cy="786477"/>
            </a:xfrm>
            <a:prstGeom prst="rect">
              <a:avLst/>
            </a:prstGeom>
          </p:spPr>
        </p:pic>
        <p:pic>
          <p:nvPicPr>
            <p:cNvPr id="29" name="Grafik 28">
              <a:extLst>
                <a:ext uri="{FF2B5EF4-FFF2-40B4-BE49-F238E27FC236}">
                  <a16:creationId xmlns:a16="http://schemas.microsoft.com/office/drawing/2014/main" id="{218A84E6-7B55-1C0A-A80A-3D2A3B6BBE4A}"/>
                </a:ext>
              </a:extLst>
            </p:cNvPr>
            <p:cNvPicPr>
              <a:picLocks noChangeAspect="1"/>
            </p:cNvPicPr>
            <p:nvPr/>
          </p:nvPicPr>
          <p:blipFill>
            <a:blip r:embed="rId2"/>
            <a:stretch>
              <a:fillRect/>
            </a:stretch>
          </p:blipFill>
          <p:spPr>
            <a:xfrm>
              <a:off x="8490463" y="4940006"/>
              <a:ext cx="1385960" cy="786477"/>
            </a:xfrm>
            <a:prstGeom prst="rect">
              <a:avLst/>
            </a:prstGeom>
          </p:spPr>
        </p:pic>
        <p:pic>
          <p:nvPicPr>
            <p:cNvPr id="30" name="Grafik 29">
              <a:extLst>
                <a:ext uri="{FF2B5EF4-FFF2-40B4-BE49-F238E27FC236}">
                  <a16:creationId xmlns:a16="http://schemas.microsoft.com/office/drawing/2014/main" id="{33913266-3FD2-16B2-AD10-A697CD4EAED4}"/>
                </a:ext>
              </a:extLst>
            </p:cNvPr>
            <p:cNvPicPr>
              <a:picLocks noChangeAspect="1"/>
            </p:cNvPicPr>
            <p:nvPr/>
          </p:nvPicPr>
          <p:blipFill>
            <a:blip r:embed="rId2"/>
            <a:stretch>
              <a:fillRect/>
            </a:stretch>
          </p:blipFill>
          <p:spPr>
            <a:xfrm>
              <a:off x="8490464" y="4642593"/>
              <a:ext cx="1385960" cy="786477"/>
            </a:xfrm>
            <a:prstGeom prst="rect">
              <a:avLst/>
            </a:prstGeom>
          </p:spPr>
        </p:pic>
        <p:pic>
          <p:nvPicPr>
            <p:cNvPr id="31" name="Grafik 30">
              <a:extLst>
                <a:ext uri="{FF2B5EF4-FFF2-40B4-BE49-F238E27FC236}">
                  <a16:creationId xmlns:a16="http://schemas.microsoft.com/office/drawing/2014/main" id="{05B589B4-5691-8BA4-6ED5-84157B5CCFDD}"/>
                </a:ext>
              </a:extLst>
            </p:cNvPr>
            <p:cNvPicPr>
              <a:picLocks noChangeAspect="1"/>
            </p:cNvPicPr>
            <p:nvPr/>
          </p:nvPicPr>
          <p:blipFill>
            <a:blip r:embed="rId2"/>
            <a:stretch>
              <a:fillRect/>
            </a:stretch>
          </p:blipFill>
          <p:spPr>
            <a:xfrm>
              <a:off x="8500988" y="4390456"/>
              <a:ext cx="1385960" cy="786477"/>
            </a:xfrm>
            <a:prstGeom prst="rect">
              <a:avLst/>
            </a:prstGeom>
          </p:spPr>
        </p:pic>
        <p:pic>
          <p:nvPicPr>
            <p:cNvPr id="32" name="Grafik 31">
              <a:extLst>
                <a:ext uri="{FF2B5EF4-FFF2-40B4-BE49-F238E27FC236}">
                  <a16:creationId xmlns:a16="http://schemas.microsoft.com/office/drawing/2014/main" id="{C0E03F9F-B49D-135D-E786-D8FDAE9614FD}"/>
                </a:ext>
              </a:extLst>
            </p:cNvPr>
            <p:cNvPicPr>
              <a:picLocks noChangeAspect="1"/>
            </p:cNvPicPr>
            <p:nvPr/>
          </p:nvPicPr>
          <p:blipFill>
            <a:blip r:embed="rId2"/>
            <a:stretch>
              <a:fillRect/>
            </a:stretch>
          </p:blipFill>
          <p:spPr>
            <a:xfrm>
              <a:off x="8511512" y="4123286"/>
              <a:ext cx="1385960" cy="786477"/>
            </a:xfrm>
            <a:prstGeom prst="rect">
              <a:avLst/>
            </a:prstGeom>
          </p:spPr>
        </p:pic>
      </p:grpSp>
      <p:grpSp>
        <p:nvGrpSpPr>
          <p:cNvPr id="33" name="Gruppieren 32">
            <a:extLst>
              <a:ext uri="{FF2B5EF4-FFF2-40B4-BE49-F238E27FC236}">
                <a16:creationId xmlns:a16="http://schemas.microsoft.com/office/drawing/2014/main" id="{54C8A525-63FA-6DF4-CCC4-FA33470B3188}"/>
              </a:ext>
            </a:extLst>
          </p:cNvPr>
          <p:cNvGrpSpPr/>
          <p:nvPr/>
        </p:nvGrpSpPr>
        <p:grpSpPr>
          <a:xfrm>
            <a:off x="3745742" y="4315991"/>
            <a:ext cx="1415532" cy="1845519"/>
            <a:chOff x="8481940" y="4123286"/>
            <a:chExt cx="1415532" cy="1845519"/>
          </a:xfrm>
        </p:grpSpPr>
        <p:pic>
          <p:nvPicPr>
            <p:cNvPr id="34" name="Grafik 33">
              <a:extLst>
                <a:ext uri="{FF2B5EF4-FFF2-40B4-BE49-F238E27FC236}">
                  <a16:creationId xmlns:a16="http://schemas.microsoft.com/office/drawing/2014/main" id="{6223B455-8024-1B5E-9BB4-258FC7E7A015}"/>
                </a:ext>
              </a:extLst>
            </p:cNvPr>
            <p:cNvPicPr>
              <a:picLocks noChangeAspect="1"/>
            </p:cNvPicPr>
            <p:nvPr/>
          </p:nvPicPr>
          <p:blipFill>
            <a:blip r:embed="rId2"/>
            <a:stretch>
              <a:fillRect/>
            </a:stretch>
          </p:blipFill>
          <p:spPr>
            <a:xfrm>
              <a:off x="8481940" y="5182328"/>
              <a:ext cx="1385960" cy="786477"/>
            </a:xfrm>
            <a:prstGeom prst="rect">
              <a:avLst/>
            </a:prstGeom>
          </p:spPr>
        </p:pic>
        <p:pic>
          <p:nvPicPr>
            <p:cNvPr id="35" name="Grafik 34">
              <a:extLst>
                <a:ext uri="{FF2B5EF4-FFF2-40B4-BE49-F238E27FC236}">
                  <a16:creationId xmlns:a16="http://schemas.microsoft.com/office/drawing/2014/main" id="{05A4F0DB-7F93-A494-D728-0253C1113C68}"/>
                </a:ext>
              </a:extLst>
            </p:cNvPr>
            <p:cNvPicPr>
              <a:picLocks noChangeAspect="1"/>
            </p:cNvPicPr>
            <p:nvPr/>
          </p:nvPicPr>
          <p:blipFill>
            <a:blip r:embed="rId2"/>
            <a:stretch>
              <a:fillRect/>
            </a:stretch>
          </p:blipFill>
          <p:spPr>
            <a:xfrm>
              <a:off x="8490463" y="4940006"/>
              <a:ext cx="1385960" cy="786477"/>
            </a:xfrm>
            <a:prstGeom prst="rect">
              <a:avLst/>
            </a:prstGeom>
          </p:spPr>
        </p:pic>
        <p:pic>
          <p:nvPicPr>
            <p:cNvPr id="36" name="Grafik 35">
              <a:extLst>
                <a:ext uri="{FF2B5EF4-FFF2-40B4-BE49-F238E27FC236}">
                  <a16:creationId xmlns:a16="http://schemas.microsoft.com/office/drawing/2014/main" id="{9B514F79-6408-6088-BB1D-AD3BADAA0899}"/>
                </a:ext>
              </a:extLst>
            </p:cNvPr>
            <p:cNvPicPr>
              <a:picLocks noChangeAspect="1"/>
            </p:cNvPicPr>
            <p:nvPr/>
          </p:nvPicPr>
          <p:blipFill>
            <a:blip r:embed="rId2"/>
            <a:stretch>
              <a:fillRect/>
            </a:stretch>
          </p:blipFill>
          <p:spPr>
            <a:xfrm>
              <a:off x="8490464" y="4642593"/>
              <a:ext cx="1385960" cy="786477"/>
            </a:xfrm>
            <a:prstGeom prst="rect">
              <a:avLst/>
            </a:prstGeom>
          </p:spPr>
        </p:pic>
        <p:pic>
          <p:nvPicPr>
            <p:cNvPr id="37" name="Grafik 36">
              <a:extLst>
                <a:ext uri="{FF2B5EF4-FFF2-40B4-BE49-F238E27FC236}">
                  <a16:creationId xmlns:a16="http://schemas.microsoft.com/office/drawing/2014/main" id="{38462117-9C5B-81C9-299C-483DFAB6FB46}"/>
                </a:ext>
              </a:extLst>
            </p:cNvPr>
            <p:cNvPicPr>
              <a:picLocks noChangeAspect="1"/>
            </p:cNvPicPr>
            <p:nvPr/>
          </p:nvPicPr>
          <p:blipFill>
            <a:blip r:embed="rId2"/>
            <a:stretch>
              <a:fillRect/>
            </a:stretch>
          </p:blipFill>
          <p:spPr>
            <a:xfrm>
              <a:off x="8500988" y="4390456"/>
              <a:ext cx="1385960" cy="786477"/>
            </a:xfrm>
            <a:prstGeom prst="rect">
              <a:avLst/>
            </a:prstGeom>
          </p:spPr>
        </p:pic>
        <p:pic>
          <p:nvPicPr>
            <p:cNvPr id="38" name="Grafik 37">
              <a:extLst>
                <a:ext uri="{FF2B5EF4-FFF2-40B4-BE49-F238E27FC236}">
                  <a16:creationId xmlns:a16="http://schemas.microsoft.com/office/drawing/2014/main" id="{6C7C0A31-CE80-64BE-E6B4-639DF873FA0C}"/>
                </a:ext>
              </a:extLst>
            </p:cNvPr>
            <p:cNvPicPr>
              <a:picLocks noChangeAspect="1"/>
            </p:cNvPicPr>
            <p:nvPr/>
          </p:nvPicPr>
          <p:blipFill>
            <a:blip r:embed="rId2"/>
            <a:stretch>
              <a:fillRect/>
            </a:stretch>
          </p:blipFill>
          <p:spPr>
            <a:xfrm>
              <a:off x="8511512" y="4123286"/>
              <a:ext cx="1385960" cy="786477"/>
            </a:xfrm>
            <a:prstGeom prst="rect">
              <a:avLst/>
            </a:prstGeom>
          </p:spPr>
        </p:pic>
      </p:grpSp>
      <p:pic>
        <p:nvPicPr>
          <p:cNvPr id="20" name="Grafik 19">
            <a:extLst>
              <a:ext uri="{FF2B5EF4-FFF2-40B4-BE49-F238E27FC236}">
                <a16:creationId xmlns:a16="http://schemas.microsoft.com/office/drawing/2014/main" id="{CA76964A-720B-CC31-5649-BA95C7705A1C}"/>
              </a:ext>
            </a:extLst>
          </p:cNvPr>
          <p:cNvPicPr>
            <a:picLocks noChangeAspect="1"/>
          </p:cNvPicPr>
          <p:nvPr/>
        </p:nvPicPr>
        <p:blipFill>
          <a:blip r:embed="rId3"/>
          <a:stretch>
            <a:fillRect/>
          </a:stretch>
        </p:blipFill>
        <p:spPr>
          <a:xfrm>
            <a:off x="7056617" y="2758333"/>
            <a:ext cx="2544584" cy="1493622"/>
          </a:xfrm>
          <a:prstGeom prst="rect">
            <a:avLst/>
          </a:prstGeom>
        </p:spPr>
      </p:pic>
      <p:pic>
        <p:nvPicPr>
          <p:cNvPr id="39" name="Grafik 38">
            <a:extLst>
              <a:ext uri="{FF2B5EF4-FFF2-40B4-BE49-F238E27FC236}">
                <a16:creationId xmlns:a16="http://schemas.microsoft.com/office/drawing/2014/main" id="{D0A59B24-AA4E-DEEF-F72B-18F38D035E9A}"/>
              </a:ext>
            </a:extLst>
          </p:cNvPr>
          <p:cNvPicPr>
            <a:picLocks noChangeAspect="1"/>
          </p:cNvPicPr>
          <p:nvPr/>
        </p:nvPicPr>
        <p:blipFill>
          <a:blip r:embed="rId3"/>
          <a:stretch>
            <a:fillRect/>
          </a:stretch>
        </p:blipFill>
        <p:spPr>
          <a:xfrm>
            <a:off x="7056617" y="4415153"/>
            <a:ext cx="2544584" cy="1493623"/>
          </a:xfrm>
          <a:prstGeom prst="rect">
            <a:avLst/>
          </a:prstGeom>
        </p:spPr>
      </p:pic>
    </p:spTree>
    <p:extLst>
      <p:ext uri="{BB962C8B-B14F-4D97-AF65-F5344CB8AC3E}">
        <p14:creationId xmlns:p14="http://schemas.microsoft.com/office/powerpoint/2010/main" val="2074088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83099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Mit Euro und Cent lassen sich Geldbeträge auf verschiedene Weisen legen.</a:t>
            </a:r>
          </a:p>
          <a:p>
            <a:pPr algn="ctr"/>
            <a:endParaRPr lang="de-DE" sz="2400" dirty="0">
              <a:latin typeface="WsC Grundschrift" pitchFamily="2" charset="0"/>
              <a:sym typeface="Wingdings" panose="05000000000000000000" pitchFamily="2" charset="2"/>
            </a:endParaRPr>
          </a:p>
        </p:txBody>
      </p:sp>
      <p:pic>
        <p:nvPicPr>
          <p:cNvPr id="7" name="Grafik 6" descr="Ein Bild, das Muster, nähen, Pixel enthält.&#10;&#10;Automatisch generierte Beschreibung">
            <a:extLst>
              <a:ext uri="{FF2B5EF4-FFF2-40B4-BE49-F238E27FC236}">
                <a16:creationId xmlns:a16="http://schemas.microsoft.com/office/drawing/2014/main" id="{41B5C5CC-CEE1-3337-AC64-F330241B546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82834" y="4839023"/>
            <a:ext cx="1543050" cy="1543050"/>
          </a:xfrm>
          <a:prstGeom prst="rect">
            <a:avLst/>
          </a:prstGeom>
        </p:spPr>
      </p:pic>
      <p:sp>
        <p:nvSpPr>
          <p:cNvPr id="9" name="Rechteck 8">
            <a:extLst>
              <a:ext uri="{FF2B5EF4-FFF2-40B4-BE49-F238E27FC236}">
                <a16:creationId xmlns:a16="http://schemas.microsoft.com/office/drawing/2014/main" id="{159071A8-7977-A96B-B6EF-234E2C875915}"/>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D1F76180-B358-FB02-2A11-EDCFB350B1A0}"/>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pic>
        <p:nvPicPr>
          <p:cNvPr id="11" name="Grafik 10">
            <a:extLst>
              <a:ext uri="{FF2B5EF4-FFF2-40B4-BE49-F238E27FC236}">
                <a16:creationId xmlns:a16="http://schemas.microsoft.com/office/drawing/2014/main" id="{C4FFD570-5642-7C33-11E3-F38DC18DE316}"/>
              </a:ext>
            </a:extLst>
          </p:cNvPr>
          <p:cNvPicPr>
            <a:picLocks noChangeAspect="1"/>
          </p:cNvPicPr>
          <p:nvPr/>
        </p:nvPicPr>
        <p:blipFill>
          <a:blip r:embed="rId4"/>
          <a:stretch>
            <a:fillRect/>
          </a:stretch>
        </p:blipFill>
        <p:spPr>
          <a:xfrm>
            <a:off x="3397940" y="2347723"/>
            <a:ext cx="6023114" cy="2605703"/>
          </a:xfrm>
          <a:prstGeom prst="rect">
            <a:avLst/>
          </a:prstGeom>
        </p:spPr>
      </p:pic>
    </p:spTree>
    <p:extLst>
      <p:ext uri="{BB962C8B-B14F-4D97-AF65-F5344CB8AC3E}">
        <p14:creationId xmlns:p14="http://schemas.microsoft.com/office/powerpoint/2010/main" val="891005312"/>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489364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Mit Euro und Cent lassen sich Geldbeträge auf verschiedene Weisen legen.</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marL="342900" indent="-342900" algn="ctr">
              <a:buFont typeface="Wingdings" panose="05000000000000000000" pitchFamily="2" charset="2"/>
              <a:buChar char="à"/>
            </a:pPr>
            <a:r>
              <a:rPr lang="de-DE" sz="2400" dirty="0">
                <a:latin typeface="WsC Grundschrift" pitchFamily="2" charset="0"/>
                <a:sym typeface="Wingdings" panose="05000000000000000000" pitchFamily="2" charset="2"/>
              </a:rPr>
              <a:t>Es gibt sehr viele Möglichkeiten, einen Betrag mit Scheinen und Münzen zu legen. </a:t>
            </a:r>
          </a:p>
          <a:p>
            <a:pPr algn="ctr"/>
            <a:r>
              <a:rPr lang="de-DE" sz="2400" dirty="0">
                <a:latin typeface="WsC Grundschrift" pitchFamily="2" charset="0"/>
                <a:sym typeface="Wingdings" panose="05000000000000000000" pitchFamily="2" charset="2"/>
              </a:rPr>
              <a:t>Die Anzahl und Größe der Münzen sagt dabei nichts über den Wert aus.</a:t>
            </a:r>
          </a:p>
          <a:p>
            <a:pPr algn="ctr"/>
            <a:endParaRPr lang="de-DE" sz="2400" dirty="0">
              <a:latin typeface="WsC Grundschrift" pitchFamily="2" charset="0"/>
              <a:sym typeface="Wingdings" panose="05000000000000000000" pitchFamily="2" charset="2"/>
            </a:endParaRPr>
          </a:p>
        </p:txBody>
      </p:sp>
      <p:sp>
        <p:nvSpPr>
          <p:cNvPr id="5" name="Rechteck 4">
            <a:extLst>
              <a:ext uri="{FF2B5EF4-FFF2-40B4-BE49-F238E27FC236}">
                <a16:creationId xmlns:a16="http://schemas.microsoft.com/office/drawing/2014/main" id="{7ECFC266-CA4D-D648-3AD7-CD46A0C50560}"/>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53819813-30E4-8F5B-968B-6235DFA229B6}"/>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pic>
        <p:nvPicPr>
          <p:cNvPr id="9" name="Grafik 8">
            <a:extLst>
              <a:ext uri="{FF2B5EF4-FFF2-40B4-BE49-F238E27FC236}">
                <a16:creationId xmlns:a16="http://schemas.microsoft.com/office/drawing/2014/main" id="{2B2DFB6C-9B8A-9F52-D448-85FA017D18A7}"/>
              </a:ext>
            </a:extLst>
          </p:cNvPr>
          <p:cNvPicPr>
            <a:picLocks noChangeAspect="1"/>
          </p:cNvPicPr>
          <p:nvPr/>
        </p:nvPicPr>
        <p:blipFill>
          <a:blip r:embed="rId2"/>
          <a:stretch>
            <a:fillRect/>
          </a:stretch>
        </p:blipFill>
        <p:spPr>
          <a:xfrm>
            <a:off x="3397940" y="2347723"/>
            <a:ext cx="6023114" cy="2605703"/>
          </a:xfrm>
          <a:prstGeom prst="rect">
            <a:avLst/>
          </a:prstGeom>
        </p:spPr>
      </p:pic>
    </p:spTree>
    <p:extLst>
      <p:ext uri="{BB962C8B-B14F-4D97-AF65-F5344CB8AC3E}">
        <p14:creationId xmlns:p14="http://schemas.microsoft.com/office/powerpoint/2010/main" val="617704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489364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Geldbeträge lassen sich in einer Stellenwerttafel darstellen.</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r>
              <a:rPr lang="de-DE" sz="2400" b="1" dirty="0">
                <a:latin typeface="WsC Grundschrift" pitchFamily="2" charset="0"/>
                <a:sym typeface="Wingdings" panose="05000000000000000000" pitchFamily="2" charset="2"/>
              </a:rPr>
              <a:t>Warum gibt es in der Stellenwerttafel nur Stellen für 1 ct, 10 ct, 1 €, 10 € usw. und nicht für 2 ct, 20 ct, 50 ct…?</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p:txBody>
      </p:sp>
      <p:sp>
        <p:nvSpPr>
          <p:cNvPr id="5" name="Rechteck 4">
            <a:extLst>
              <a:ext uri="{FF2B5EF4-FFF2-40B4-BE49-F238E27FC236}">
                <a16:creationId xmlns:a16="http://schemas.microsoft.com/office/drawing/2014/main" id="{C14663A6-6675-B386-C0E5-11441BF2E6A4}"/>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8D78C006-F5E9-B771-B3AD-479F584327B7}"/>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pic>
        <p:nvPicPr>
          <p:cNvPr id="9" name="Grafik 8">
            <a:extLst>
              <a:ext uri="{FF2B5EF4-FFF2-40B4-BE49-F238E27FC236}">
                <a16:creationId xmlns:a16="http://schemas.microsoft.com/office/drawing/2014/main" id="{E5065F10-77C5-07EE-9216-F9F8243DD8C4}"/>
              </a:ext>
            </a:extLst>
          </p:cNvPr>
          <p:cNvPicPr>
            <a:picLocks noChangeAspect="1"/>
          </p:cNvPicPr>
          <p:nvPr/>
        </p:nvPicPr>
        <p:blipFill>
          <a:blip r:embed="rId3"/>
          <a:stretch>
            <a:fillRect/>
          </a:stretch>
        </p:blipFill>
        <p:spPr>
          <a:xfrm>
            <a:off x="3629024" y="2195140"/>
            <a:ext cx="4933950" cy="2226295"/>
          </a:xfrm>
          <a:prstGeom prst="rect">
            <a:avLst/>
          </a:prstGeom>
        </p:spPr>
      </p:pic>
      <p:pic>
        <p:nvPicPr>
          <p:cNvPr id="10" name="Grafik 9">
            <a:extLst>
              <a:ext uri="{FF2B5EF4-FFF2-40B4-BE49-F238E27FC236}">
                <a16:creationId xmlns:a16="http://schemas.microsoft.com/office/drawing/2014/main" id="{A9BA4546-85D5-4452-9BC5-88217E2B064D}"/>
              </a:ext>
            </a:extLst>
          </p:cNvPr>
          <p:cNvPicPr>
            <a:picLocks noChangeAspect="1"/>
          </p:cNvPicPr>
          <p:nvPr/>
        </p:nvPicPr>
        <p:blipFill>
          <a:blip r:embed="rId4"/>
          <a:stretch>
            <a:fillRect/>
          </a:stretch>
        </p:blipFill>
        <p:spPr>
          <a:xfrm>
            <a:off x="10230164" y="1565406"/>
            <a:ext cx="1542422" cy="1542422"/>
          </a:xfrm>
          <a:prstGeom prst="rect">
            <a:avLst/>
          </a:prstGeom>
        </p:spPr>
      </p:pic>
    </p:spTree>
    <p:extLst>
      <p:ext uri="{BB962C8B-B14F-4D97-AF65-F5344CB8AC3E}">
        <p14:creationId xmlns:p14="http://schemas.microsoft.com/office/powerpoint/2010/main" val="2990409345"/>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Stunde 1 und 2: Geld- und Zahlungsverkehr</a:t>
            </a:r>
          </a:p>
        </p:txBody>
      </p:sp>
      <p:sp>
        <p:nvSpPr>
          <p:cNvPr id="7" name="Textfeld 6">
            <a:extLst>
              <a:ext uri="{FF2B5EF4-FFF2-40B4-BE49-F238E27FC236}">
                <a16:creationId xmlns:a16="http://schemas.microsoft.com/office/drawing/2014/main" id="{CBC11717-7ADF-391D-687E-D6C290D94881}"/>
              </a:ext>
            </a:extLst>
          </p:cNvPr>
          <p:cNvSpPr txBox="1"/>
          <p:nvPr/>
        </p:nvSpPr>
        <p:spPr>
          <a:xfrm>
            <a:off x="617837" y="1103533"/>
            <a:ext cx="11158151" cy="5355312"/>
          </a:xfrm>
          <a:prstGeom prst="rect">
            <a:avLst/>
          </a:prstGeom>
          <a:noFill/>
        </p:spPr>
        <p:txBody>
          <a:bodyPr wrap="square">
            <a:spAutoFit/>
          </a:bodyPr>
          <a:lstStyle/>
          <a:p>
            <a:pPr algn="ctr"/>
            <a:r>
              <a:rPr lang="de-DE" b="1" dirty="0">
                <a:effectLst/>
              </a:rPr>
              <a:t>Bezug zum Bildungsplan Mathematik für die Grundschule (2016) – inhaltsbezogene Kompetenzen</a:t>
            </a:r>
          </a:p>
          <a:p>
            <a:pPr algn="ctr"/>
            <a:endParaRPr lang="de-DE" b="1" dirty="0">
              <a:effectLst/>
            </a:endParaRPr>
          </a:p>
          <a:p>
            <a:r>
              <a:rPr lang="de-DE" b="1" dirty="0">
                <a:effectLst/>
              </a:rPr>
              <a:t>Leitidee „Größen und Messen“:</a:t>
            </a:r>
          </a:p>
          <a:p>
            <a:endParaRPr lang="de-DE" b="1" dirty="0">
              <a:effectLst/>
            </a:endParaRPr>
          </a:p>
          <a:p>
            <a:r>
              <a:rPr lang="de-DE" b="1" dirty="0">
                <a:effectLst/>
              </a:rPr>
              <a:t>Größenvorstellungen (zur besonderen Größe Geld) entwickeln</a:t>
            </a:r>
            <a:endParaRPr lang="de-DE" dirty="0">
              <a:effectLst/>
            </a:endParaRPr>
          </a:p>
          <a:p>
            <a:pPr marL="285750" indent="-285750">
              <a:buFont typeface="Arial" panose="020B0604020202020204" pitchFamily="34" charset="0"/>
              <a:buChar char="•"/>
            </a:pPr>
            <a:r>
              <a:rPr lang="de-DE" dirty="0">
                <a:effectLst/>
              </a:rPr>
              <a:t>Größen handelnd vergleichen </a:t>
            </a:r>
          </a:p>
          <a:p>
            <a:pPr marL="285750" indent="-285750">
              <a:buFont typeface="Arial" panose="020B0604020202020204" pitchFamily="34" charset="0"/>
              <a:buChar char="•"/>
            </a:pPr>
            <a:r>
              <a:rPr lang="de-DE" dirty="0">
                <a:effectLst/>
              </a:rPr>
              <a:t>mit geeigneten Einheiten in relevanten Größenbereichen „messen“</a:t>
            </a:r>
          </a:p>
          <a:p>
            <a:pPr marL="285750" indent="-285750">
              <a:buFont typeface="Arial" panose="020B0604020202020204" pitchFamily="34" charset="0"/>
              <a:buChar char="•"/>
            </a:pPr>
            <a:r>
              <a:rPr lang="de-DE" dirty="0">
                <a:effectLst/>
              </a:rPr>
              <a:t>Größenangaben in unterschiedlichen Schreibweisen darstellen und Größenangaben in benachbarte Einheiten umwandeln</a:t>
            </a:r>
          </a:p>
          <a:p>
            <a:endParaRPr lang="de-DE" dirty="0"/>
          </a:p>
          <a:p>
            <a:r>
              <a:rPr lang="de-DE" b="1" dirty="0">
                <a:effectLst/>
              </a:rPr>
              <a:t>Leitidee „Zahlen und Operationen“:</a:t>
            </a:r>
          </a:p>
          <a:p>
            <a:endParaRPr lang="de-DE" b="1" dirty="0">
              <a:effectLst/>
            </a:endParaRPr>
          </a:p>
          <a:p>
            <a:r>
              <a:rPr lang="de-DE" b="1" dirty="0">
                <a:effectLst/>
              </a:rPr>
              <a:t>Zahldarstellungen und Zahlbeziehungen verstehen</a:t>
            </a:r>
            <a:endParaRPr lang="de-DE" dirty="0">
              <a:effectLst/>
            </a:endParaRPr>
          </a:p>
          <a:p>
            <a:pPr marL="285750" indent="-285750" algn="l">
              <a:buFont typeface="Arial" panose="020B0604020202020204" pitchFamily="34" charset="0"/>
              <a:buChar char="•"/>
            </a:pPr>
            <a:r>
              <a:rPr lang="de-DE" b="0" i="0" u="none" strike="noStrike" dirty="0">
                <a:effectLst/>
                <a:latin typeface="Gudea"/>
              </a:rPr>
              <a:t>den Aufbau des dezimalen Stellenwertsystems nutzen und seine Struktur erkennen und verstehen (Einer, Zehner, Hunderter – als  Dreier-Gruppierung, Tausender, Zehntausender, Hunderttausender, Million; Bündeln, Entbündeln)</a:t>
            </a:r>
          </a:p>
          <a:p>
            <a:pPr algn="l"/>
            <a:endParaRPr lang="de-DE" b="0" i="0" u="none" strike="noStrike" dirty="0">
              <a:effectLst/>
              <a:latin typeface="Gudea"/>
            </a:endParaRPr>
          </a:p>
          <a:p>
            <a:r>
              <a:rPr lang="de-DE" b="1" dirty="0"/>
              <a:t>Rechenoperationen verstehen und beherrschen</a:t>
            </a:r>
            <a:endParaRPr lang="de-DE" dirty="0">
              <a:effectLst/>
            </a:endParaRPr>
          </a:p>
          <a:p>
            <a:pPr marL="285750" indent="-285750">
              <a:buFont typeface="Arial" panose="020B0604020202020204" pitchFamily="34" charset="0"/>
              <a:buChar char="•"/>
            </a:pPr>
            <a:r>
              <a:rPr lang="de-DE" b="0" i="0" u="none" strike="noStrike" dirty="0">
                <a:effectLst/>
                <a:latin typeface="Gudea"/>
              </a:rPr>
              <a:t>einfache funktionale Zusammenhänge (zum Beispiel Anzahl – Preis) mithilfe von Material veranschaulichen und beschreiben</a:t>
            </a:r>
            <a:endParaRPr lang="de-DE" dirty="0">
              <a:effectLst/>
            </a:endParaRPr>
          </a:p>
        </p:txBody>
      </p:sp>
    </p:spTree>
    <p:extLst>
      <p:ext uri="{BB962C8B-B14F-4D97-AF65-F5344CB8AC3E}">
        <p14:creationId xmlns:p14="http://schemas.microsoft.com/office/powerpoint/2010/main" val="3056856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Die Vorteile unserer Währung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489364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Geldbeträge lassen sich in einer Stellenwerttafel darstellen.</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r>
              <a:rPr lang="de-DE" sz="2400" b="1" dirty="0">
                <a:latin typeface="WsC Grundschrift" pitchFamily="2" charset="0"/>
                <a:sym typeface="Wingdings" panose="05000000000000000000" pitchFamily="2" charset="2"/>
              </a:rPr>
              <a:t>Warum gibt es in der Stellenwerttafel nur Stellen für 1 ct, 10 ct, 1 €, 10 € usw. und nicht für 2 ct, 20 ct, 50 ct…?</a:t>
            </a:r>
          </a:p>
          <a:p>
            <a:pPr algn="ctr"/>
            <a:endParaRPr lang="de-DE" sz="2400" dirty="0">
              <a:latin typeface="WsC Grundschrift" pitchFamily="2" charset="0"/>
              <a:sym typeface="Wingdings" panose="05000000000000000000" pitchFamily="2" charset="2"/>
            </a:endParaRPr>
          </a:p>
          <a:p>
            <a:pPr marL="342900" indent="-342900">
              <a:buFont typeface="Wingdings" panose="05000000000000000000" pitchFamily="2" charset="2"/>
              <a:buChar char="à"/>
            </a:pPr>
            <a:r>
              <a:rPr lang="de-DE" sz="2400" dirty="0">
                <a:latin typeface="WsC Grundschrift" pitchFamily="2" charset="0"/>
                <a:sym typeface="Wingdings" panose="05000000000000000000" pitchFamily="2" charset="2"/>
              </a:rPr>
              <a:t>Zehnersystem: Immer Vielfache von 10 werden gebündelt oder entbündelt</a:t>
            </a:r>
          </a:p>
          <a:p>
            <a:pPr marL="342900" indent="-342900">
              <a:buFont typeface="Wingdings" panose="05000000000000000000" pitchFamily="2" charset="2"/>
              <a:buChar char="à"/>
            </a:pPr>
            <a:r>
              <a:rPr lang="de-DE" sz="2400" dirty="0">
                <a:latin typeface="WsC Grundschrift" pitchFamily="2" charset="0"/>
                <a:sym typeface="Wingdings" panose="05000000000000000000" pitchFamily="2" charset="2"/>
              </a:rPr>
              <a:t>Die anderen Stückelungen werden hergestellt, um mehr Möglichkeiten der Bezahlung zu haben</a:t>
            </a:r>
          </a:p>
          <a:p>
            <a:pPr algn="ctr"/>
            <a:endParaRPr lang="de-DE" sz="2400" dirty="0">
              <a:latin typeface="WsC Grundschrift" pitchFamily="2" charset="0"/>
              <a:sym typeface="Wingdings" panose="05000000000000000000" pitchFamily="2" charset="2"/>
            </a:endParaRPr>
          </a:p>
        </p:txBody>
      </p:sp>
      <p:sp>
        <p:nvSpPr>
          <p:cNvPr id="5" name="Rechteck 4">
            <a:extLst>
              <a:ext uri="{FF2B5EF4-FFF2-40B4-BE49-F238E27FC236}">
                <a16:creationId xmlns:a16="http://schemas.microsoft.com/office/drawing/2014/main" id="{C14663A6-6675-B386-C0E5-11441BF2E6A4}"/>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8D78C006-F5E9-B771-B3AD-479F584327B7}"/>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pic>
        <p:nvPicPr>
          <p:cNvPr id="9" name="Grafik 8">
            <a:extLst>
              <a:ext uri="{FF2B5EF4-FFF2-40B4-BE49-F238E27FC236}">
                <a16:creationId xmlns:a16="http://schemas.microsoft.com/office/drawing/2014/main" id="{E5065F10-77C5-07EE-9216-F9F8243DD8C4}"/>
              </a:ext>
            </a:extLst>
          </p:cNvPr>
          <p:cNvPicPr>
            <a:picLocks noChangeAspect="1"/>
          </p:cNvPicPr>
          <p:nvPr/>
        </p:nvPicPr>
        <p:blipFill>
          <a:blip r:embed="rId2"/>
          <a:stretch>
            <a:fillRect/>
          </a:stretch>
        </p:blipFill>
        <p:spPr>
          <a:xfrm>
            <a:off x="3629024" y="2014524"/>
            <a:ext cx="4933950" cy="2226295"/>
          </a:xfrm>
          <a:prstGeom prst="rect">
            <a:avLst/>
          </a:prstGeom>
        </p:spPr>
      </p:pic>
    </p:spTree>
    <p:extLst>
      <p:ext uri="{BB962C8B-B14F-4D97-AF65-F5344CB8AC3E}">
        <p14:creationId xmlns:p14="http://schemas.microsoft.com/office/powerpoint/2010/main" val="4111866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WsC Grundschrift" pitchFamily="2" charset="0"/>
              <a:sym typeface="Wingdings" panose="05000000000000000000" pitchFamily="2" charset="2"/>
            </a:endParaRPr>
          </a:p>
          <a:p>
            <a:pPr algn="ctr"/>
            <a:r>
              <a:rPr lang="de-DE" sz="1800" b="1">
                <a:latin typeface="WsC Grundschrift" pitchFamily="2" charset="0"/>
                <a:sym typeface="Wingdings" panose="05000000000000000000" pitchFamily="2" charset="2"/>
              </a:rPr>
              <a:t>Entsprechen diese Berechnungen der Realität?</a:t>
            </a:r>
            <a:endParaRPr lang="de-DE" sz="1800" b="1" dirty="0">
              <a:latin typeface="WsC Grundschrift" pitchFamily="2" charset="0"/>
              <a:sym typeface="Wingdings" panose="05000000000000000000" pitchFamily="2" charset="2"/>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Mit unserer Währung rechnen</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489364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Rechne die Preise deines Produkts für andere Anzahlen/Grammzahlen um.</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r>
              <a:rPr lang="de-DE" sz="2400" b="1" dirty="0">
                <a:latin typeface="WsC Grundschrift" pitchFamily="2" charset="0"/>
                <a:sym typeface="Wingdings" panose="05000000000000000000" pitchFamily="2" charset="2"/>
              </a:rPr>
              <a:t>Entsprechen diese Berechnungen der Realität?</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p:txBody>
      </p:sp>
      <p:pic>
        <p:nvPicPr>
          <p:cNvPr id="7" name="Grafik 6" descr="Ein Bild, das Muster, nähen, Pixel enthält.&#10;&#10;Automatisch generierte Beschreibung">
            <a:extLst>
              <a:ext uri="{FF2B5EF4-FFF2-40B4-BE49-F238E27FC236}">
                <a16:creationId xmlns:a16="http://schemas.microsoft.com/office/drawing/2014/main" id="{2972AC05-86E8-7363-6507-F715B5898E1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159103" y="4962848"/>
            <a:ext cx="1419225" cy="1419225"/>
          </a:xfrm>
          <a:prstGeom prst="rect">
            <a:avLst/>
          </a:prstGeom>
        </p:spPr>
      </p:pic>
      <p:sp>
        <p:nvSpPr>
          <p:cNvPr id="8" name="Rechteck 7">
            <a:extLst>
              <a:ext uri="{FF2B5EF4-FFF2-40B4-BE49-F238E27FC236}">
                <a16:creationId xmlns:a16="http://schemas.microsoft.com/office/drawing/2014/main" id="{D23258C4-3FD0-3495-BA85-9C6AE49F1AB5}"/>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7C89E8F9-9870-E048-5BD9-DBE23E4D21AB}"/>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pic>
        <p:nvPicPr>
          <p:cNvPr id="11" name="Grafik 10">
            <a:extLst>
              <a:ext uri="{FF2B5EF4-FFF2-40B4-BE49-F238E27FC236}">
                <a16:creationId xmlns:a16="http://schemas.microsoft.com/office/drawing/2014/main" id="{43903461-DDD6-403B-BEFE-8DB632BA7F58}"/>
              </a:ext>
            </a:extLst>
          </p:cNvPr>
          <p:cNvPicPr>
            <a:picLocks noChangeAspect="1"/>
          </p:cNvPicPr>
          <p:nvPr/>
        </p:nvPicPr>
        <p:blipFill>
          <a:blip r:embed="rId3"/>
          <a:stretch>
            <a:fillRect/>
          </a:stretch>
        </p:blipFill>
        <p:spPr>
          <a:xfrm>
            <a:off x="4094161" y="2162572"/>
            <a:ext cx="4041776" cy="3169120"/>
          </a:xfrm>
          <a:prstGeom prst="rect">
            <a:avLst/>
          </a:prstGeom>
        </p:spPr>
      </p:pic>
    </p:spTree>
    <p:extLst>
      <p:ext uri="{BB962C8B-B14F-4D97-AF65-F5344CB8AC3E}">
        <p14:creationId xmlns:p14="http://schemas.microsoft.com/office/powerpoint/2010/main" val="2173556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Mit unserer Währung rechnen</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1619249"/>
            <a:ext cx="11645899" cy="489364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Rechne die Preise deines Produkts für andere Anzahlen/Grammzahlen um.</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r>
              <a:rPr lang="de-DE" sz="2400" b="1" dirty="0">
                <a:latin typeface="WsC Grundschrift" pitchFamily="2" charset="0"/>
                <a:sym typeface="Wingdings" panose="05000000000000000000" pitchFamily="2" charset="2"/>
              </a:rPr>
              <a:t>Entsprechen diese Berechnungen der Realität?</a:t>
            </a:r>
          </a:p>
          <a:p>
            <a:pPr algn="ctr"/>
            <a:r>
              <a:rPr lang="de-DE" sz="2400" dirty="0">
                <a:latin typeface="WsC Grundschrift" pitchFamily="2" charset="0"/>
                <a:sym typeface="Wingdings" panose="05000000000000000000" pitchFamily="2" charset="2"/>
              </a:rPr>
              <a:t>Achtung: In Wirklichkeit lassen sich Preise häufig nicht so berechnen, </a:t>
            </a:r>
          </a:p>
          <a:p>
            <a:pPr algn="ctr"/>
            <a:r>
              <a:rPr lang="de-DE" sz="2400" dirty="0">
                <a:latin typeface="WsC Grundschrift" pitchFamily="2" charset="0"/>
                <a:sym typeface="Wingdings" panose="05000000000000000000" pitchFamily="2" charset="2"/>
              </a:rPr>
              <a:t>weil es bei größeren Mengen Rabatte gibt.</a:t>
            </a:r>
          </a:p>
          <a:p>
            <a:pPr algn="ctr"/>
            <a:endParaRPr lang="de-DE" sz="2400" dirty="0">
              <a:latin typeface="WsC Grundschrift" pitchFamily="2" charset="0"/>
              <a:sym typeface="Wingdings" panose="05000000000000000000" pitchFamily="2" charset="2"/>
            </a:endParaRPr>
          </a:p>
        </p:txBody>
      </p:sp>
      <p:sp>
        <p:nvSpPr>
          <p:cNvPr id="5" name="Rechteck 4">
            <a:extLst>
              <a:ext uri="{FF2B5EF4-FFF2-40B4-BE49-F238E27FC236}">
                <a16:creationId xmlns:a16="http://schemas.microsoft.com/office/drawing/2014/main" id="{41D08146-2B1B-2551-FC25-C87D5B6A8ADF}"/>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feld 6">
            <a:extLst>
              <a:ext uri="{FF2B5EF4-FFF2-40B4-BE49-F238E27FC236}">
                <a16:creationId xmlns:a16="http://schemas.microsoft.com/office/drawing/2014/main" id="{F5F6E102-E03C-8762-D2F0-61D80E3D01C9}"/>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pic>
        <p:nvPicPr>
          <p:cNvPr id="9" name="Grafik 8">
            <a:extLst>
              <a:ext uri="{FF2B5EF4-FFF2-40B4-BE49-F238E27FC236}">
                <a16:creationId xmlns:a16="http://schemas.microsoft.com/office/drawing/2014/main" id="{FE267DEB-49C6-6F19-932D-D632E8D71A7B}"/>
              </a:ext>
            </a:extLst>
          </p:cNvPr>
          <p:cNvPicPr>
            <a:picLocks noChangeAspect="1"/>
          </p:cNvPicPr>
          <p:nvPr/>
        </p:nvPicPr>
        <p:blipFill>
          <a:blip r:embed="rId2"/>
          <a:stretch>
            <a:fillRect/>
          </a:stretch>
        </p:blipFill>
        <p:spPr>
          <a:xfrm>
            <a:off x="4368869" y="2089168"/>
            <a:ext cx="3587612" cy="2813014"/>
          </a:xfrm>
          <a:prstGeom prst="rect">
            <a:avLst/>
          </a:prstGeom>
        </p:spPr>
      </p:pic>
    </p:spTree>
    <p:extLst>
      <p:ext uri="{BB962C8B-B14F-4D97-AF65-F5344CB8AC3E}">
        <p14:creationId xmlns:p14="http://schemas.microsoft.com/office/powerpoint/2010/main" val="3154208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Geld und Preisentwicklung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874932"/>
            <a:ext cx="11645899" cy="83099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Warum sind manche Produkte billig und manche teuer?</a:t>
            </a:r>
          </a:p>
          <a:p>
            <a:pPr algn="ctr"/>
            <a:endParaRPr lang="de-DE" sz="2400" dirty="0">
              <a:latin typeface="WsC Grundschrift" pitchFamily="2" charset="0"/>
              <a:sym typeface="Wingdings" panose="05000000000000000000" pitchFamily="2" charset="2"/>
            </a:endParaRPr>
          </a:p>
        </p:txBody>
      </p:sp>
      <p:sp>
        <p:nvSpPr>
          <p:cNvPr id="5" name="Textfeld 4">
            <a:extLst>
              <a:ext uri="{FF2B5EF4-FFF2-40B4-BE49-F238E27FC236}">
                <a16:creationId xmlns:a16="http://schemas.microsoft.com/office/drawing/2014/main" id="{B1DF367A-532F-1CA8-75B1-4E86D5D4C403}"/>
              </a:ext>
            </a:extLst>
          </p:cNvPr>
          <p:cNvSpPr txBox="1"/>
          <p:nvPr/>
        </p:nvSpPr>
        <p:spPr>
          <a:xfrm>
            <a:off x="292101" y="1619249"/>
            <a:ext cx="11645899" cy="3785652"/>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Preise lassen sich nicht messen, wie es zum Beispiel bei Längen der Fall ist. </a:t>
            </a:r>
          </a:p>
          <a:p>
            <a:pPr algn="ctr"/>
            <a:endParaRPr lang="de-DE" sz="2400" dirty="0">
              <a:latin typeface="WsC Grundschrift" pitchFamily="2" charset="0"/>
              <a:sym typeface="Wingdings" panose="05000000000000000000" pitchFamily="2" charset="2"/>
            </a:endParaRPr>
          </a:p>
          <a:p>
            <a:pPr algn="ctr"/>
            <a:r>
              <a:rPr lang="de-DE" sz="2400" dirty="0">
                <a:latin typeface="WsC Grundschrift" pitchFamily="2" charset="0"/>
                <a:sym typeface="Wingdings" panose="05000000000000000000" pitchFamily="2" charset="2"/>
              </a:rPr>
              <a:t>Preise werden durch gemeinsame Absprachen festgelegt, dabei werden Wertverhältnisse ausgemacht.</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p:txBody>
      </p:sp>
      <p:sp>
        <p:nvSpPr>
          <p:cNvPr id="7" name="Rechteck 6">
            <a:extLst>
              <a:ext uri="{FF2B5EF4-FFF2-40B4-BE49-F238E27FC236}">
                <a16:creationId xmlns:a16="http://schemas.microsoft.com/office/drawing/2014/main" id="{5F517D55-DD87-AFD1-994B-8E69C2BF66BD}"/>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0735E5DD-14C1-7D16-F4B6-90130E3F9AB0}"/>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spTree>
    <p:extLst>
      <p:ext uri="{BB962C8B-B14F-4D97-AF65-F5344CB8AC3E}">
        <p14:creationId xmlns:p14="http://schemas.microsoft.com/office/powerpoint/2010/main" val="358739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Geld und Preisentwicklung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874932"/>
            <a:ext cx="11645899" cy="83099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Warum kann ein billiges Produkt teuer werden?</a:t>
            </a:r>
          </a:p>
          <a:p>
            <a:pPr algn="ctr"/>
            <a:endParaRPr lang="de-DE" sz="2400" dirty="0">
              <a:latin typeface="WsC Grundschrift" pitchFamily="2" charset="0"/>
              <a:sym typeface="Wingdings" panose="05000000000000000000" pitchFamily="2" charset="2"/>
            </a:endParaRPr>
          </a:p>
        </p:txBody>
      </p:sp>
      <p:sp>
        <p:nvSpPr>
          <p:cNvPr id="5" name="Textfeld 4">
            <a:extLst>
              <a:ext uri="{FF2B5EF4-FFF2-40B4-BE49-F238E27FC236}">
                <a16:creationId xmlns:a16="http://schemas.microsoft.com/office/drawing/2014/main" id="{B1DF367A-532F-1CA8-75B1-4E86D5D4C403}"/>
              </a:ext>
            </a:extLst>
          </p:cNvPr>
          <p:cNvSpPr txBox="1"/>
          <p:nvPr/>
        </p:nvSpPr>
        <p:spPr>
          <a:xfrm>
            <a:off x="292101" y="1619249"/>
            <a:ext cx="11645899" cy="3416320"/>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Experiment 3: Apfelverkauf bei hoher Nachfrage und geringem Angebot</a:t>
            </a:r>
          </a:p>
          <a:p>
            <a:pPr algn="ctr"/>
            <a:endParaRPr lang="de-DE" sz="2400" dirty="0">
              <a:latin typeface="WsC Grundschrift" pitchFamily="2" charset="0"/>
              <a:sym typeface="Wingdings" panose="05000000000000000000" pitchFamily="2" charset="2"/>
            </a:endParaRPr>
          </a:p>
          <a:p>
            <a:pPr algn="ctr"/>
            <a:r>
              <a:rPr lang="de-DE" sz="2400" dirty="0">
                <a:latin typeface="WsC Grundschrift" pitchFamily="2" charset="0"/>
                <a:sym typeface="Wingdings" panose="05000000000000000000" pitchFamily="2" charset="2"/>
              </a:rPr>
              <a:t>Was machst du als Apfelverkäufer? Wie reagieren die Personen, die Äpfel kaufen möchten?</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p:txBody>
      </p:sp>
      <p:sp>
        <p:nvSpPr>
          <p:cNvPr id="7" name="Rechteck 6">
            <a:extLst>
              <a:ext uri="{FF2B5EF4-FFF2-40B4-BE49-F238E27FC236}">
                <a16:creationId xmlns:a16="http://schemas.microsoft.com/office/drawing/2014/main" id="{5F517D55-DD87-AFD1-994B-8E69C2BF66BD}"/>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0735E5DD-14C1-7D16-F4B6-90130E3F9AB0}"/>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spTree>
    <p:extLst>
      <p:ext uri="{BB962C8B-B14F-4D97-AF65-F5344CB8AC3E}">
        <p14:creationId xmlns:p14="http://schemas.microsoft.com/office/powerpoint/2010/main" val="3024856251"/>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Geld und Preisentwicklung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874932"/>
            <a:ext cx="11645899" cy="83099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Warum kann ein billiges Produkt teuer werden?</a:t>
            </a:r>
          </a:p>
          <a:p>
            <a:pPr algn="ctr"/>
            <a:endParaRPr lang="de-DE" sz="2400" dirty="0">
              <a:latin typeface="WsC Grundschrift" pitchFamily="2" charset="0"/>
              <a:sym typeface="Wingdings" panose="05000000000000000000" pitchFamily="2" charset="2"/>
            </a:endParaRPr>
          </a:p>
        </p:txBody>
      </p:sp>
      <p:sp>
        <p:nvSpPr>
          <p:cNvPr id="5" name="Textfeld 4">
            <a:extLst>
              <a:ext uri="{FF2B5EF4-FFF2-40B4-BE49-F238E27FC236}">
                <a16:creationId xmlns:a16="http://schemas.microsoft.com/office/drawing/2014/main" id="{B1DF367A-532F-1CA8-75B1-4E86D5D4C403}"/>
              </a:ext>
            </a:extLst>
          </p:cNvPr>
          <p:cNvSpPr txBox="1"/>
          <p:nvPr/>
        </p:nvSpPr>
        <p:spPr>
          <a:xfrm>
            <a:off x="292101" y="1619249"/>
            <a:ext cx="11645899" cy="3416320"/>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Experiment 3: Apfelverkauf bei hoher Nachfrage und geringem Angebot</a:t>
            </a:r>
          </a:p>
          <a:p>
            <a:pPr algn="ctr"/>
            <a:endParaRPr lang="de-DE" sz="2400" dirty="0">
              <a:latin typeface="WsC Grundschrift" pitchFamily="2" charset="0"/>
              <a:sym typeface="Wingdings" panose="05000000000000000000" pitchFamily="2" charset="2"/>
            </a:endParaRPr>
          </a:p>
          <a:p>
            <a:pPr algn="ctr"/>
            <a:r>
              <a:rPr lang="de-DE" sz="2400" dirty="0">
                <a:latin typeface="WsC Grundschrift" pitchFamily="2" charset="0"/>
                <a:sym typeface="Wingdings" panose="05000000000000000000" pitchFamily="2" charset="2"/>
              </a:rPr>
              <a:t>Was machst du als Apfelverkäufer? Wie reagieren die Personen, die Äpfel kaufen möchten?</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r>
              <a:rPr lang="de-DE" sz="2400" dirty="0">
                <a:latin typeface="WsC Grundschrift" pitchFamily="2" charset="0"/>
                <a:sym typeface="Wingdings" panose="05000000000000000000" pitchFamily="2" charset="2"/>
              </a:rPr>
              <a:t> Wenn die Nachfrage höher als das Angebot an Äpfeln ist, kann der Apfelpreis erhöht werden.</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p:txBody>
      </p:sp>
      <p:sp>
        <p:nvSpPr>
          <p:cNvPr id="7" name="Rechteck 6">
            <a:extLst>
              <a:ext uri="{FF2B5EF4-FFF2-40B4-BE49-F238E27FC236}">
                <a16:creationId xmlns:a16="http://schemas.microsoft.com/office/drawing/2014/main" id="{70AA1FA4-9D5D-AA11-E641-DA772EC0D5E8}"/>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E7257A60-05D7-20E8-F016-E90F96DB44CA}"/>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spTree>
    <p:extLst>
      <p:ext uri="{BB962C8B-B14F-4D97-AF65-F5344CB8AC3E}">
        <p14:creationId xmlns:p14="http://schemas.microsoft.com/office/powerpoint/2010/main" val="2805154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Geld und Preisentwicklung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874932"/>
            <a:ext cx="11645899" cy="83099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Warum kann ein teures Produkt billig werden?</a:t>
            </a:r>
          </a:p>
          <a:p>
            <a:pPr algn="ctr"/>
            <a:endParaRPr lang="de-DE" sz="2400" dirty="0">
              <a:latin typeface="WsC Grundschrift" pitchFamily="2" charset="0"/>
              <a:sym typeface="Wingdings" panose="05000000000000000000" pitchFamily="2" charset="2"/>
            </a:endParaRPr>
          </a:p>
        </p:txBody>
      </p:sp>
      <p:sp>
        <p:nvSpPr>
          <p:cNvPr id="5" name="Textfeld 4">
            <a:extLst>
              <a:ext uri="{FF2B5EF4-FFF2-40B4-BE49-F238E27FC236}">
                <a16:creationId xmlns:a16="http://schemas.microsoft.com/office/drawing/2014/main" id="{B1DF367A-532F-1CA8-75B1-4E86D5D4C403}"/>
              </a:ext>
            </a:extLst>
          </p:cNvPr>
          <p:cNvSpPr txBox="1"/>
          <p:nvPr/>
        </p:nvSpPr>
        <p:spPr>
          <a:xfrm>
            <a:off x="292101" y="1619249"/>
            <a:ext cx="11645899" cy="3046988"/>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Experiment 4: Apfelverkauf bei geringer Nachfrage und großem Angebot</a:t>
            </a:r>
          </a:p>
          <a:p>
            <a:pPr algn="ctr"/>
            <a:endParaRPr lang="de-DE" sz="2400" dirty="0">
              <a:latin typeface="WsC Grundschrift" pitchFamily="2" charset="0"/>
              <a:sym typeface="Wingdings" panose="05000000000000000000" pitchFamily="2" charset="2"/>
            </a:endParaRPr>
          </a:p>
          <a:p>
            <a:pPr algn="ctr"/>
            <a:r>
              <a:rPr lang="de-DE" sz="2400" dirty="0">
                <a:latin typeface="WsC Grundschrift" pitchFamily="2" charset="0"/>
                <a:sym typeface="Wingdings" panose="05000000000000000000" pitchFamily="2" charset="2"/>
              </a:rPr>
              <a:t>Was machst du als Apfelverkäufer? Wie reagieren die Personen, die Äpfel kaufen möchten?</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p:txBody>
      </p:sp>
      <p:sp>
        <p:nvSpPr>
          <p:cNvPr id="7" name="Rechteck 6">
            <a:extLst>
              <a:ext uri="{FF2B5EF4-FFF2-40B4-BE49-F238E27FC236}">
                <a16:creationId xmlns:a16="http://schemas.microsoft.com/office/drawing/2014/main" id="{83E757EC-CDB4-4314-F1D3-FA940FA44249}"/>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81C63E3D-A084-F6CC-9D41-C1A696260C8A}"/>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spTree>
    <p:extLst>
      <p:ext uri="{BB962C8B-B14F-4D97-AF65-F5344CB8AC3E}">
        <p14:creationId xmlns:p14="http://schemas.microsoft.com/office/powerpoint/2010/main" val="1392607455"/>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Geld und Preisentwicklung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874932"/>
            <a:ext cx="11645899" cy="83099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Warum kann ein teures Produkt billig werden?</a:t>
            </a:r>
          </a:p>
          <a:p>
            <a:pPr algn="ctr"/>
            <a:endParaRPr lang="de-DE" sz="2400" dirty="0">
              <a:latin typeface="WsC Grundschrift" pitchFamily="2" charset="0"/>
              <a:sym typeface="Wingdings" panose="05000000000000000000" pitchFamily="2" charset="2"/>
            </a:endParaRPr>
          </a:p>
        </p:txBody>
      </p:sp>
      <p:sp>
        <p:nvSpPr>
          <p:cNvPr id="5" name="Textfeld 4">
            <a:extLst>
              <a:ext uri="{FF2B5EF4-FFF2-40B4-BE49-F238E27FC236}">
                <a16:creationId xmlns:a16="http://schemas.microsoft.com/office/drawing/2014/main" id="{B1DF367A-532F-1CA8-75B1-4E86D5D4C403}"/>
              </a:ext>
            </a:extLst>
          </p:cNvPr>
          <p:cNvSpPr txBox="1"/>
          <p:nvPr/>
        </p:nvSpPr>
        <p:spPr>
          <a:xfrm>
            <a:off x="292101" y="1619249"/>
            <a:ext cx="11645899" cy="3785652"/>
          </a:xfrm>
          <a:prstGeom prst="rect">
            <a:avLst/>
          </a:prstGeom>
          <a:noFill/>
        </p:spPr>
        <p:txBody>
          <a:bodyPr wrap="square" rtlCol="0">
            <a:spAutoFit/>
          </a:bodyPr>
          <a:lstStyle/>
          <a:p>
            <a:pPr algn="ctr"/>
            <a:r>
              <a:rPr lang="de-DE" sz="2400" b="1" dirty="0">
                <a:latin typeface="WsC Grundschrift" pitchFamily="2" charset="0"/>
                <a:sym typeface="Wingdings" panose="05000000000000000000" pitchFamily="2" charset="2"/>
              </a:rPr>
              <a:t>Experiment 4: Apfelverkauf bei geringer Nachfrage und großem Angebot</a:t>
            </a:r>
          </a:p>
          <a:p>
            <a:pPr algn="ctr"/>
            <a:endParaRPr lang="de-DE" sz="2400" b="1" dirty="0">
              <a:latin typeface="WsC Grundschrift" pitchFamily="2" charset="0"/>
              <a:sym typeface="Wingdings" panose="05000000000000000000" pitchFamily="2" charset="2"/>
            </a:endParaRPr>
          </a:p>
          <a:p>
            <a:pPr algn="ctr"/>
            <a:r>
              <a:rPr lang="de-DE" sz="2400" dirty="0">
                <a:latin typeface="WsC Grundschrift" pitchFamily="2" charset="0"/>
                <a:sym typeface="Wingdings" panose="05000000000000000000" pitchFamily="2" charset="2"/>
              </a:rPr>
              <a:t>Was machst du als Apfelverkäufer? Wie reagieren die Personen, die Äpfel kaufen möchten?</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a:p>
            <a:pPr algn="ctr"/>
            <a:r>
              <a:rPr lang="de-DE" sz="2400" dirty="0">
                <a:latin typeface="WsC Grundschrift" pitchFamily="2" charset="0"/>
                <a:sym typeface="Wingdings" panose="05000000000000000000" pitchFamily="2" charset="2"/>
              </a:rPr>
              <a:t> Wenn das Angebot höher ist als die Nachfrage an Äpfeln, sollte der Apfelpreis gesenkt werden.</a:t>
            </a:r>
          </a:p>
          <a:p>
            <a:pPr algn="ctr"/>
            <a:endParaRPr lang="de-DE" sz="2400" dirty="0">
              <a:latin typeface="WsC Grundschrift" pitchFamily="2" charset="0"/>
              <a:sym typeface="Wingdings" panose="05000000000000000000" pitchFamily="2" charset="2"/>
            </a:endParaRPr>
          </a:p>
          <a:p>
            <a:pPr algn="ctr"/>
            <a:endParaRPr lang="de-DE" sz="2400" dirty="0">
              <a:latin typeface="WsC Grundschrift" pitchFamily="2" charset="0"/>
              <a:sym typeface="Wingdings" panose="05000000000000000000" pitchFamily="2" charset="2"/>
            </a:endParaRPr>
          </a:p>
        </p:txBody>
      </p:sp>
      <p:sp>
        <p:nvSpPr>
          <p:cNvPr id="7" name="Rechteck 6">
            <a:extLst>
              <a:ext uri="{FF2B5EF4-FFF2-40B4-BE49-F238E27FC236}">
                <a16:creationId xmlns:a16="http://schemas.microsoft.com/office/drawing/2014/main" id="{136566A5-28CB-6ED9-1D91-8901F3912909}"/>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1365E98B-AB44-3F48-483E-F89E1CA99D60}"/>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spTree>
    <p:extLst>
      <p:ext uri="{BB962C8B-B14F-4D97-AF65-F5344CB8AC3E}">
        <p14:creationId xmlns:p14="http://schemas.microsoft.com/office/powerpoint/2010/main" val="1055780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Geld und Preisentwicklung</a:t>
            </a:r>
          </a:p>
        </p:txBody>
      </p:sp>
      <p:sp>
        <p:nvSpPr>
          <p:cNvPr id="6" name="Textfeld 5">
            <a:extLst>
              <a:ext uri="{FF2B5EF4-FFF2-40B4-BE49-F238E27FC236}">
                <a16:creationId xmlns:a16="http://schemas.microsoft.com/office/drawing/2014/main" id="{AA7897E9-410F-3FF1-39E7-FB042859995F}"/>
              </a:ext>
            </a:extLst>
          </p:cNvPr>
          <p:cNvSpPr txBox="1"/>
          <p:nvPr/>
        </p:nvSpPr>
        <p:spPr>
          <a:xfrm>
            <a:off x="292101" y="874932"/>
            <a:ext cx="11645899" cy="830997"/>
          </a:xfrm>
          <a:prstGeom prst="rect">
            <a:avLst/>
          </a:prstGeom>
          <a:noFill/>
        </p:spPr>
        <p:txBody>
          <a:bodyPr wrap="square" rtlCol="0">
            <a:spAutoFit/>
          </a:bodyPr>
          <a:lstStyle/>
          <a:p>
            <a:pPr algn="ctr"/>
            <a:r>
              <a:rPr lang="de-DE" sz="2400" dirty="0">
                <a:latin typeface="WsC Grundschrift" pitchFamily="2" charset="0"/>
                <a:sym typeface="Wingdings" panose="05000000000000000000" pitchFamily="2" charset="2"/>
              </a:rPr>
              <a:t>Warum kann ein billiges Produkt teuer oder ein teures Produkt billig werden?</a:t>
            </a:r>
          </a:p>
          <a:p>
            <a:pPr algn="ctr"/>
            <a:endParaRPr lang="de-DE" sz="2400" dirty="0">
              <a:latin typeface="WsC Grundschrift" pitchFamily="2" charset="0"/>
              <a:sym typeface="Wingdings" panose="05000000000000000000" pitchFamily="2" charset="2"/>
            </a:endParaRPr>
          </a:p>
        </p:txBody>
      </p:sp>
      <p:sp>
        <p:nvSpPr>
          <p:cNvPr id="5" name="Textfeld 4">
            <a:extLst>
              <a:ext uri="{FF2B5EF4-FFF2-40B4-BE49-F238E27FC236}">
                <a16:creationId xmlns:a16="http://schemas.microsoft.com/office/drawing/2014/main" id="{B1DF367A-532F-1CA8-75B1-4E86D5D4C403}"/>
              </a:ext>
            </a:extLst>
          </p:cNvPr>
          <p:cNvSpPr txBox="1"/>
          <p:nvPr/>
        </p:nvSpPr>
        <p:spPr>
          <a:xfrm>
            <a:off x="292101" y="1619249"/>
            <a:ext cx="11645899" cy="1938992"/>
          </a:xfrm>
          <a:prstGeom prst="rect">
            <a:avLst/>
          </a:prstGeom>
          <a:noFill/>
        </p:spPr>
        <p:txBody>
          <a:bodyPr wrap="square" rtlCol="0">
            <a:spAutoFit/>
          </a:bodyPr>
          <a:lstStyle/>
          <a:p>
            <a:pPr algn="ctr"/>
            <a:endParaRPr lang="de-DE" sz="2400" dirty="0">
              <a:latin typeface="WsC Grundschrift" pitchFamily="2" charset="0"/>
              <a:sym typeface="Wingdings" panose="05000000000000000000" pitchFamily="2" charset="2"/>
            </a:endParaRPr>
          </a:p>
          <a:p>
            <a:pPr algn="ctr"/>
            <a:r>
              <a:rPr lang="de-DE" sz="2400" dirty="0">
                <a:latin typeface="WsC Grundschrift" pitchFamily="2" charset="0"/>
                <a:sym typeface="Wingdings" panose="05000000000000000000" pitchFamily="2" charset="2"/>
              </a:rPr>
              <a:t>Preise sind nicht fest. </a:t>
            </a:r>
          </a:p>
          <a:p>
            <a:pPr algn="ctr"/>
            <a:r>
              <a:rPr lang="de-DE" sz="2400" dirty="0">
                <a:latin typeface="WsC Grundschrift" pitchFamily="2" charset="0"/>
                <a:sym typeface="Wingdings" panose="05000000000000000000" pitchFamily="2" charset="2"/>
              </a:rPr>
              <a:t>Sie können sich ändern, je nachdem, wie hoch das Angebot und die Nachfrage eines Produktes sind.</a:t>
            </a:r>
          </a:p>
          <a:p>
            <a:pPr algn="ctr"/>
            <a:endParaRPr lang="de-DE" sz="2400" dirty="0">
              <a:latin typeface="WsC Grundschrift" pitchFamily="2" charset="0"/>
              <a:sym typeface="Wingdings" panose="05000000000000000000" pitchFamily="2" charset="2"/>
            </a:endParaRPr>
          </a:p>
        </p:txBody>
      </p:sp>
      <p:sp>
        <p:nvSpPr>
          <p:cNvPr id="7" name="Rechteck 6">
            <a:extLst>
              <a:ext uri="{FF2B5EF4-FFF2-40B4-BE49-F238E27FC236}">
                <a16:creationId xmlns:a16="http://schemas.microsoft.com/office/drawing/2014/main" id="{02C275FF-88F9-E953-9EAF-9EB60743B27A}"/>
              </a:ext>
            </a:extLst>
          </p:cNvPr>
          <p:cNvSpPr/>
          <p:nvPr/>
        </p:nvSpPr>
        <p:spPr>
          <a:xfrm>
            <a:off x="3765273" y="6134747"/>
            <a:ext cx="4661452" cy="49465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92358406-FC05-BDD0-70B1-BCAA4D3E0849}"/>
              </a:ext>
            </a:extLst>
          </p:cNvPr>
          <p:cNvSpPr txBox="1"/>
          <p:nvPr/>
        </p:nvSpPr>
        <p:spPr>
          <a:xfrm>
            <a:off x="3103493" y="6197407"/>
            <a:ext cx="6023113" cy="369332"/>
          </a:xfrm>
          <a:prstGeom prst="rect">
            <a:avLst/>
          </a:prstGeom>
          <a:noFill/>
        </p:spPr>
        <p:txBody>
          <a:bodyPr wrap="square" rtlCol="0">
            <a:spAutoFit/>
          </a:bodyPr>
          <a:lstStyle/>
          <a:p>
            <a:pPr algn="ctr"/>
            <a:r>
              <a:rPr lang="de-DE" dirty="0"/>
              <a:t>Recheneinheit</a:t>
            </a:r>
          </a:p>
        </p:txBody>
      </p:sp>
    </p:spTree>
    <p:extLst>
      <p:ext uri="{BB962C8B-B14F-4D97-AF65-F5344CB8AC3E}">
        <p14:creationId xmlns:p14="http://schemas.microsoft.com/office/powerpoint/2010/main" val="1812720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Funktionen des Geldes</a:t>
            </a:r>
          </a:p>
        </p:txBody>
      </p:sp>
      <p:graphicFrame>
        <p:nvGraphicFramePr>
          <p:cNvPr id="7" name="Tabelle 8">
            <a:extLst>
              <a:ext uri="{FF2B5EF4-FFF2-40B4-BE49-F238E27FC236}">
                <a16:creationId xmlns:a16="http://schemas.microsoft.com/office/drawing/2014/main" id="{1D6DE3A5-3D17-7A4E-7ED5-91BA12A88E9E}"/>
              </a:ext>
            </a:extLst>
          </p:cNvPr>
          <p:cNvGraphicFramePr>
            <a:graphicFrameLocks noGrp="1"/>
          </p:cNvGraphicFramePr>
          <p:nvPr>
            <p:extLst>
              <p:ext uri="{D42A27DB-BD31-4B8C-83A1-F6EECF244321}">
                <p14:modId xmlns:p14="http://schemas.microsoft.com/office/powerpoint/2010/main" val="4276691856"/>
              </p:ext>
            </p:extLst>
          </p:nvPr>
        </p:nvGraphicFramePr>
        <p:xfrm>
          <a:off x="4510708" y="2173247"/>
          <a:ext cx="3170583" cy="1460787"/>
        </p:xfrm>
        <a:graphic>
          <a:graphicData uri="http://schemas.openxmlformats.org/drawingml/2006/table">
            <a:tbl>
              <a:tblPr firstRow="1" bandRow="1">
                <a:tableStyleId>{5940675A-B579-460E-94D1-54222C63F5DA}</a:tableStyleId>
              </a:tblPr>
              <a:tblGrid>
                <a:gridCol w="3170583">
                  <a:extLst>
                    <a:ext uri="{9D8B030D-6E8A-4147-A177-3AD203B41FA5}">
                      <a16:colId xmlns:a16="http://schemas.microsoft.com/office/drawing/2014/main" val="3252508219"/>
                    </a:ext>
                  </a:extLst>
                </a:gridCol>
              </a:tblGrid>
              <a:tr h="681701">
                <a:tc>
                  <a:txBody>
                    <a:bodyPr/>
                    <a:lstStyle/>
                    <a:p>
                      <a:pPr algn="ctr"/>
                      <a:r>
                        <a:rPr lang="de-DE" dirty="0"/>
                        <a:t>Funktionen des Geldes</a:t>
                      </a:r>
                    </a:p>
                  </a:txBody>
                  <a:tcPr>
                    <a:solidFill>
                      <a:schemeClr val="accent6">
                        <a:lumMod val="40000"/>
                        <a:lumOff val="60000"/>
                      </a:schemeClr>
                    </a:solidFill>
                  </a:tcPr>
                </a:tc>
                <a:extLst>
                  <a:ext uri="{0D108BD9-81ED-4DB2-BD59-A6C34878D82A}">
                    <a16:rowId xmlns:a16="http://schemas.microsoft.com/office/drawing/2014/main" val="2971316498"/>
                  </a:ext>
                </a:extLst>
              </a:tr>
              <a:tr h="389543">
                <a:tc>
                  <a:txBody>
                    <a:bodyPr/>
                    <a:lstStyle/>
                    <a:p>
                      <a:r>
                        <a:rPr lang="de-DE" dirty="0"/>
                        <a:t>Zahlungs- und Tauschmittel</a:t>
                      </a:r>
                    </a:p>
                  </a:txBody>
                  <a:tcPr>
                    <a:solidFill>
                      <a:schemeClr val="accent6">
                        <a:lumMod val="20000"/>
                        <a:lumOff val="80000"/>
                      </a:schemeClr>
                    </a:solidFill>
                  </a:tcPr>
                </a:tc>
                <a:extLst>
                  <a:ext uri="{0D108BD9-81ED-4DB2-BD59-A6C34878D82A}">
                    <a16:rowId xmlns:a16="http://schemas.microsoft.com/office/drawing/2014/main" val="3085489066"/>
                  </a:ext>
                </a:extLst>
              </a:tr>
              <a:tr h="389543">
                <a:tc>
                  <a:txBody>
                    <a:bodyPr/>
                    <a:lstStyle/>
                    <a:p>
                      <a:r>
                        <a:rPr lang="de-DE" dirty="0"/>
                        <a:t>Recheneinheit</a:t>
                      </a:r>
                    </a:p>
                  </a:txBody>
                  <a:tcPr>
                    <a:solidFill>
                      <a:schemeClr val="accent6">
                        <a:lumMod val="20000"/>
                        <a:lumOff val="80000"/>
                      </a:schemeClr>
                    </a:solidFill>
                  </a:tcPr>
                </a:tc>
                <a:extLst>
                  <a:ext uri="{0D108BD9-81ED-4DB2-BD59-A6C34878D82A}">
                    <a16:rowId xmlns:a16="http://schemas.microsoft.com/office/drawing/2014/main" val="1400156196"/>
                  </a:ext>
                </a:extLst>
              </a:tr>
            </a:tbl>
          </a:graphicData>
        </a:graphic>
      </p:graphicFrame>
    </p:spTree>
    <p:extLst>
      <p:ext uri="{BB962C8B-B14F-4D97-AF65-F5344CB8AC3E}">
        <p14:creationId xmlns:p14="http://schemas.microsoft.com/office/powerpoint/2010/main" val="265023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Stunde 1 und 2: Geld- und Zahlungsverkehr</a:t>
            </a:r>
          </a:p>
        </p:txBody>
      </p:sp>
      <p:sp>
        <p:nvSpPr>
          <p:cNvPr id="7" name="Textfeld 6">
            <a:extLst>
              <a:ext uri="{FF2B5EF4-FFF2-40B4-BE49-F238E27FC236}">
                <a16:creationId xmlns:a16="http://schemas.microsoft.com/office/drawing/2014/main" id="{CBC11717-7ADF-391D-687E-D6C290D94881}"/>
              </a:ext>
            </a:extLst>
          </p:cNvPr>
          <p:cNvSpPr txBox="1"/>
          <p:nvPr/>
        </p:nvSpPr>
        <p:spPr>
          <a:xfrm>
            <a:off x="617837" y="1103533"/>
            <a:ext cx="11158151" cy="923330"/>
          </a:xfrm>
          <a:prstGeom prst="rect">
            <a:avLst/>
          </a:prstGeom>
          <a:noFill/>
        </p:spPr>
        <p:txBody>
          <a:bodyPr wrap="square">
            <a:spAutoFit/>
          </a:bodyPr>
          <a:lstStyle/>
          <a:p>
            <a:pPr algn="ctr"/>
            <a:r>
              <a:rPr lang="de-DE" b="1" dirty="0">
                <a:effectLst/>
              </a:rPr>
              <a:t>Bezug zum Bildungsplan fü</a:t>
            </a:r>
            <a:r>
              <a:rPr lang="de-DE" b="1" dirty="0"/>
              <a:t>r die Grundschule (2016)</a:t>
            </a:r>
            <a:r>
              <a:rPr lang="de-DE" b="1" dirty="0">
                <a:effectLst/>
              </a:rPr>
              <a:t> – </a:t>
            </a:r>
            <a:r>
              <a:rPr lang="de-DE" b="1" dirty="0"/>
              <a:t>prozessbezogene</a:t>
            </a:r>
            <a:r>
              <a:rPr lang="de-DE" b="1" dirty="0">
                <a:effectLst/>
              </a:rPr>
              <a:t> Kompetenzen</a:t>
            </a:r>
          </a:p>
          <a:p>
            <a:pPr algn="ctr"/>
            <a:endParaRPr lang="de-DE" b="1" dirty="0">
              <a:effectLst/>
            </a:endParaRPr>
          </a:p>
          <a:p>
            <a:pPr algn="ctr"/>
            <a:endParaRPr lang="de-DE" b="1" dirty="0">
              <a:effectLst/>
            </a:endParaRPr>
          </a:p>
        </p:txBody>
      </p:sp>
      <p:sp>
        <p:nvSpPr>
          <p:cNvPr id="6" name="Rectangle 1">
            <a:extLst>
              <a:ext uri="{FF2B5EF4-FFF2-40B4-BE49-F238E27FC236}">
                <a16:creationId xmlns:a16="http://schemas.microsoft.com/office/drawing/2014/main" id="{EDD066EC-368F-52F3-7961-5D02F8B4F147}"/>
              </a:ext>
            </a:extLst>
          </p:cNvPr>
          <p:cNvSpPr>
            <a:spLocks noChangeArrowheads="1"/>
          </p:cNvSpPr>
          <p:nvPr/>
        </p:nvSpPr>
        <p:spPr bwMode="auto">
          <a:xfrm>
            <a:off x="936024" y="1765253"/>
            <a:ext cx="10319951" cy="448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9828" rIns="0" bIns="6982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1" i="0" u="none" strike="noStrike" cap="none" normalizeH="0" baseline="0" dirty="0">
                <a:ln>
                  <a:noFill/>
                </a:ln>
                <a:solidFill>
                  <a:srgbClr val="000000"/>
                </a:solidFill>
                <a:effectLst/>
                <a:latin typeface="+mn-lt"/>
              </a:rPr>
              <a:t>Kommunizieren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dirty="0">
                <a:solidFill>
                  <a:srgbClr val="000000"/>
                </a:solidFill>
                <a:latin typeface="+mn-lt"/>
              </a:rPr>
              <a:t>Die Schüler*innen sollen eigene Denk- und Vorgehensweißen bei den Experimenten zum Naturaltausch, Bezahlung mit Münzen und der Preisentwicklung beschreiben und auch Lösungswege anderer nachvollziehen und verstehen. Gemeinsam sollen die Aufgaben in Form der Experimente bearbeitet werden und anschließend Lösungswege reflektiert werden.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dirty="0">
              <a:solidFill>
                <a:srgbClr val="000000"/>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b="1" dirty="0">
                <a:solidFill>
                  <a:srgbClr val="000000"/>
                </a:solidFill>
                <a:latin typeface="+mn-lt"/>
              </a:rPr>
              <a:t>Argumentieren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dirty="0">
                <a:solidFill>
                  <a:srgbClr val="000000"/>
                </a:solidFill>
                <a:latin typeface="+mn-lt"/>
              </a:rPr>
              <a:t>Die Schüler*innen sollen Vermutungen zu besonderen mathematischen Aspekten der besonderen Größe Geld und deren Funktionen in unserer Gesellschaft äußern. Dabei sollen sie Begründungen suchen und ihre eigenen Denk- und Lösungswege begründen. Mathematische Aussagen und Lösungswege sollen hinterfragt und auf ihre Korrektheit im Hinblick auf die ökonomische Realität geprüft werden, indem beispielsweiße die Proportionalität von Ware und Preis in Frage gestellt wird.</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2200" dirty="0">
              <a:solidFill>
                <a:srgbClr val="000000"/>
              </a:solidFill>
              <a:latin typeface="EB Garamond"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2200" dirty="0">
              <a:solidFill>
                <a:srgbClr val="000000"/>
              </a:solidFill>
              <a:latin typeface="EB Garamond"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200" b="0" i="0" u="none" strike="noStrike" cap="none" normalizeH="0" baseline="0" dirty="0">
              <a:ln>
                <a:noFill/>
              </a:ln>
              <a:solidFill>
                <a:srgbClr val="000000"/>
              </a:solidFill>
              <a:effectLst/>
              <a:latin typeface="EB Garamond" panose="020F0502020204030204" pitchFamily="34" charset="0"/>
            </a:endParaRPr>
          </a:p>
        </p:txBody>
      </p:sp>
    </p:spTree>
    <p:extLst>
      <p:ext uri="{BB962C8B-B14F-4D97-AF65-F5344CB8AC3E}">
        <p14:creationId xmlns:p14="http://schemas.microsoft.com/office/powerpoint/2010/main" val="2096541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Geschichte des Geldes</a:t>
            </a:r>
          </a:p>
        </p:txBody>
      </p:sp>
      <p:sp>
        <p:nvSpPr>
          <p:cNvPr id="6" name="Textfeld 5">
            <a:extLst>
              <a:ext uri="{FF2B5EF4-FFF2-40B4-BE49-F238E27FC236}">
                <a16:creationId xmlns:a16="http://schemas.microsoft.com/office/drawing/2014/main" id="{AA7897E9-410F-3FF1-39E7-FB042859995F}"/>
              </a:ext>
            </a:extLst>
          </p:cNvPr>
          <p:cNvSpPr txBox="1"/>
          <p:nvPr/>
        </p:nvSpPr>
        <p:spPr>
          <a:xfrm>
            <a:off x="1647825" y="1619250"/>
            <a:ext cx="8639175" cy="1938992"/>
          </a:xfrm>
          <a:prstGeom prst="rect">
            <a:avLst/>
          </a:prstGeom>
          <a:noFill/>
        </p:spPr>
        <p:txBody>
          <a:bodyPr wrap="square" rtlCol="0">
            <a:spAutoFit/>
          </a:bodyPr>
          <a:lstStyle/>
          <a:p>
            <a:pPr algn="ctr"/>
            <a:r>
              <a:rPr lang="de-DE" sz="2400" dirty="0">
                <a:latin typeface="WsC Grundschrift" pitchFamily="2" charset="0"/>
              </a:rPr>
              <a:t>Was wisst ihr über Geld?</a:t>
            </a:r>
          </a:p>
          <a:p>
            <a:pPr algn="ctr"/>
            <a:r>
              <a:rPr lang="de-DE" sz="2400" dirty="0">
                <a:latin typeface="WsC Grundschrift" pitchFamily="2" charset="0"/>
              </a:rPr>
              <a:t> </a:t>
            </a:r>
          </a:p>
          <a:p>
            <a:pPr algn="ctr"/>
            <a:r>
              <a:rPr lang="de-DE" sz="2400" dirty="0">
                <a:latin typeface="WsC Grundschrift" pitchFamily="2" charset="0"/>
              </a:rPr>
              <a:t>Wozu brauchen wir Geld?</a:t>
            </a:r>
          </a:p>
          <a:p>
            <a:pPr algn="ctr"/>
            <a:r>
              <a:rPr lang="de-DE" sz="2400" dirty="0">
                <a:latin typeface="WsC Grundschrift" pitchFamily="2" charset="0"/>
              </a:rPr>
              <a:t> </a:t>
            </a:r>
          </a:p>
          <a:p>
            <a:pPr algn="ctr"/>
            <a:r>
              <a:rPr lang="de-DE" sz="2400" dirty="0">
                <a:latin typeface="WsC Grundschrift" pitchFamily="2" charset="0"/>
              </a:rPr>
              <a:t>Gab es Geld schon immer?</a:t>
            </a:r>
          </a:p>
        </p:txBody>
      </p:sp>
      <p:pic>
        <p:nvPicPr>
          <p:cNvPr id="8" name="Grafik 7">
            <a:extLst>
              <a:ext uri="{FF2B5EF4-FFF2-40B4-BE49-F238E27FC236}">
                <a16:creationId xmlns:a16="http://schemas.microsoft.com/office/drawing/2014/main" id="{2B1F1659-7FDC-2BAF-A2D4-3C706000642F}"/>
              </a:ext>
            </a:extLst>
          </p:cNvPr>
          <p:cNvPicPr>
            <a:picLocks noChangeAspect="1"/>
          </p:cNvPicPr>
          <p:nvPr/>
        </p:nvPicPr>
        <p:blipFill>
          <a:blip r:embed="rId3"/>
          <a:stretch>
            <a:fillRect/>
          </a:stretch>
        </p:blipFill>
        <p:spPr>
          <a:xfrm>
            <a:off x="9417050" y="1554817"/>
            <a:ext cx="996950" cy="996950"/>
          </a:xfrm>
          <a:prstGeom prst="rect">
            <a:avLst/>
          </a:prstGeom>
        </p:spPr>
      </p:pic>
      <p:pic>
        <p:nvPicPr>
          <p:cNvPr id="10" name="Grafik 9">
            <a:extLst>
              <a:ext uri="{FF2B5EF4-FFF2-40B4-BE49-F238E27FC236}">
                <a16:creationId xmlns:a16="http://schemas.microsoft.com/office/drawing/2014/main" id="{2F187793-551B-E23D-EFAB-1C4771D05227}"/>
              </a:ext>
            </a:extLst>
          </p:cNvPr>
          <p:cNvPicPr>
            <a:picLocks noChangeAspect="1"/>
          </p:cNvPicPr>
          <p:nvPr/>
        </p:nvPicPr>
        <p:blipFill>
          <a:blip r:embed="rId4"/>
          <a:stretch>
            <a:fillRect/>
          </a:stretch>
        </p:blipFill>
        <p:spPr>
          <a:xfrm rot="1629091">
            <a:off x="8552365" y="3302589"/>
            <a:ext cx="2776571" cy="1575594"/>
          </a:xfrm>
          <a:prstGeom prst="rect">
            <a:avLst/>
          </a:prstGeom>
        </p:spPr>
      </p:pic>
      <p:pic>
        <p:nvPicPr>
          <p:cNvPr id="12" name="Grafik 11">
            <a:extLst>
              <a:ext uri="{FF2B5EF4-FFF2-40B4-BE49-F238E27FC236}">
                <a16:creationId xmlns:a16="http://schemas.microsoft.com/office/drawing/2014/main" id="{147C227B-6768-376D-3E6F-E35A1001B6A3}"/>
              </a:ext>
            </a:extLst>
          </p:cNvPr>
          <p:cNvPicPr>
            <a:picLocks noChangeAspect="1"/>
          </p:cNvPicPr>
          <p:nvPr/>
        </p:nvPicPr>
        <p:blipFill>
          <a:blip r:embed="rId5"/>
          <a:stretch>
            <a:fillRect/>
          </a:stretch>
        </p:blipFill>
        <p:spPr>
          <a:xfrm>
            <a:off x="7904517" y="4986758"/>
            <a:ext cx="882650" cy="876300"/>
          </a:xfrm>
          <a:prstGeom prst="rect">
            <a:avLst/>
          </a:prstGeom>
        </p:spPr>
      </p:pic>
      <p:pic>
        <p:nvPicPr>
          <p:cNvPr id="14" name="Grafik 13">
            <a:extLst>
              <a:ext uri="{FF2B5EF4-FFF2-40B4-BE49-F238E27FC236}">
                <a16:creationId xmlns:a16="http://schemas.microsoft.com/office/drawing/2014/main" id="{8551C751-1C3B-7922-B4EA-1691932EE040}"/>
              </a:ext>
            </a:extLst>
          </p:cNvPr>
          <p:cNvPicPr>
            <a:picLocks noChangeAspect="1"/>
          </p:cNvPicPr>
          <p:nvPr/>
        </p:nvPicPr>
        <p:blipFill>
          <a:blip r:embed="rId6"/>
          <a:stretch>
            <a:fillRect/>
          </a:stretch>
        </p:blipFill>
        <p:spPr>
          <a:xfrm rot="19790149">
            <a:off x="934147" y="3809856"/>
            <a:ext cx="3145816" cy="1818114"/>
          </a:xfrm>
          <a:prstGeom prst="rect">
            <a:avLst/>
          </a:prstGeom>
        </p:spPr>
      </p:pic>
      <p:pic>
        <p:nvPicPr>
          <p:cNvPr id="16" name="Grafik 15">
            <a:extLst>
              <a:ext uri="{FF2B5EF4-FFF2-40B4-BE49-F238E27FC236}">
                <a16:creationId xmlns:a16="http://schemas.microsoft.com/office/drawing/2014/main" id="{60D176FF-E4E3-A647-B790-33BEF1BB8E71}"/>
              </a:ext>
            </a:extLst>
          </p:cNvPr>
          <p:cNvPicPr>
            <a:picLocks noChangeAspect="1"/>
          </p:cNvPicPr>
          <p:nvPr/>
        </p:nvPicPr>
        <p:blipFill>
          <a:blip r:embed="rId7"/>
          <a:stretch>
            <a:fillRect/>
          </a:stretch>
        </p:blipFill>
        <p:spPr>
          <a:xfrm>
            <a:off x="1778000" y="1841464"/>
            <a:ext cx="914400" cy="914400"/>
          </a:xfrm>
          <a:prstGeom prst="rect">
            <a:avLst/>
          </a:prstGeom>
        </p:spPr>
      </p:pic>
      <p:pic>
        <p:nvPicPr>
          <p:cNvPr id="18" name="Grafik 17">
            <a:extLst>
              <a:ext uri="{FF2B5EF4-FFF2-40B4-BE49-F238E27FC236}">
                <a16:creationId xmlns:a16="http://schemas.microsoft.com/office/drawing/2014/main" id="{DFDD2F6F-EBC4-F433-74E0-89A038CCF243}"/>
              </a:ext>
            </a:extLst>
          </p:cNvPr>
          <p:cNvPicPr>
            <a:picLocks noChangeAspect="1"/>
          </p:cNvPicPr>
          <p:nvPr/>
        </p:nvPicPr>
        <p:blipFill>
          <a:blip r:embed="rId8"/>
          <a:stretch>
            <a:fillRect/>
          </a:stretch>
        </p:blipFill>
        <p:spPr>
          <a:xfrm>
            <a:off x="5579149" y="4986758"/>
            <a:ext cx="755650" cy="755650"/>
          </a:xfrm>
          <a:prstGeom prst="rect">
            <a:avLst/>
          </a:prstGeom>
        </p:spPr>
      </p:pic>
    </p:spTree>
    <p:extLst>
      <p:ext uri="{BB962C8B-B14F-4D97-AF65-F5344CB8AC3E}">
        <p14:creationId xmlns:p14="http://schemas.microsoft.com/office/powerpoint/2010/main" val="368214277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Naturaltausch</a:t>
            </a:r>
          </a:p>
        </p:txBody>
      </p:sp>
      <p:sp>
        <p:nvSpPr>
          <p:cNvPr id="6" name="Textfeld 5">
            <a:extLst>
              <a:ext uri="{FF2B5EF4-FFF2-40B4-BE49-F238E27FC236}">
                <a16:creationId xmlns:a16="http://schemas.microsoft.com/office/drawing/2014/main" id="{AA7897E9-410F-3FF1-39E7-FB042859995F}"/>
              </a:ext>
            </a:extLst>
          </p:cNvPr>
          <p:cNvSpPr txBox="1"/>
          <p:nvPr/>
        </p:nvSpPr>
        <p:spPr>
          <a:xfrm>
            <a:off x="1647825" y="1619250"/>
            <a:ext cx="8639175" cy="4524315"/>
          </a:xfrm>
          <a:prstGeom prst="rect">
            <a:avLst/>
          </a:prstGeom>
          <a:noFill/>
        </p:spPr>
        <p:txBody>
          <a:bodyPr wrap="square" rtlCol="0">
            <a:spAutoFit/>
          </a:bodyPr>
          <a:lstStyle/>
          <a:p>
            <a:pPr algn="ctr"/>
            <a:r>
              <a:rPr lang="de-DE" sz="2400" dirty="0">
                <a:latin typeface="WsC Grundschrift" pitchFamily="2" charset="0"/>
              </a:rPr>
              <a:t>Geld gab es nicht schon immer. Bevor es Geld gab, wurden Waren gegen Waren direkt getauscht, das wird </a:t>
            </a:r>
            <a:r>
              <a:rPr lang="de-DE" sz="2400" b="1" dirty="0">
                <a:latin typeface="WsC Grundschrift" pitchFamily="2" charset="0"/>
              </a:rPr>
              <a:t>Naturaltausch </a:t>
            </a:r>
            <a:r>
              <a:rPr lang="de-DE" sz="2400" dirty="0">
                <a:latin typeface="WsC Grundschrift" pitchFamily="2" charset="0"/>
              </a:rPr>
              <a:t>genannt.</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dirty="0">
                <a:latin typeface="WsC Grundschrift" pitchFamily="2" charset="0"/>
              </a:rPr>
              <a:t>Vor dem Tausch muss der Wert der Gegenstände untereinander ausgemacht werden. Der Wert ist also subjektiv festgelegt.</a:t>
            </a:r>
          </a:p>
        </p:txBody>
      </p:sp>
      <p:pic>
        <p:nvPicPr>
          <p:cNvPr id="7" name="Grafik 6">
            <a:extLst>
              <a:ext uri="{FF2B5EF4-FFF2-40B4-BE49-F238E27FC236}">
                <a16:creationId xmlns:a16="http://schemas.microsoft.com/office/drawing/2014/main" id="{7E01A935-E0BC-F243-3208-907F50CA22BA}"/>
              </a:ext>
            </a:extLst>
          </p:cNvPr>
          <p:cNvPicPr>
            <a:picLocks noChangeAspect="1"/>
          </p:cNvPicPr>
          <p:nvPr/>
        </p:nvPicPr>
        <p:blipFill>
          <a:blip r:embed="rId3"/>
          <a:stretch>
            <a:fillRect/>
          </a:stretch>
        </p:blipFill>
        <p:spPr>
          <a:xfrm>
            <a:off x="3203575" y="3165475"/>
            <a:ext cx="1879600" cy="1593850"/>
          </a:xfrm>
          <a:prstGeom prst="rect">
            <a:avLst/>
          </a:prstGeom>
        </p:spPr>
      </p:pic>
      <p:pic>
        <p:nvPicPr>
          <p:cNvPr id="11" name="Grafik 10">
            <a:extLst>
              <a:ext uri="{FF2B5EF4-FFF2-40B4-BE49-F238E27FC236}">
                <a16:creationId xmlns:a16="http://schemas.microsoft.com/office/drawing/2014/main" id="{7513DFF3-8FF1-6773-93A9-54C68889C511}"/>
              </a:ext>
            </a:extLst>
          </p:cNvPr>
          <p:cNvPicPr>
            <a:picLocks noChangeAspect="1"/>
          </p:cNvPicPr>
          <p:nvPr/>
        </p:nvPicPr>
        <p:blipFill>
          <a:blip r:embed="rId4"/>
          <a:stretch>
            <a:fillRect/>
          </a:stretch>
        </p:blipFill>
        <p:spPr>
          <a:xfrm>
            <a:off x="7413625" y="3279775"/>
            <a:ext cx="1162050" cy="1365250"/>
          </a:xfrm>
          <a:prstGeom prst="rect">
            <a:avLst/>
          </a:prstGeom>
        </p:spPr>
      </p:pic>
      <p:cxnSp>
        <p:nvCxnSpPr>
          <p:cNvPr id="15" name="Gerade Verbindung mit Pfeil 14">
            <a:extLst>
              <a:ext uri="{FF2B5EF4-FFF2-40B4-BE49-F238E27FC236}">
                <a16:creationId xmlns:a16="http://schemas.microsoft.com/office/drawing/2014/main" id="{3C77B532-7D96-E13B-438A-DAE45BEA1F01}"/>
              </a:ext>
            </a:extLst>
          </p:cNvPr>
          <p:cNvCxnSpPr/>
          <p:nvPr/>
        </p:nvCxnSpPr>
        <p:spPr>
          <a:xfrm>
            <a:off x="5200650" y="3962400"/>
            <a:ext cx="190817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52560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Naturaltausch</a:t>
            </a:r>
          </a:p>
        </p:txBody>
      </p:sp>
      <p:sp>
        <p:nvSpPr>
          <p:cNvPr id="6" name="Textfeld 5">
            <a:extLst>
              <a:ext uri="{FF2B5EF4-FFF2-40B4-BE49-F238E27FC236}">
                <a16:creationId xmlns:a16="http://schemas.microsoft.com/office/drawing/2014/main" id="{AA7897E9-410F-3FF1-39E7-FB042859995F}"/>
              </a:ext>
            </a:extLst>
          </p:cNvPr>
          <p:cNvSpPr txBox="1"/>
          <p:nvPr/>
        </p:nvSpPr>
        <p:spPr>
          <a:xfrm>
            <a:off x="1647825" y="1619250"/>
            <a:ext cx="8639175" cy="830997"/>
          </a:xfrm>
          <a:prstGeom prst="rect">
            <a:avLst/>
          </a:prstGeom>
          <a:noFill/>
        </p:spPr>
        <p:txBody>
          <a:bodyPr wrap="square" rtlCol="0">
            <a:spAutoFit/>
          </a:bodyPr>
          <a:lstStyle/>
          <a:p>
            <a:pPr algn="ctr"/>
            <a:r>
              <a:rPr lang="de-DE" sz="2400" dirty="0">
                <a:latin typeface="WsC Grundschrift" pitchFamily="2" charset="0"/>
              </a:rPr>
              <a:t>Geld gab es nicht schon immer. Bevor es Geld gab, wurden Waren gegen Waren direkt getauscht, das wird </a:t>
            </a:r>
            <a:r>
              <a:rPr lang="de-DE" sz="2400" b="1" dirty="0">
                <a:latin typeface="WsC Grundschrift" pitchFamily="2" charset="0"/>
              </a:rPr>
              <a:t>Naturaltausch </a:t>
            </a:r>
            <a:r>
              <a:rPr lang="de-DE" sz="2400" dirty="0">
                <a:latin typeface="WsC Grundschrift" pitchFamily="2" charset="0"/>
              </a:rPr>
              <a:t>genannt. </a:t>
            </a:r>
          </a:p>
        </p:txBody>
      </p:sp>
      <p:pic>
        <p:nvPicPr>
          <p:cNvPr id="7" name="Grafik 6">
            <a:extLst>
              <a:ext uri="{FF2B5EF4-FFF2-40B4-BE49-F238E27FC236}">
                <a16:creationId xmlns:a16="http://schemas.microsoft.com/office/drawing/2014/main" id="{7E01A935-E0BC-F243-3208-907F50CA22BA}"/>
              </a:ext>
            </a:extLst>
          </p:cNvPr>
          <p:cNvPicPr>
            <a:picLocks noChangeAspect="1"/>
          </p:cNvPicPr>
          <p:nvPr/>
        </p:nvPicPr>
        <p:blipFill>
          <a:blip r:embed="rId2"/>
          <a:stretch>
            <a:fillRect/>
          </a:stretch>
        </p:blipFill>
        <p:spPr>
          <a:xfrm>
            <a:off x="3203575" y="3165475"/>
            <a:ext cx="1879600" cy="1593850"/>
          </a:xfrm>
          <a:prstGeom prst="rect">
            <a:avLst/>
          </a:prstGeom>
        </p:spPr>
      </p:pic>
      <p:pic>
        <p:nvPicPr>
          <p:cNvPr id="11" name="Grafik 10">
            <a:extLst>
              <a:ext uri="{FF2B5EF4-FFF2-40B4-BE49-F238E27FC236}">
                <a16:creationId xmlns:a16="http://schemas.microsoft.com/office/drawing/2014/main" id="{7513DFF3-8FF1-6773-93A9-54C68889C511}"/>
              </a:ext>
            </a:extLst>
          </p:cNvPr>
          <p:cNvPicPr>
            <a:picLocks noChangeAspect="1"/>
          </p:cNvPicPr>
          <p:nvPr/>
        </p:nvPicPr>
        <p:blipFill>
          <a:blip r:embed="rId3"/>
          <a:stretch>
            <a:fillRect/>
          </a:stretch>
        </p:blipFill>
        <p:spPr>
          <a:xfrm>
            <a:off x="7413625" y="3279775"/>
            <a:ext cx="1162050" cy="1365250"/>
          </a:xfrm>
          <a:prstGeom prst="rect">
            <a:avLst/>
          </a:prstGeom>
        </p:spPr>
      </p:pic>
      <p:cxnSp>
        <p:nvCxnSpPr>
          <p:cNvPr id="15" name="Gerade Verbindung mit Pfeil 14">
            <a:extLst>
              <a:ext uri="{FF2B5EF4-FFF2-40B4-BE49-F238E27FC236}">
                <a16:creationId xmlns:a16="http://schemas.microsoft.com/office/drawing/2014/main" id="{3C77B532-7D96-E13B-438A-DAE45BEA1F01}"/>
              </a:ext>
            </a:extLst>
          </p:cNvPr>
          <p:cNvCxnSpPr/>
          <p:nvPr/>
        </p:nvCxnSpPr>
        <p:spPr>
          <a:xfrm>
            <a:off x="5200650" y="3962400"/>
            <a:ext cx="190817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32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Naturaltausch</a:t>
            </a:r>
          </a:p>
        </p:txBody>
      </p:sp>
      <p:sp>
        <p:nvSpPr>
          <p:cNvPr id="6" name="Textfeld 5">
            <a:extLst>
              <a:ext uri="{FF2B5EF4-FFF2-40B4-BE49-F238E27FC236}">
                <a16:creationId xmlns:a16="http://schemas.microsoft.com/office/drawing/2014/main" id="{AA7897E9-410F-3FF1-39E7-FB042859995F}"/>
              </a:ext>
            </a:extLst>
          </p:cNvPr>
          <p:cNvSpPr txBox="1"/>
          <p:nvPr/>
        </p:nvSpPr>
        <p:spPr>
          <a:xfrm>
            <a:off x="1647825" y="1619250"/>
            <a:ext cx="8639175" cy="1200329"/>
          </a:xfrm>
          <a:prstGeom prst="rect">
            <a:avLst/>
          </a:prstGeom>
          <a:noFill/>
        </p:spPr>
        <p:txBody>
          <a:bodyPr wrap="square" rtlCol="0">
            <a:spAutoFit/>
          </a:bodyPr>
          <a:lstStyle/>
          <a:p>
            <a:pPr algn="ctr"/>
            <a:r>
              <a:rPr lang="de-DE" sz="2400" dirty="0">
                <a:latin typeface="WsC Grundschrift" pitchFamily="2" charset="0"/>
              </a:rPr>
              <a:t>Beim </a:t>
            </a:r>
            <a:r>
              <a:rPr lang="de-DE" sz="2400" b="1" dirty="0">
                <a:latin typeface="WsC Grundschrift" pitchFamily="2" charset="0"/>
              </a:rPr>
              <a:t>Naturaltausch </a:t>
            </a:r>
            <a:r>
              <a:rPr lang="de-DE" sz="2400" dirty="0">
                <a:latin typeface="WsC Grundschrift" pitchFamily="2" charset="0"/>
              </a:rPr>
              <a:t>kommt es häufig vor, dass der Tauschpartner nicht genau das haben will, was du gerade anbieten kannst. Dann sind längere Tauschketten nötig.</a:t>
            </a:r>
          </a:p>
        </p:txBody>
      </p:sp>
      <p:pic>
        <p:nvPicPr>
          <p:cNvPr id="7" name="Grafik 6">
            <a:extLst>
              <a:ext uri="{FF2B5EF4-FFF2-40B4-BE49-F238E27FC236}">
                <a16:creationId xmlns:a16="http://schemas.microsoft.com/office/drawing/2014/main" id="{7E01A935-E0BC-F243-3208-907F50CA22BA}"/>
              </a:ext>
            </a:extLst>
          </p:cNvPr>
          <p:cNvPicPr>
            <a:picLocks noChangeAspect="1"/>
          </p:cNvPicPr>
          <p:nvPr/>
        </p:nvPicPr>
        <p:blipFill>
          <a:blip r:embed="rId2"/>
          <a:stretch>
            <a:fillRect/>
          </a:stretch>
        </p:blipFill>
        <p:spPr>
          <a:xfrm>
            <a:off x="866775" y="3279775"/>
            <a:ext cx="1879600" cy="1593850"/>
          </a:xfrm>
          <a:prstGeom prst="rect">
            <a:avLst/>
          </a:prstGeom>
        </p:spPr>
      </p:pic>
      <p:pic>
        <p:nvPicPr>
          <p:cNvPr id="11" name="Grafik 10">
            <a:extLst>
              <a:ext uri="{FF2B5EF4-FFF2-40B4-BE49-F238E27FC236}">
                <a16:creationId xmlns:a16="http://schemas.microsoft.com/office/drawing/2014/main" id="{7513DFF3-8FF1-6773-93A9-54C68889C511}"/>
              </a:ext>
            </a:extLst>
          </p:cNvPr>
          <p:cNvPicPr>
            <a:picLocks noChangeAspect="1"/>
          </p:cNvPicPr>
          <p:nvPr/>
        </p:nvPicPr>
        <p:blipFill>
          <a:blip r:embed="rId3"/>
          <a:stretch>
            <a:fillRect/>
          </a:stretch>
        </p:blipFill>
        <p:spPr>
          <a:xfrm>
            <a:off x="9705975" y="3346540"/>
            <a:ext cx="1162050" cy="1365250"/>
          </a:xfrm>
          <a:prstGeom prst="rect">
            <a:avLst/>
          </a:prstGeom>
        </p:spPr>
      </p:pic>
      <p:cxnSp>
        <p:nvCxnSpPr>
          <p:cNvPr id="15" name="Gerade Verbindung mit Pfeil 14">
            <a:extLst>
              <a:ext uri="{FF2B5EF4-FFF2-40B4-BE49-F238E27FC236}">
                <a16:creationId xmlns:a16="http://schemas.microsoft.com/office/drawing/2014/main" id="{3C77B532-7D96-E13B-438A-DAE45BEA1F01}"/>
              </a:ext>
            </a:extLst>
          </p:cNvPr>
          <p:cNvCxnSpPr/>
          <p:nvPr/>
        </p:nvCxnSpPr>
        <p:spPr>
          <a:xfrm>
            <a:off x="2908300" y="4029165"/>
            <a:ext cx="190817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787774CA-CCF9-A000-D2BE-BD32AF428ED6}"/>
              </a:ext>
            </a:extLst>
          </p:cNvPr>
          <p:cNvPicPr>
            <a:picLocks noChangeAspect="1"/>
          </p:cNvPicPr>
          <p:nvPr/>
        </p:nvPicPr>
        <p:blipFill>
          <a:blip r:embed="rId4"/>
          <a:stretch>
            <a:fillRect/>
          </a:stretch>
        </p:blipFill>
        <p:spPr>
          <a:xfrm>
            <a:off x="5029200" y="3429000"/>
            <a:ext cx="2413000" cy="1320800"/>
          </a:xfrm>
          <a:prstGeom prst="rect">
            <a:avLst/>
          </a:prstGeom>
        </p:spPr>
      </p:pic>
      <p:cxnSp>
        <p:nvCxnSpPr>
          <p:cNvPr id="9" name="Gerade Verbindung mit Pfeil 8">
            <a:extLst>
              <a:ext uri="{FF2B5EF4-FFF2-40B4-BE49-F238E27FC236}">
                <a16:creationId xmlns:a16="http://schemas.microsoft.com/office/drawing/2014/main" id="{211454E4-E938-EDEE-E173-CFE5FA3D2732}"/>
              </a:ext>
            </a:extLst>
          </p:cNvPr>
          <p:cNvCxnSpPr/>
          <p:nvPr/>
        </p:nvCxnSpPr>
        <p:spPr>
          <a:xfrm>
            <a:off x="7588250" y="4038690"/>
            <a:ext cx="190817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45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1428930"/>
            <a:ext cx="11645900" cy="5200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1200329"/>
          </a:xfrm>
          <a:prstGeom prst="rect">
            <a:avLst/>
          </a:prstGeom>
          <a:noFill/>
        </p:spPr>
        <p:txBody>
          <a:bodyPr wrap="square" rtlCol="0">
            <a:spAutoFit/>
          </a:bodyPr>
          <a:lstStyle/>
          <a:p>
            <a:pPr algn="ctr"/>
            <a:r>
              <a:rPr lang="de-DE" sz="3600" dirty="0">
                <a:latin typeface="WsC Grundschrift" pitchFamily="2" charset="0"/>
              </a:rPr>
              <a:t>Geschichte des Geldes:</a:t>
            </a:r>
          </a:p>
          <a:p>
            <a:pPr algn="ctr"/>
            <a:r>
              <a:rPr lang="de-DE" sz="3600" dirty="0">
                <a:latin typeface="WsC Grundschrift" pitchFamily="2" charset="0"/>
              </a:rPr>
              <a:t>Naturaltausch</a:t>
            </a:r>
          </a:p>
        </p:txBody>
      </p:sp>
      <p:sp>
        <p:nvSpPr>
          <p:cNvPr id="6" name="Textfeld 5">
            <a:extLst>
              <a:ext uri="{FF2B5EF4-FFF2-40B4-BE49-F238E27FC236}">
                <a16:creationId xmlns:a16="http://schemas.microsoft.com/office/drawing/2014/main" id="{AA7897E9-410F-3FF1-39E7-FB042859995F}"/>
              </a:ext>
            </a:extLst>
          </p:cNvPr>
          <p:cNvSpPr txBox="1"/>
          <p:nvPr/>
        </p:nvSpPr>
        <p:spPr>
          <a:xfrm>
            <a:off x="1647825" y="1619250"/>
            <a:ext cx="8639175" cy="461665"/>
          </a:xfrm>
          <a:prstGeom prst="rect">
            <a:avLst/>
          </a:prstGeom>
          <a:noFill/>
        </p:spPr>
        <p:txBody>
          <a:bodyPr wrap="square" rtlCol="0">
            <a:spAutoFit/>
          </a:bodyPr>
          <a:lstStyle/>
          <a:p>
            <a:pPr algn="ctr"/>
            <a:r>
              <a:rPr lang="de-DE" sz="2400" dirty="0">
                <a:latin typeface="WsC Grundschrift" pitchFamily="2" charset="0"/>
              </a:rPr>
              <a:t>Experiment 1: Probiert den Naturaltausch selbst aus. </a:t>
            </a:r>
          </a:p>
        </p:txBody>
      </p:sp>
      <p:pic>
        <p:nvPicPr>
          <p:cNvPr id="10" name="Grafik 9" descr="Ein Bild, das Muster, nähen, Pixel enthält.&#10;&#10;Automatisch generierte Beschreibung">
            <a:extLst>
              <a:ext uri="{FF2B5EF4-FFF2-40B4-BE49-F238E27FC236}">
                <a16:creationId xmlns:a16="http://schemas.microsoft.com/office/drawing/2014/main" id="{109C87B5-8998-79AD-0508-23EBAD42B44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75733" y="3395544"/>
            <a:ext cx="1640533" cy="1640533"/>
          </a:xfrm>
          <a:prstGeom prst="rect">
            <a:avLst/>
          </a:prstGeom>
        </p:spPr>
      </p:pic>
    </p:spTree>
    <p:extLst>
      <p:ext uri="{BB962C8B-B14F-4D97-AF65-F5344CB8AC3E}">
        <p14:creationId xmlns:p14="http://schemas.microsoft.com/office/powerpoint/2010/main" val="389723370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1779</Words>
  <Application>Microsoft Macintosh PowerPoint</Application>
  <PresentationFormat>Breitbild</PresentationFormat>
  <Paragraphs>334</Paragraphs>
  <Slides>39</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39</vt:i4>
      </vt:variant>
    </vt:vector>
  </HeadingPairs>
  <TitlesOfParts>
    <vt:vector size="48" baseType="lpstr">
      <vt:lpstr>Arial</vt:lpstr>
      <vt:lpstr>Calibri</vt:lpstr>
      <vt:lpstr>Calibri Light</vt:lpstr>
      <vt:lpstr>EB Garamond</vt:lpstr>
      <vt:lpstr>Gudea</vt:lpstr>
      <vt:lpstr>Symbol</vt:lpstr>
      <vt:lpstr>Wingdings</vt:lpstr>
      <vt:lpstr>WsC Grundschrift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Dinah-Marie Wiedenhöfer</dc:creator>
  <cp:lastModifiedBy>Dinah-Marie Wiedenhöfer</cp:lastModifiedBy>
  <cp:revision>50</cp:revision>
  <dcterms:created xsi:type="dcterms:W3CDTF">2023-05-23T10:24:10Z</dcterms:created>
  <dcterms:modified xsi:type="dcterms:W3CDTF">2023-09-12T11:22:00Z</dcterms:modified>
</cp:coreProperties>
</file>