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29_9ECE4645.xml" ContentType="application/vnd.ms-powerpoint.comments+xml"/>
  <Override PartName="/ppt/comments/modernComment_127_7B6D22D5.xml" ContentType="application/vnd.ms-powerpoint.comments+xml"/>
  <Override PartName="/ppt/comments/modernComment_117_9825D927.xml" ContentType="application/vnd.ms-powerpoint.comments+xml"/>
  <Override PartName="/ppt/comments/modernComment_11E_2BE5CB1F.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96" r:id="rId3"/>
    <p:sldId id="297" r:id="rId4"/>
    <p:sldId id="298" r:id="rId5"/>
    <p:sldId id="295" r:id="rId6"/>
    <p:sldId id="257" r:id="rId7"/>
    <p:sldId id="288" r:id="rId8"/>
    <p:sldId id="289" r:id="rId9"/>
    <p:sldId id="290" r:id="rId10"/>
    <p:sldId id="260" r:id="rId11"/>
    <p:sldId id="261" r:id="rId12"/>
    <p:sldId id="263" r:id="rId13"/>
    <p:sldId id="262" r:id="rId14"/>
    <p:sldId id="264" r:id="rId15"/>
    <p:sldId id="265" r:id="rId16"/>
    <p:sldId id="266" r:id="rId17"/>
    <p:sldId id="267" r:id="rId18"/>
    <p:sldId id="291" r:id="rId19"/>
    <p:sldId id="268" r:id="rId20"/>
    <p:sldId id="272" r:id="rId21"/>
    <p:sldId id="270" r:id="rId22"/>
    <p:sldId id="271" r:id="rId23"/>
    <p:sldId id="269" r:id="rId24"/>
    <p:sldId id="273" r:id="rId25"/>
    <p:sldId id="274" r:id="rId26"/>
    <p:sldId id="275" r:id="rId27"/>
    <p:sldId id="276" r:id="rId28"/>
    <p:sldId id="277" r:id="rId29"/>
    <p:sldId id="278" r:id="rId30"/>
    <p:sldId id="279" r:id="rId31"/>
    <p:sldId id="280" r:id="rId32"/>
    <p:sldId id="299" r:id="rId33"/>
    <p:sldId id="282" r:id="rId34"/>
    <p:sldId id="292" r:id="rId35"/>
    <p:sldId id="281" r:id="rId36"/>
    <p:sldId id="283" r:id="rId37"/>
    <p:sldId id="284" r:id="rId38"/>
    <p:sldId id="293" r:id="rId39"/>
    <p:sldId id="285" r:id="rId40"/>
    <p:sldId id="286" r:id="rId41"/>
    <p:sldId id="287" r:id="rId42"/>
    <p:sldId id="301"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32ED1A-865F-1C51-BF47-69ECCF3C9F03}" name="Dinah-Marie Wiedenhöfer" initials="DW" userId="665be2f4a9c23b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80" autoAdjust="0"/>
    <p:restoredTop sz="94660"/>
  </p:normalViewPr>
  <p:slideViewPr>
    <p:cSldViewPr snapToGrid="0">
      <p:cViewPr varScale="1">
        <p:scale>
          <a:sx n="100" d="100"/>
          <a:sy n="100" d="100"/>
        </p:scale>
        <p:origin x="184"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117_9825D927.xml><?xml version="1.0" encoding="utf-8"?>
<p188:cmLst xmlns:a="http://schemas.openxmlformats.org/drawingml/2006/main" xmlns:r="http://schemas.openxmlformats.org/officeDocument/2006/relationships" xmlns:p188="http://schemas.microsoft.com/office/powerpoint/2018/8/main">
  <p188:cm id="{16538E06-966F-4841-B09A-1F195B735193}" authorId="{1A32ED1A-865F-1C51-BF47-69ECCF3C9F03}" created="2023-08-07T09:27:37.999">
    <pc:sldMkLst xmlns:pc="http://schemas.microsoft.com/office/powerpoint/2013/main/command">
      <pc:docMk/>
      <pc:sldMk cId="2552617255" sldId="279"/>
    </pc:sldMkLst>
    <p188:txBody>
      <a:bodyPr/>
      <a:lstStyle/>
      <a:p>
        <a:r>
          <a:rPr lang="de-DE"/>
          <a:t>Hinweis zur Umsetzung: Hier sollte die Unterscheidung zwischen festen Ausgaben und variablen Ausgaben hervorgehoben werden. Feste Ausgaben bestehen jeden Monat, diese sind in diesem Fall z. B. das Futter für das Haustier. Für Leon ist diese Ausgabe nicht variabel, weil das Futter jeden Monat gekauft werden muss. Andere Ausgaben, wie z. B. die Süßigkeiten, sind nicht jeden Monat nötig und müssen deshalb nicht als feste Ausgaben im Haushaltsplan notiert werden. Stattdessen können sie unter die variablen Ausgaben gezählt werden, welche mit dem Geld aus dem Umschlag „Ausgeben“ spontan gekauft werden können.</a:t>
        </a:r>
      </a:p>
    </p188:txBody>
  </p188:cm>
</p188:cmLst>
</file>

<file path=ppt/comments/modernComment_11E_2BE5CB1F.xml><?xml version="1.0" encoding="utf-8"?>
<p188:cmLst xmlns:a="http://schemas.openxmlformats.org/drawingml/2006/main" xmlns:r="http://schemas.openxmlformats.org/officeDocument/2006/relationships" xmlns:p188="http://schemas.microsoft.com/office/powerpoint/2018/8/main">
  <p188:cm id="{48A9447F-9240-5348-ACE2-0418FE281E3C}" authorId="{1A32ED1A-865F-1C51-BF47-69ECCF3C9F03}" created="2023-08-07T09:09:44.659">
    <pc:sldMkLst xmlns:pc="http://schemas.microsoft.com/office/powerpoint/2013/main/command">
      <pc:docMk/>
      <pc:sldMk cId="736480031" sldId="286"/>
    </pc:sldMkLst>
    <p188:txBody>
      <a:bodyPr/>
      <a:lstStyle/>
      <a:p>
        <a:r>
          <a:rPr lang="de-DE"/>
          <a:t>Hinweis zur Umsetzung: 
Diese Einnahmen und Ausgaben können je nach Klassensituation verändert und angepasst werden. 
Je nachdem, was als Sparziel festgelegt wird und welcher Preis dafür festgelegt wird, sollten die Einnahmen und Ausgaben angepasst werden, damit es möglich ist, das Sparziel in der dafür angelegten Zeit zu erreichen, es aber auch nicht zu einfach ist.
Es sollte zudem möglich sein, dass die SuS ihr Geld auch für spontane Ausgaben verwenden können, hierfür kann ein kleiner Kiosk in der Klasse eingerichtet werden, es können aber auch immaterielle Dinge erworben werden, z. B. Sitzplatz für eine Stunde selbst aussuchen für 5 €.</a:t>
        </a:r>
      </a:p>
    </p188:txBody>
  </p188:cm>
</p188:cmLst>
</file>

<file path=ppt/comments/modernComment_127_7B6D22D5.xml><?xml version="1.0" encoding="utf-8"?>
<p188:cmLst xmlns:a="http://schemas.openxmlformats.org/drawingml/2006/main" xmlns:r="http://schemas.openxmlformats.org/officeDocument/2006/relationships" xmlns:p188="http://schemas.microsoft.com/office/powerpoint/2018/8/main">
  <p188:cm id="{3EB0F12B-4935-8F4D-9E22-B2AB039F8415}" authorId="{1A32ED1A-865F-1C51-BF47-69ECCF3C9F03}" created="2023-08-07T09:10:17.888">
    <pc:sldMkLst xmlns:pc="http://schemas.microsoft.com/office/powerpoint/2013/main/command">
      <pc:docMk/>
      <pc:sldMk cId="2070749909" sldId="295"/>
    </pc:sldMkLst>
    <p188:txBody>
      <a:bodyPr/>
      <a:lstStyle/>
      <a:p>
        <a:r>
          <a:rPr lang="de-DE"/>
          <a:t>Hinweis zur Umsetzung: Präsentation im Unterricht ab hier ablaufen lassen</a:t>
        </a:r>
      </a:p>
    </p188:txBody>
  </p188:cm>
</p188:cmLst>
</file>

<file path=ppt/comments/modernComment_129_9ECE4645.xml><?xml version="1.0" encoding="utf-8"?>
<p188:cmLst xmlns:a="http://schemas.openxmlformats.org/drawingml/2006/main" xmlns:r="http://schemas.openxmlformats.org/officeDocument/2006/relationships" xmlns:p188="http://schemas.microsoft.com/office/powerpoint/2018/8/main">
  <p188:cm id="{FCD471E6-F1A8-D04D-B1C0-0B9AB4693C4A}" authorId="{1A32ED1A-865F-1C51-BF47-69ECCF3C9F03}" created="2023-06-14T15:33:50.971">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360" len="189">
        <ac:context len="1191" hash="1422469475"/>
      </ac:txMk>
    </ac:txMkLst>
    <p188:pos x="9440562" y="1982101"/>
    <p188:txBody>
      <a:bodyPr/>
      <a:lstStyle/>
      <a:p>
        <a:r>
          <a:rPr lang="de-DE"/>
          <a:t>Sparraten berechnen - jede Woche/jeden Monat muss derselbe Betrag gespart werden</a:t>
        </a:r>
      </a:p>
    </p188:txBody>
  </p188:cm>
  <p188:cm id="{7EEB966B-8C71-0B49-9E60-90988493BE69}" authorId="{1A32ED1A-865F-1C51-BF47-69ECCF3C9F03}" created="2023-06-14T15:35:30.110">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158" len="201">
        <ac:context len="1191" hash="1422469475"/>
      </ac:txMk>
    </ac:txMkLst>
    <p188:pos x="8723870" y="1561971"/>
    <p188:txBody>
      <a:bodyPr/>
      <a:lstStyle/>
      <a:p>
        <a:r>
          <a:rPr lang="de-DE"/>
          <a:t>Informationen zu den Einnahmen und Ausgaben in Haushaltspläne (Tabellen) eintragen, danach entsprechend Sparraten berechnen bzw. Einnahmen und Ausgaben verändern, damit Sparziel erreicht wird</a:t>
        </a:r>
      </a:p>
    </p188:txBody>
  </p188:cm>
  <p188:cm id="{87CEC196-9A93-FC4E-BF3B-7F762A2F4067}" authorId="{1A32ED1A-865F-1C51-BF47-69ECCF3C9F03}" created="2023-06-14T15:36:22.591">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635" len="204">
        <ac:context len="1191" hash="1422469475"/>
      </ac:txMk>
    </ac:txMkLst>
    <p188:pos x="10392032" y="3267203"/>
    <p188:txBody>
      <a:bodyPr/>
      <a:lstStyle/>
      <a:p>
        <a:r>
          <a:rPr lang="de-DE"/>
          <a:t>Tabellen zu den Einnahmen und Ausgaben in Form von Haushaltsplänen Informationen entnehmen und selbst erstellen</a:t>
        </a:r>
      </a:p>
    </p188:txBody>
  </p188:cm>
  <p188:cm id="{EAF4B616-23C1-0444-9F81-FA44D9DD6CDB}" authorId="{1A32ED1A-865F-1C51-BF47-69ECCF3C9F03}" created="2023-06-14T15:37:23.332">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840" len="88">
        <ac:context len="1191" hash="1422469475"/>
      </ac:txMk>
    </ac:txMkLst>
    <p188:pos x="7241059" y="3897398"/>
    <p188:txBody>
      <a:bodyPr/>
      <a:lstStyle/>
      <a:p>
        <a:r>
          <a:rPr lang="de-DE"/>
          <a:t>Zeichnungen, Tabellen oder andere Darstellungen zum Berechnen von Sparraten verwenden.
Tabellen für Einnahmen und Ausgaben führen, um mögliche Sparraten daraus abzuleiten.</a:t>
        </a:r>
      </a:p>
    </p188:txBody>
  </p188:cm>
  <p188:cm id="{13C8146E-F71B-F744-BF4D-9E4B69DB1451}" authorId="{1A32ED1A-865F-1C51-BF47-69ECCF3C9F03}" created="2023-06-14T15:38:10.988">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1093" len="97">
        <ac:context len="1191" hash="1422469475"/>
      </ac:txMk>
    </ac:txMkLst>
    <p188:pos x="7945394" y="5182501"/>
    <p188:txBody>
      <a:bodyPr/>
      <a:lstStyle/>
      <a:p>
        <a:r>
          <a:rPr lang="de-DE"/>
          <a:t>Funktionale Beziehungen beim Sparen und beim Berechnen von Sparraten erkennen und nutzen.</a:t>
        </a:r>
      </a:p>
    </p188:txBody>
  </p188:cm>
  <p188:cm id="{527A0BC4-DB37-4B40-AEC6-8F3BB2E76A6C}" authorId="{1A32ED1A-865F-1C51-BF47-69ECCF3C9F03}" created="2023-06-14T15:38:54.544">
    <ac:txMkLst xmlns:ac="http://schemas.microsoft.com/office/drawing/2013/main/command">
      <pc:docMk xmlns:pc="http://schemas.microsoft.com/office/powerpoint/2013/main/command"/>
      <pc:sldMk xmlns:pc="http://schemas.microsoft.com/office/powerpoint/2013/main/command" cId="2664318533" sldId="297"/>
      <ac:spMk id="3" creationId="{58DC7D44-FA61-D8B8-2B4F-8BC438C541F8}"/>
      <ac:txMk cp="987" len="105">
        <ac:context len="1191" hash="1422469475"/>
      </ac:txMk>
    </ac:txMkLst>
    <p188:pos x="8513805" y="4972436"/>
    <p188:txBody>
      <a:bodyPr/>
      <a:lstStyle/>
      <a:p>
        <a:r>
          <a:rPr lang="de-DE"/>
          <a:t>Mathematische Darstellungen für Berechnungen im Rahmen der Haushaltspläne und der Sparraten nutzen.</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94471-6836-3D4A-91B4-291974F3F7AE}" type="doc">
      <dgm:prSet loTypeId="urn:microsoft.com/office/officeart/2005/8/layout/vList4" loCatId="" qsTypeId="urn:microsoft.com/office/officeart/2005/8/quickstyle/simple1" qsCatId="simple" csTypeId="urn:microsoft.com/office/officeart/2005/8/colors/accent6_3" csCatId="accent6" phldr="1"/>
      <dgm:spPr/>
      <dgm:t>
        <a:bodyPr/>
        <a:lstStyle/>
        <a:p>
          <a:endParaRPr lang="de-DE"/>
        </a:p>
      </dgm:t>
    </dgm:pt>
    <dgm:pt modelId="{F6065B85-0960-484B-B210-12E3AF389C43}" type="pres">
      <dgm:prSet presAssocID="{D6794471-6836-3D4A-91B4-291974F3F7AE}" presName="linear" presStyleCnt="0">
        <dgm:presLayoutVars>
          <dgm:dir/>
          <dgm:resizeHandles val="exact"/>
        </dgm:presLayoutVars>
      </dgm:prSet>
      <dgm:spPr/>
    </dgm:pt>
  </dgm:ptLst>
  <dgm:cxnLst>
    <dgm:cxn modelId="{561E445A-963D-EA4B-BAD0-5260B7B68475}" type="presOf" srcId="{D6794471-6836-3D4A-91B4-291974F3F7AE}" destId="{F6065B85-0960-484B-B210-12E3AF389C43}"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94471-6836-3D4A-91B4-291974F3F7AE}" type="doc">
      <dgm:prSet loTypeId="urn:microsoft.com/office/officeart/2005/8/layout/vList4" loCatId="" qsTypeId="urn:microsoft.com/office/officeart/2005/8/quickstyle/simple1" qsCatId="simple" csTypeId="urn:microsoft.com/office/officeart/2005/8/colors/accent6_3" csCatId="accent6" phldr="1"/>
      <dgm:spPr/>
      <dgm:t>
        <a:bodyPr/>
        <a:lstStyle/>
        <a:p>
          <a:endParaRPr lang="de-DE"/>
        </a:p>
      </dgm:t>
    </dgm:pt>
    <dgm:pt modelId="{832898AE-40A7-184B-9406-41687D5E24A0}">
      <dgm:prSet phldrT="[Text]"/>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de-DE" sz="1300" i="0">
              <a:solidFill>
                <a:sysClr val="windowText" lastClr="000000"/>
              </a:solidFill>
              <a:latin typeface="Calibri" panose="020F0502020204030204"/>
              <a:ea typeface="+mn-ea"/>
              <a:cs typeface="+mn-cs"/>
            </a:rPr>
            <a:t>Mathematische Schwerpunkte</a:t>
          </a:r>
        </a:p>
      </dgm:t>
    </dgm:pt>
    <dgm:pt modelId="{2D5A37C1-851A-8448-918E-669B85D6EE1D}" type="parTrans" cxnId="{A3BAC193-B970-744C-96C4-C028ABCAE844}">
      <dgm:prSet/>
      <dgm:spPr/>
      <dgm:t>
        <a:bodyPr/>
        <a:lstStyle/>
        <a:p>
          <a:endParaRPr lang="de-DE"/>
        </a:p>
      </dgm:t>
    </dgm:pt>
    <dgm:pt modelId="{966CD142-E0F6-8748-900D-224469C029AD}" type="sibTrans" cxnId="{A3BAC193-B970-744C-96C4-C028ABCAE844}">
      <dgm:prSet/>
      <dgm:spPr/>
      <dgm:t>
        <a:bodyPr/>
        <a:lstStyle/>
        <a:p>
          <a:endParaRPr lang="de-DE"/>
        </a:p>
      </dgm:t>
    </dgm:pt>
    <dgm:pt modelId="{2EE73184-E5CF-5E46-BC2F-05CFE24F5352}">
      <dgm:prSet phldrT="[Text]"/>
      <dgm: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de-DE" sz="1300">
              <a:solidFill>
                <a:sysClr val="windowText" lastClr="000000"/>
              </a:solidFill>
              <a:latin typeface="Calibri" panose="020F0502020204030204"/>
              <a:ea typeface="+mn-ea"/>
              <a:cs typeface="+mn-cs"/>
            </a:rPr>
            <a:t>finanzielle Konzepte</a:t>
          </a:r>
        </a:p>
      </dgm:t>
    </dgm:pt>
    <dgm:pt modelId="{2E76FFD8-5306-D74C-B703-0650F03E8836}" type="parTrans" cxnId="{1EAAEE50-ABA7-D244-AB95-83FA87980F76}">
      <dgm:prSet/>
      <dgm:spPr/>
      <dgm:t>
        <a:bodyPr/>
        <a:lstStyle/>
        <a:p>
          <a:endParaRPr lang="de-DE"/>
        </a:p>
      </dgm:t>
    </dgm:pt>
    <dgm:pt modelId="{01014F57-CC2B-F547-B4B4-CAD03798EEC7}" type="sibTrans" cxnId="{1EAAEE50-ABA7-D244-AB95-83FA87980F76}">
      <dgm:prSet/>
      <dgm:spPr/>
      <dgm:t>
        <a:bodyPr/>
        <a:lstStyle/>
        <a:p>
          <a:endParaRPr lang="de-DE"/>
        </a:p>
      </dgm:t>
    </dgm:pt>
    <dgm:pt modelId="{439377AE-EF73-634E-83CD-0DE08B140ED3}">
      <dgm:prSet custT="1"/>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Funktionen des Geldes (v. a. Wertaufbewahrungsfunktion)</a:t>
          </a:r>
        </a:p>
      </dgm:t>
    </dgm:pt>
    <dgm:pt modelId="{9BB9ED8F-19D3-D84D-9ED3-3EBE6560A052}" type="parTrans" cxnId="{42C1896A-85EB-2E40-98FC-D7F90CE6BF8E}">
      <dgm:prSet/>
      <dgm:spPr/>
      <dgm:t>
        <a:bodyPr/>
        <a:lstStyle/>
        <a:p>
          <a:endParaRPr lang="de-DE"/>
        </a:p>
      </dgm:t>
    </dgm:pt>
    <dgm:pt modelId="{73540D0E-EF6F-0041-AE21-6FCCF8E52BBF}" type="sibTrans" cxnId="{42C1896A-85EB-2E40-98FC-D7F90CE6BF8E}">
      <dgm:prSet/>
      <dgm:spPr/>
      <dgm:t>
        <a:bodyPr/>
        <a:lstStyle/>
        <a:p>
          <a:endParaRPr lang="de-DE"/>
        </a:p>
      </dgm:t>
    </dgm:pt>
    <dgm:pt modelId="{F96977E9-1928-8846-AA67-43C37D8233CD}">
      <dgm:prSet custT="1"/>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mit Haushaltstabellen arbeiten und Tabellen lesen</a:t>
          </a:r>
        </a:p>
      </dgm:t>
    </dgm:pt>
    <dgm:pt modelId="{3B61F70C-DAA4-AE46-A687-C3B57BCC17A6}" type="parTrans" cxnId="{3651F5EE-51D6-DA4A-A140-4C46B1D3D785}">
      <dgm:prSet/>
      <dgm:spPr/>
      <dgm:t>
        <a:bodyPr/>
        <a:lstStyle/>
        <a:p>
          <a:endParaRPr lang="de-DE"/>
        </a:p>
      </dgm:t>
    </dgm:pt>
    <dgm:pt modelId="{F5CDB60F-F57C-9844-9831-C84715A647AD}" type="sibTrans" cxnId="{3651F5EE-51D6-DA4A-A140-4C46B1D3D785}">
      <dgm:prSet/>
      <dgm:spPr/>
      <dgm:t>
        <a:bodyPr/>
        <a:lstStyle/>
        <a:p>
          <a:endParaRPr lang="de-DE"/>
        </a:p>
      </dgm:t>
    </dgm:pt>
    <dgm:pt modelId="{F29FE8E0-0385-6A48-B316-99924FB7E023}">
      <dgm:prSet custT="1"/>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Sparraten berechnen</a:t>
          </a:r>
        </a:p>
      </dgm:t>
    </dgm:pt>
    <dgm:pt modelId="{AC10FD0F-2FCB-6844-88A4-3026854B590D}" type="parTrans" cxnId="{7234BCA2-15B4-0F46-87FE-5AE5EC20915F}">
      <dgm:prSet/>
      <dgm:spPr/>
      <dgm:t>
        <a:bodyPr/>
        <a:lstStyle/>
        <a:p>
          <a:endParaRPr lang="de-DE"/>
        </a:p>
      </dgm:t>
    </dgm:pt>
    <dgm:pt modelId="{C908A24C-599E-0F41-A59B-996878E437DE}" type="sibTrans" cxnId="{7234BCA2-15B4-0F46-87FE-5AE5EC20915F}">
      <dgm:prSet/>
      <dgm:spPr/>
      <dgm:t>
        <a:bodyPr/>
        <a:lstStyle/>
        <a:p>
          <a:endParaRPr lang="de-DE"/>
        </a:p>
      </dgm:t>
    </dgm:pt>
    <dgm:pt modelId="{AC018C8D-AB54-4D49-AC02-1801BF7D8BDE}">
      <dgm:prSet phldrT="[Text]" custT="1"/>
      <dgm: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Sparen</a:t>
          </a:r>
        </a:p>
      </dgm:t>
    </dgm:pt>
    <dgm:pt modelId="{D900D1CA-4C01-A44D-99A0-6783220673EF}" type="sibTrans" cxnId="{EA86A025-9181-424F-B5AB-A8573D57DCD6}">
      <dgm:prSet/>
      <dgm:spPr/>
      <dgm:t>
        <a:bodyPr/>
        <a:lstStyle/>
        <a:p>
          <a:endParaRPr lang="de-DE"/>
        </a:p>
      </dgm:t>
    </dgm:pt>
    <dgm:pt modelId="{6E41C3C9-7617-284D-8111-2620B6CE8F02}" type="parTrans" cxnId="{EA86A025-9181-424F-B5AB-A8573D57DCD6}">
      <dgm:prSet/>
      <dgm:spPr/>
      <dgm:t>
        <a:bodyPr/>
        <a:lstStyle/>
        <a:p>
          <a:endParaRPr lang="de-DE"/>
        </a:p>
      </dgm:t>
    </dgm:pt>
    <dgm:pt modelId="{65860387-4CD7-3F47-8733-58FF4144FD7D}">
      <dgm:prSet custT="1"/>
      <dgm: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Einnahmen</a:t>
          </a:r>
        </a:p>
      </dgm:t>
    </dgm:pt>
    <dgm:pt modelId="{8C9650F1-6CBC-E446-84B7-A52ED1C94B92}" type="parTrans" cxnId="{94A3C4DC-6056-E647-A737-97750E226E84}">
      <dgm:prSet/>
      <dgm:spPr/>
      <dgm:t>
        <a:bodyPr/>
        <a:lstStyle/>
        <a:p>
          <a:endParaRPr lang="de-DE"/>
        </a:p>
      </dgm:t>
    </dgm:pt>
    <dgm:pt modelId="{0591537F-6016-7747-B4F1-E093ACE12FDE}" type="sibTrans" cxnId="{94A3C4DC-6056-E647-A737-97750E226E84}">
      <dgm:prSet/>
      <dgm:spPr/>
      <dgm:t>
        <a:bodyPr/>
        <a:lstStyle/>
        <a:p>
          <a:endParaRPr lang="de-DE"/>
        </a:p>
      </dgm:t>
    </dgm:pt>
    <dgm:pt modelId="{C8F59D0D-0B59-A94F-AFA0-F08B382CCC89}">
      <dgm:prSet custT="1"/>
      <dgm: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Ausgaben</a:t>
          </a:r>
        </a:p>
      </dgm:t>
    </dgm:pt>
    <dgm:pt modelId="{11B1D577-10D6-C941-9665-378CB8014ACC}" type="parTrans" cxnId="{55F22236-0C7B-F743-BAAC-F449693698BE}">
      <dgm:prSet/>
      <dgm:spPr/>
      <dgm:t>
        <a:bodyPr/>
        <a:lstStyle/>
        <a:p>
          <a:endParaRPr lang="de-DE"/>
        </a:p>
      </dgm:t>
    </dgm:pt>
    <dgm:pt modelId="{D4F4FB20-D634-A44E-A4EB-1B00AF7131C0}" type="sibTrans" cxnId="{55F22236-0C7B-F743-BAAC-F449693698BE}">
      <dgm:prSet/>
      <dgm:spPr/>
      <dgm:t>
        <a:bodyPr/>
        <a:lstStyle/>
        <a:p>
          <a:endParaRPr lang="de-DE"/>
        </a:p>
      </dgm:t>
    </dgm:pt>
    <dgm:pt modelId="{05918173-02E7-DB45-B60D-17D6F0E1D693}">
      <dgm:prSet custT="1"/>
      <dgm: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de-DE" sz="1200" i="0">
              <a:solidFill>
                <a:sysClr val="windowText" lastClr="000000"/>
              </a:solidFill>
              <a:latin typeface="Calibri" panose="020F0502020204030204"/>
              <a:ea typeface="+mn-ea"/>
              <a:cs typeface="+mn-cs"/>
            </a:rPr>
            <a:t>Haushaltsplan</a:t>
          </a:r>
        </a:p>
      </dgm:t>
    </dgm:pt>
    <dgm:pt modelId="{D8031C0E-6951-484E-9B48-AEF5187CC23B}" type="parTrans" cxnId="{7DD41594-2D6B-9E44-A940-3A774A13B436}">
      <dgm:prSet/>
      <dgm:spPr/>
      <dgm:t>
        <a:bodyPr/>
        <a:lstStyle/>
        <a:p>
          <a:endParaRPr lang="de-DE"/>
        </a:p>
      </dgm:t>
    </dgm:pt>
    <dgm:pt modelId="{AB40CDB7-615C-0A43-ABAD-03E074FAAC34}" type="sibTrans" cxnId="{7DD41594-2D6B-9E44-A940-3A774A13B436}">
      <dgm:prSet/>
      <dgm:spPr/>
      <dgm:t>
        <a:bodyPr/>
        <a:lstStyle/>
        <a:p>
          <a:endParaRPr lang="de-DE"/>
        </a:p>
      </dgm:t>
    </dgm:pt>
    <dgm:pt modelId="{59D6C639-321A-5F4E-9F38-CFE3BA7E63C5}">
      <dgm:prSet custT="1"/>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Font typeface="Symbol" pitchFamily="2" charset="2"/>
            <a:buChar char=""/>
          </a:pPr>
          <a:r>
            <a:rPr lang="de-DE" sz="1200" i="0">
              <a:solidFill>
                <a:sysClr val="windowText" lastClr="000000"/>
              </a:solidFill>
              <a:latin typeface="Calibri" panose="020F0502020204030204"/>
              <a:ea typeface="+mn-ea"/>
              <a:cs typeface="+mn-cs"/>
            </a:rPr>
            <a:t>Phase 1: naiver Umgang und Kennenlernen des Geldes</a:t>
          </a:r>
        </a:p>
      </dgm:t>
    </dgm:pt>
    <dgm:pt modelId="{E403FC43-0C8E-4F48-964B-5D29DA517B99}" type="sibTrans" cxnId="{7076A07C-A489-B14A-B238-1A699FEE4231}">
      <dgm:prSet/>
      <dgm:spPr/>
      <dgm:t>
        <a:bodyPr/>
        <a:lstStyle/>
        <a:p>
          <a:endParaRPr lang="de-DE"/>
        </a:p>
      </dgm:t>
    </dgm:pt>
    <dgm:pt modelId="{B9F092A9-E973-024E-94FF-5A3169D1EB80}" type="parTrans" cxnId="{7076A07C-A489-B14A-B238-1A699FEE4231}">
      <dgm:prSet/>
      <dgm:spPr/>
      <dgm:t>
        <a:bodyPr/>
        <a:lstStyle/>
        <a:p>
          <a:endParaRPr lang="de-DE"/>
        </a:p>
      </dgm:t>
    </dgm:pt>
    <dgm:pt modelId="{25D63D71-E27E-2841-8686-8AFCDC06F37E}">
      <dgm:prSet custT="1"/>
      <dgm:spPr>
        <a:xfrm>
          <a:off x="0" y="2724169"/>
          <a:ext cx="5759450" cy="1169286"/>
        </a:xfrm>
        <a:prstGeom prst="roundRect">
          <a:avLst>
            <a:gd name="adj" fmla="val 10000"/>
          </a:avLst>
        </a:prstGeom>
        <a:solidFill>
          <a:srgbClr val="FFC000">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de-DE" sz="1300">
              <a:solidFill>
                <a:sysClr val="windowText" lastClr="000000"/>
              </a:solidFill>
              <a:latin typeface="Calibri" panose="020F0502020204030204"/>
              <a:ea typeface="+mn-ea"/>
              <a:cs typeface="+mn-cs"/>
            </a:rPr>
            <a:t>Metakognition und Entscheidungsfindung</a:t>
          </a:r>
        </a:p>
        <a:p>
          <a:pPr>
            <a:buNone/>
          </a:pPr>
          <a:r>
            <a:rPr lang="de-DE" sz="1200">
              <a:solidFill>
                <a:sysClr val="windowText" lastClr="000000"/>
              </a:solidFill>
              <a:latin typeface="Calibri" panose="020F0502020204030204"/>
              <a:ea typeface="+mn-ea"/>
              <a:cs typeface="+mn-cs"/>
            </a:rPr>
            <a:t>Schritte der rationalen Entscheidungsfindung kennenlernen und zum Festlegen des eigenen Haushaltsplans anwenden</a:t>
          </a:r>
        </a:p>
        <a:p>
          <a:pPr>
            <a:buNone/>
          </a:pPr>
          <a:r>
            <a:rPr lang="de-DE" sz="1200">
              <a:solidFill>
                <a:sysClr val="windowText" lastClr="000000"/>
              </a:solidFill>
              <a:latin typeface="Calibri" panose="020F0502020204030204"/>
              <a:ea typeface="+mn-ea"/>
              <a:cs typeface="+mn-cs"/>
              <a:sym typeface="Wingdings" pitchFamily="2" charset="2"/>
            </a:rPr>
            <a:t></a:t>
          </a:r>
          <a:r>
            <a:rPr lang="de-DE" sz="1200">
              <a:solidFill>
                <a:sysClr val="windowText" lastClr="000000"/>
              </a:solidFill>
              <a:latin typeface="Calibri" panose="020F0502020204030204"/>
              <a:ea typeface="+mn-ea"/>
              <a:cs typeface="+mn-cs"/>
            </a:rPr>
            <a:t> Zukunftsorientierung – Auswirkungen von Entscheidungen auf die persönliche finanzielle Zukunft antizipieren</a:t>
          </a:r>
        </a:p>
      </dgm:t>
    </dgm:pt>
    <dgm:pt modelId="{03089CC7-324E-1A45-831D-AAF842974107}" type="parTrans" cxnId="{DA6A2677-6531-DA41-A042-730C80FDD98D}">
      <dgm:prSet/>
      <dgm:spPr/>
      <dgm:t>
        <a:bodyPr/>
        <a:lstStyle/>
        <a:p>
          <a:endParaRPr lang="de-DE"/>
        </a:p>
      </dgm:t>
    </dgm:pt>
    <dgm:pt modelId="{DA86B2C5-8D15-A140-9F8C-A5224C059AB3}" type="sibTrans" cxnId="{DA6A2677-6531-DA41-A042-730C80FDD98D}">
      <dgm:prSet/>
      <dgm:spPr/>
      <dgm:t>
        <a:bodyPr/>
        <a:lstStyle/>
        <a:p>
          <a:endParaRPr lang="de-DE"/>
        </a:p>
      </dgm:t>
    </dgm:pt>
    <dgm:pt modelId="{D5F2C9A1-8D0C-1443-B4DE-382B69F7A92A}">
      <dgm:prSet custT="1"/>
      <dgm: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de-DE" sz="1200" i="0">
              <a:solidFill>
                <a:sysClr val="windowText" lastClr="000000"/>
              </a:solidFill>
              <a:latin typeface="Calibri" panose="020F0502020204030204"/>
              <a:ea typeface="+mn-ea"/>
              <a:cs typeface="+mn-cs"/>
            </a:rPr>
            <a:t>Phase 2 und 3: Vergleichen und Rechnen mit Geld</a:t>
          </a:r>
        </a:p>
      </dgm:t>
    </dgm:pt>
    <dgm:pt modelId="{6FEF93F7-F0CB-6C4B-9A3A-D959AF5851A8}" type="sibTrans" cxnId="{C156C0ED-E400-614D-B5B5-81BBB4E8B68D}">
      <dgm:prSet/>
      <dgm:spPr/>
      <dgm:t>
        <a:bodyPr/>
        <a:lstStyle/>
        <a:p>
          <a:endParaRPr lang="de-DE"/>
        </a:p>
      </dgm:t>
    </dgm:pt>
    <dgm:pt modelId="{FAD07392-0ED6-E548-902E-291BB76C19F2}" type="parTrans" cxnId="{C156C0ED-E400-614D-B5B5-81BBB4E8B68D}">
      <dgm:prSet/>
      <dgm:spPr/>
      <dgm:t>
        <a:bodyPr/>
        <a:lstStyle/>
        <a:p>
          <a:endParaRPr lang="de-DE"/>
        </a:p>
      </dgm:t>
    </dgm:pt>
    <dgm:pt modelId="{F6065B85-0960-484B-B210-12E3AF389C43}" type="pres">
      <dgm:prSet presAssocID="{D6794471-6836-3D4A-91B4-291974F3F7AE}" presName="linear" presStyleCnt="0">
        <dgm:presLayoutVars>
          <dgm:dir/>
          <dgm:resizeHandles val="exact"/>
        </dgm:presLayoutVars>
      </dgm:prSet>
      <dgm:spPr/>
    </dgm:pt>
    <dgm:pt modelId="{E9202358-A3C2-5C4E-A198-D075091ECFC1}" type="pres">
      <dgm:prSet presAssocID="{832898AE-40A7-184B-9406-41687D5E24A0}" presName="comp" presStyleCnt="0"/>
      <dgm:spPr/>
    </dgm:pt>
    <dgm:pt modelId="{0EDF113B-5552-354E-AE75-40E3AE1B4331}" type="pres">
      <dgm:prSet presAssocID="{832898AE-40A7-184B-9406-41687D5E24A0}" presName="box" presStyleLbl="node1" presStyleIdx="0" presStyleCnt="3" custScaleY="112977"/>
      <dgm:spPr/>
    </dgm:pt>
    <dgm:pt modelId="{05910972-8591-CD40-A29B-1952660341D9}" type="pres">
      <dgm:prSet presAssocID="{832898AE-40A7-184B-9406-41687D5E24A0}" presName="img" presStyleLbl="fgImgPlace1" presStyleIdx="0" presStyleCnt="3" custScaleX="94633" custScaleY="99330"/>
      <dgm:spPr>
        <a:xfrm>
          <a:off x="147839" y="195931"/>
          <a:ext cx="1090068" cy="92916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gm:spPr>
    </dgm:pt>
    <dgm:pt modelId="{B44098C1-F619-B649-AB1D-8F9ACF065937}" type="pres">
      <dgm:prSet presAssocID="{832898AE-40A7-184B-9406-41687D5E24A0}" presName="text" presStyleLbl="node1" presStyleIdx="0" presStyleCnt="3">
        <dgm:presLayoutVars>
          <dgm:bulletEnabled val="1"/>
        </dgm:presLayoutVars>
      </dgm:prSet>
      <dgm:spPr/>
    </dgm:pt>
    <dgm:pt modelId="{AA837F92-4EE1-9D43-83AA-6BA831AEB96C}" type="pres">
      <dgm:prSet presAssocID="{966CD142-E0F6-8748-900D-224469C029AD}" presName="spacer" presStyleCnt="0"/>
      <dgm:spPr/>
    </dgm:pt>
    <dgm:pt modelId="{BB33E8B8-8D27-194E-AD04-357D40102443}" type="pres">
      <dgm:prSet presAssocID="{2EE73184-E5CF-5E46-BC2F-05CFE24F5352}" presName="comp" presStyleCnt="0"/>
      <dgm:spPr/>
    </dgm:pt>
    <dgm:pt modelId="{DE51C3FF-D936-2049-BCFB-8E982014E0A1}" type="pres">
      <dgm:prSet presAssocID="{2EE73184-E5CF-5E46-BC2F-05CFE24F5352}" presName="box" presStyleLbl="node1" presStyleIdx="1" presStyleCnt="3"/>
      <dgm:spPr/>
    </dgm:pt>
    <dgm:pt modelId="{8A04EB5A-B13E-5D4C-A824-17692B2D4E69}" type="pres">
      <dgm:prSet presAssocID="{2EE73184-E5CF-5E46-BC2F-05CFE24F5352}" presName="img" presStyleLbl="fgImgPlace1" presStyleIdx="1" presStyleCnt="3"/>
      <dgm:spPr>
        <a:xfrm>
          <a:off x="116928" y="1554882"/>
          <a:ext cx="1151890" cy="93542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gm:spPr>
    </dgm:pt>
    <dgm:pt modelId="{B27D7DE7-DB18-B94C-AB38-923CCE0B87DC}" type="pres">
      <dgm:prSet presAssocID="{2EE73184-E5CF-5E46-BC2F-05CFE24F5352}" presName="text" presStyleLbl="node1" presStyleIdx="1" presStyleCnt="3">
        <dgm:presLayoutVars>
          <dgm:bulletEnabled val="1"/>
        </dgm:presLayoutVars>
      </dgm:prSet>
      <dgm:spPr/>
    </dgm:pt>
    <dgm:pt modelId="{34F90413-24BB-FD4C-AA8F-57FB1255D043}" type="pres">
      <dgm:prSet presAssocID="{01014F57-CC2B-F547-B4B4-CAD03798EEC7}" presName="spacer" presStyleCnt="0"/>
      <dgm:spPr/>
    </dgm:pt>
    <dgm:pt modelId="{7B307D36-FB2A-3441-850E-57CC926B9172}" type="pres">
      <dgm:prSet presAssocID="{25D63D71-E27E-2841-8686-8AFCDC06F37E}" presName="comp" presStyleCnt="0"/>
      <dgm:spPr/>
    </dgm:pt>
    <dgm:pt modelId="{4B79CC42-C8E4-6444-BCF2-E6F343BAF546}" type="pres">
      <dgm:prSet presAssocID="{25D63D71-E27E-2841-8686-8AFCDC06F37E}" presName="box" presStyleLbl="node1" presStyleIdx="2" presStyleCnt="3"/>
      <dgm:spPr/>
    </dgm:pt>
    <dgm:pt modelId="{E6B6EAC0-C8FA-FD4F-B8EC-6F3DB15A9590}" type="pres">
      <dgm:prSet presAssocID="{25D63D71-E27E-2841-8686-8AFCDC06F37E}" presName="img" presStyleLbl="fgImgPlace1" presStyleIdx="2" presStyleCnt="3"/>
      <dgm:spPr>
        <a:xfrm>
          <a:off x="116928" y="2841097"/>
          <a:ext cx="1151890" cy="935429"/>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gm:spPr>
    </dgm:pt>
    <dgm:pt modelId="{4A30D864-61FE-054E-A101-6378CC223102}" type="pres">
      <dgm:prSet presAssocID="{25D63D71-E27E-2841-8686-8AFCDC06F37E}" presName="text" presStyleLbl="node1" presStyleIdx="2" presStyleCnt="3">
        <dgm:presLayoutVars>
          <dgm:bulletEnabled val="1"/>
        </dgm:presLayoutVars>
      </dgm:prSet>
      <dgm:spPr/>
    </dgm:pt>
  </dgm:ptLst>
  <dgm:cxnLst>
    <dgm:cxn modelId="{2ADEB200-6028-A543-AB43-D51253095C6A}" type="presOf" srcId="{F96977E9-1928-8846-AA67-43C37D8233CD}" destId="{0EDF113B-5552-354E-AE75-40E3AE1B4331}" srcOrd="0" destOrd="4" presId="urn:microsoft.com/office/officeart/2005/8/layout/vList4"/>
    <dgm:cxn modelId="{32A1ED00-ABB0-5743-9977-8D0FC4D31B38}" type="presOf" srcId="{25D63D71-E27E-2841-8686-8AFCDC06F37E}" destId="{4B79CC42-C8E4-6444-BCF2-E6F343BAF546}" srcOrd="0" destOrd="0" presId="urn:microsoft.com/office/officeart/2005/8/layout/vList4"/>
    <dgm:cxn modelId="{7A3C5A07-9BDB-FE4C-ADEF-2B482D3EE332}" type="presOf" srcId="{C8F59D0D-0B59-A94F-AFA0-F08B382CCC89}" destId="{B27D7DE7-DB18-B94C-AB38-923CCE0B87DC}" srcOrd="1" destOrd="3" presId="urn:microsoft.com/office/officeart/2005/8/layout/vList4"/>
    <dgm:cxn modelId="{7062D40C-6BEF-2B43-8234-3D38125F6BED}" type="presOf" srcId="{25D63D71-E27E-2841-8686-8AFCDC06F37E}" destId="{4A30D864-61FE-054E-A101-6378CC223102}" srcOrd="1" destOrd="0" presId="urn:microsoft.com/office/officeart/2005/8/layout/vList4"/>
    <dgm:cxn modelId="{8E57750D-4435-4145-AE89-9B2110AEFF56}" type="presOf" srcId="{D5F2C9A1-8D0C-1443-B4DE-382B69F7A92A}" destId="{0EDF113B-5552-354E-AE75-40E3AE1B4331}" srcOrd="0" destOrd="3" presId="urn:microsoft.com/office/officeart/2005/8/layout/vList4"/>
    <dgm:cxn modelId="{AF39E812-F997-3C4D-B3AB-4132E37D36E4}" type="presOf" srcId="{C8F59D0D-0B59-A94F-AFA0-F08B382CCC89}" destId="{DE51C3FF-D936-2049-BCFB-8E982014E0A1}" srcOrd="0" destOrd="3" presId="urn:microsoft.com/office/officeart/2005/8/layout/vList4"/>
    <dgm:cxn modelId="{EF38BB21-EE3B-ED45-A49C-5B65EF6F2F66}" type="presOf" srcId="{65860387-4CD7-3F47-8733-58FF4144FD7D}" destId="{DE51C3FF-D936-2049-BCFB-8E982014E0A1}" srcOrd="0" destOrd="2" presId="urn:microsoft.com/office/officeart/2005/8/layout/vList4"/>
    <dgm:cxn modelId="{65CA7C23-BBD4-3F4D-8B59-1B836DD49398}" type="presOf" srcId="{59D6C639-321A-5F4E-9F38-CFE3BA7E63C5}" destId="{0EDF113B-5552-354E-AE75-40E3AE1B4331}" srcOrd="0" destOrd="1" presId="urn:microsoft.com/office/officeart/2005/8/layout/vList4"/>
    <dgm:cxn modelId="{EA86A025-9181-424F-B5AB-A8573D57DCD6}" srcId="{2EE73184-E5CF-5E46-BC2F-05CFE24F5352}" destId="{AC018C8D-AB54-4D49-AC02-1801BF7D8BDE}" srcOrd="0" destOrd="0" parTransId="{6E41C3C9-7617-284D-8111-2620B6CE8F02}" sibTransId="{D900D1CA-4C01-A44D-99A0-6783220673EF}"/>
    <dgm:cxn modelId="{A3C98E29-E3B9-8749-B579-1624BCF96C76}" type="presOf" srcId="{F29FE8E0-0385-6A48-B316-99924FB7E023}" destId="{0EDF113B-5552-354E-AE75-40E3AE1B4331}" srcOrd="0" destOrd="5" presId="urn:microsoft.com/office/officeart/2005/8/layout/vList4"/>
    <dgm:cxn modelId="{AED30F2C-188D-9841-A92F-5C8A1DC3F82E}" type="presOf" srcId="{D5F2C9A1-8D0C-1443-B4DE-382B69F7A92A}" destId="{B44098C1-F619-B649-AB1D-8F9ACF065937}" srcOrd="1" destOrd="3" presId="urn:microsoft.com/office/officeart/2005/8/layout/vList4"/>
    <dgm:cxn modelId="{55F22236-0C7B-F743-BAAC-F449693698BE}" srcId="{2EE73184-E5CF-5E46-BC2F-05CFE24F5352}" destId="{C8F59D0D-0B59-A94F-AFA0-F08B382CCC89}" srcOrd="2" destOrd="0" parTransId="{11B1D577-10D6-C941-9665-378CB8014ACC}" sibTransId="{D4F4FB20-D634-A44E-A4EB-1B00AF7131C0}"/>
    <dgm:cxn modelId="{FD069847-5F61-894B-B117-14995D4A6BD6}" type="presOf" srcId="{832898AE-40A7-184B-9406-41687D5E24A0}" destId="{B44098C1-F619-B649-AB1D-8F9ACF065937}" srcOrd="1" destOrd="0" presId="urn:microsoft.com/office/officeart/2005/8/layout/vList4"/>
    <dgm:cxn modelId="{6284714A-77DC-F94C-BE04-BD5F5EED9812}" type="presOf" srcId="{2EE73184-E5CF-5E46-BC2F-05CFE24F5352}" destId="{B27D7DE7-DB18-B94C-AB38-923CCE0B87DC}" srcOrd="1" destOrd="0" presId="urn:microsoft.com/office/officeart/2005/8/layout/vList4"/>
    <dgm:cxn modelId="{1EAAEE50-ABA7-D244-AB95-83FA87980F76}" srcId="{D6794471-6836-3D4A-91B4-291974F3F7AE}" destId="{2EE73184-E5CF-5E46-BC2F-05CFE24F5352}" srcOrd="1" destOrd="0" parTransId="{2E76FFD8-5306-D74C-B703-0650F03E8836}" sibTransId="{01014F57-CC2B-F547-B4B4-CAD03798EEC7}"/>
    <dgm:cxn modelId="{561E445A-963D-EA4B-BAD0-5260B7B68475}" type="presOf" srcId="{D6794471-6836-3D4A-91B4-291974F3F7AE}" destId="{F6065B85-0960-484B-B210-12E3AF389C43}" srcOrd="0" destOrd="0" presId="urn:microsoft.com/office/officeart/2005/8/layout/vList4"/>
    <dgm:cxn modelId="{42C1896A-85EB-2E40-98FC-D7F90CE6BF8E}" srcId="{59D6C639-321A-5F4E-9F38-CFE3BA7E63C5}" destId="{439377AE-EF73-634E-83CD-0DE08B140ED3}" srcOrd="0" destOrd="0" parTransId="{9BB9ED8F-19D3-D84D-9ED3-3EBE6560A052}" sibTransId="{73540D0E-EF6F-0041-AE21-6FCCF8E52BBF}"/>
    <dgm:cxn modelId="{27BE2573-CC9A-414B-B41A-DA59D0903A9A}" type="presOf" srcId="{439377AE-EF73-634E-83CD-0DE08B140ED3}" destId="{B44098C1-F619-B649-AB1D-8F9ACF065937}" srcOrd="1" destOrd="2" presId="urn:microsoft.com/office/officeart/2005/8/layout/vList4"/>
    <dgm:cxn modelId="{42256076-CCE5-A149-B554-252ADEC7AC90}" type="presOf" srcId="{AC018C8D-AB54-4D49-AC02-1801BF7D8BDE}" destId="{B27D7DE7-DB18-B94C-AB38-923CCE0B87DC}" srcOrd="1" destOrd="1" presId="urn:microsoft.com/office/officeart/2005/8/layout/vList4"/>
    <dgm:cxn modelId="{DA6A2677-6531-DA41-A042-730C80FDD98D}" srcId="{D6794471-6836-3D4A-91B4-291974F3F7AE}" destId="{25D63D71-E27E-2841-8686-8AFCDC06F37E}" srcOrd="2" destOrd="0" parTransId="{03089CC7-324E-1A45-831D-AAF842974107}" sibTransId="{DA86B2C5-8D15-A140-9F8C-A5224C059AB3}"/>
    <dgm:cxn modelId="{7076A07C-A489-B14A-B238-1A699FEE4231}" srcId="{832898AE-40A7-184B-9406-41687D5E24A0}" destId="{59D6C639-321A-5F4E-9F38-CFE3BA7E63C5}" srcOrd="0" destOrd="0" parTransId="{B9F092A9-E973-024E-94FF-5A3169D1EB80}" sibTransId="{E403FC43-0C8E-4F48-964B-5D29DA517B99}"/>
    <dgm:cxn modelId="{A3BAC193-B970-744C-96C4-C028ABCAE844}" srcId="{D6794471-6836-3D4A-91B4-291974F3F7AE}" destId="{832898AE-40A7-184B-9406-41687D5E24A0}" srcOrd="0" destOrd="0" parTransId="{2D5A37C1-851A-8448-918E-669B85D6EE1D}" sibTransId="{966CD142-E0F6-8748-900D-224469C029AD}"/>
    <dgm:cxn modelId="{7DD41594-2D6B-9E44-A940-3A774A13B436}" srcId="{2EE73184-E5CF-5E46-BC2F-05CFE24F5352}" destId="{05918173-02E7-DB45-B60D-17D6F0E1D693}" srcOrd="3" destOrd="0" parTransId="{D8031C0E-6951-484E-9B48-AEF5187CC23B}" sibTransId="{AB40CDB7-615C-0A43-ABAD-03E074FAAC34}"/>
    <dgm:cxn modelId="{C3243F98-0440-7C47-89D3-07F0C4F35BD7}" type="presOf" srcId="{05918173-02E7-DB45-B60D-17D6F0E1D693}" destId="{B27D7DE7-DB18-B94C-AB38-923CCE0B87DC}" srcOrd="1" destOrd="4" presId="urn:microsoft.com/office/officeart/2005/8/layout/vList4"/>
    <dgm:cxn modelId="{A57AA1A2-24EC-9144-B02D-C3ADA60E21D5}" type="presOf" srcId="{F96977E9-1928-8846-AA67-43C37D8233CD}" destId="{B44098C1-F619-B649-AB1D-8F9ACF065937}" srcOrd="1" destOrd="4" presId="urn:microsoft.com/office/officeart/2005/8/layout/vList4"/>
    <dgm:cxn modelId="{7234BCA2-15B4-0F46-87FE-5AE5EC20915F}" srcId="{D5F2C9A1-8D0C-1443-B4DE-382B69F7A92A}" destId="{F29FE8E0-0385-6A48-B316-99924FB7E023}" srcOrd="1" destOrd="0" parTransId="{AC10FD0F-2FCB-6844-88A4-3026854B590D}" sibTransId="{C908A24C-599E-0F41-A59B-996878E437DE}"/>
    <dgm:cxn modelId="{0DDFC4A2-EB19-D241-ABCE-59CFBA0D2E85}" type="presOf" srcId="{439377AE-EF73-634E-83CD-0DE08B140ED3}" destId="{0EDF113B-5552-354E-AE75-40E3AE1B4331}" srcOrd="0" destOrd="2" presId="urn:microsoft.com/office/officeart/2005/8/layout/vList4"/>
    <dgm:cxn modelId="{0DF43DA9-9E3D-A542-90A5-136B5A0083F8}" type="presOf" srcId="{05918173-02E7-DB45-B60D-17D6F0E1D693}" destId="{DE51C3FF-D936-2049-BCFB-8E982014E0A1}" srcOrd="0" destOrd="4" presId="urn:microsoft.com/office/officeart/2005/8/layout/vList4"/>
    <dgm:cxn modelId="{AF67D6AB-83F5-0A49-A4D3-B7BE4B259A38}" type="presOf" srcId="{59D6C639-321A-5F4E-9F38-CFE3BA7E63C5}" destId="{B44098C1-F619-B649-AB1D-8F9ACF065937}" srcOrd="1" destOrd="1" presId="urn:microsoft.com/office/officeart/2005/8/layout/vList4"/>
    <dgm:cxn modelId="{C938D9B8-A525-C741-BDF8-B7EC79919230}" type="presOf" srcId="{65860387-4CD7-3F47-8733-58FF4144FD7D}" destId="{B27D7DE7-DB18-B94C-AB38-923CCE0B87DC}" srcOrd="1" destOrd="2" presId="urn:microsoft.com/office/officeart/2005/8/layout/vList4"/>
    <dgm:cxn modelId="{AB98CEBE-77AA-6742-9424-3D05464445EA}" type="presOf" srcId="{2EE73184-E5CF-5E46-BC2F-05CFE24F5352}" destId="{DE51C3FF-D936-2049-BCFB-8E982014E0A1}" srcOrd="0" destOrd="0" presId="urn:microsoft.com/office/officeart/2005/8/layout/vList4"/>
    <dgm:cxn modelId="{2CC38AC0-7407-0543-81F1-CD2CD622AF3A}" type="presOf" srcId="{832898AE-40A7-184B-9406-41687D5E24A0}" destId="{0EDF113B-5552-354E-AE75-40E3AE1B4331}" srcOrd="0" destOrd="0" presId="urn:microsoft.com/office/officeart/2005/8/layout/vList4"/>
    <dgm:cxn modelId="{2C5C6FC4-112D-FE46-A36E-4B625AB6A391}" type="presOf" srcId="{AC018C8D-AB54-4D49-AC02-1801BF7D8BDE}" destId="{DE51C3FF-D936-2049-BCFB-8E982014E0A1}" srcOrd="0" destOrd="1" presId="urn:microsoft.com/office/officeart/2005/8/layout/vList4"/>
    <dgm:cxn modelId="{B5FD13C8-5674-8241-B243-29E835784FFA}" type="presOf" srcId="{F29FE8E0-0385-6A48-B316-99924FB7E023}" destId="{B44098C1-F619-B649-AB1D-8F9ACF065937}" srcOrd="1" destOrd="5" presId="urn:microsoft.com/office/officeart/2005/8/layout/vList4"/>
    <dgm:cxn modelId="{94A3C4DC-6056-E647-A737-97750E226E84}" srcId="{2EE73184-E5CF-5E46-BC2F-05CFE24F5352}" destId="{65860387-4CD7-3F47-8733-58FF4144FD7D}" srcOrd="1" destOrd="0" parTransId="{8C9650F1-6CBC-E446-84B7-A52ED1C94B92}" sibTransId="{0591537F-6016-7747-B4F1-E093ACE12FDE}"/>
    <dgm:cxn modelId="{C156C0ED-E400-614D-B5B5-81BBB4E8B68D}" srcId="{832898AE-40A7-184B-9406-41687D5E24A0}" destId="{D5F2C9A1-8D0C-1443-B4DE-382B69F7A92A}" srcOrd="1" destOrd="0" parTransId="{FAD07392-0ED6-E548-902E-291BB76C19F2}" sibTransId="{6FEF93F7-F0CB-6C4B-9A3A-D959AF5851A8}"/>
    <dgm:cxn modelId="{3651F5EE-51D6-DA4A-A140-4C46B1D3D785}" srcId="{D5F2C9A1-8D0C-1443-B4DE-382B69F7A92A}" destId="{F96977E9-1928-8846-AA67-43C37D8233CD}" srcOrd="0" destOrd="0" parTransId="{3B61F70C-DAA4-AE46-A687-C3B57BCC17A6}" sibTransId="{F5CDB60F-F57C-9844-9831-C84715A647AD}"/>
    <dgm:cxn modelId="{1FC69527-BBAE-4248-9F1E-3AC54A0BE217}" type="presParOf" srcId="{F6065B85-0960-484B-B210-12E3AF389C43}" destId="{E9202358-A3C2-5C4E-A198-D075091ECFC1}" srcOrd="0" destOrd="0" presId="urn:microsoft.com/office/officeart/2005/8/layout/vList4"/>
    <dgm:cxn modelId="{BF0F86CC-5194-2844-8E1F-58996A142291}" type="presParOf" srcId="{E9202358-A3C2-5C4E-A198-D075091ECFC1}" destId="{0EDF113B-5552-354E-AE75-40E3AE1B4331}" srcOrd="0" destOrd="0" presId="urn:microsoft.com/office/officeart/2005/8/layout/vList4"/>
    <dgm:cxn modelId="{D1CF5974-31E8-7145-ABEE-4D615768EF45}" type="presParOf" srcId="{E9202358-A3C2-5C4E-A198-D075091ECFC1}" destId="{05910972-8591-CD40-A29B-1952660341D9}" srcOrd="1" destOrd="0" presId="urn:microsoft.com/office/officeart/2005/8/layout/vList4"/>
    <dgm:cxn modelId="{CE6D1ADB-81ED-F447-8BEA-F27AADC79FB9}" type="presParOf" srcId="{E9202358-A3C2-5C4E-A198-D075091ECFC1}" destId="{B44098C1-F619-B649-AB1D-8F9ACF065937}" srcOrd="2" destOrd="0" presId="urn:microsoft.com/office/officeart/2005/8/layout/vList4"/>
    <dgm:cxn modelId="{EA3F3A68-3C3D-7A4A-AA63-DAA8FA96D655}" type="presParOf" srcId="{F6065B85-0960-484B-B210-12E3AF389C43}" destId="{AA837F92-4EE1-9D43-83AA-6BA831AEB96C}" srcOrd="1" destOrd="0" presId="urn:microsoft.com/office/officeart/2005/8/layout/vList4"/>
    <dgm:cxn modelId="{FE248749-D7CB-D645-A321-2148309EC317}" type="presParOf" srcId="{F6065B85-0960-484B-B210-12E3AF389C43}" destId="{BB33E8B8-8D27-194E-AD04-357D40102443}" srcOrd="2" destOrd="0" presId="urn:microsoft.com/office/officeart/2005/8/layout/vList4"/>
    <dgm:cxn modelId="{91ADE1C2-98E6-0B4C-A9A0-5EE4833CAC2C}" type="presParOf" srcId="{BB33E8B8-8D27-194E-AD04-357D40102443}" destId="{DE51C3FF-D936-2049-BCFB-8E982014E0A1}" srcOrd="0" destOrd="0" presId="urn:microsoft.com/office/officeart/2005/8/layout/vList4"/>
    <dgm:cxn modelId="{C18E0ED7-BBC8-3247-8A31-FDCFCBE611AA}" type="presParOf" srcId="{BB33E8B8-8D27-194E-AD04-357D40102443}" destId="{8A04EB5A-B13E-5D4C-A824-17692B2D4E69}" srcOrd="1" destOrd="0" presId="urn:microsoft.com/office/officeart/2005/8/layout/vList4"/>
    <dgm:cxn modelId="{B65A852C-0ED9-814D-9DBA-936C43DD885E}" type="presParOf" srcId="{BB33E8B8-8D27-194E-AD04-357D40102443}" destId="{B27D7DE7-DB18-B94C-AB38-923CCE0B87DC}" srcOrd="2" destOrd="0" presId="urn:microsoft.com/office/officeart/2005/8/layout/vList4"/>
    <dgm:cxn modelId="{9CBC3CD5-0E56-9B42-8EB6-3BE1486120C4}" type="presParOf" srcId="{F6065B85-0960-484B-B210-12E3AF389C43}" destId="{34F90413-24BB-FD4C-AA8F-57FB1255D043}" srcOrd="3" destOrd="0" presId="urn:microsoft.com/office/officeart/2005/8/layout/vList4"/>
    <dgm:cxn modelId="{E5F87DF2-1B08-1049-B585-4DC4885ABD41}" type="presParOf" srcId="{F6065B85-0960-484B-B210-12E3AF389C43}" destId="{7B307D36-FB2A-3441-850E-57CC926B9172}" srcOrd="4" destOrd="0" presId="urn:microsoft.com/office/officeart/2005/8/layout/vList4"/>
    <dgm:cxn modelId="{7BF3338B-F6CA-EE42-8227-A9CB23588A44}" type="presParOf" srcId="{7B307D36-FB2A-3441-850E-57CC926B9172}" destId="{4B79CC42-C8E4-6444-BCF2-E6F343BAF546}" srcOrd="0" destOrd="0" presId="urn:microsoft.com/office/officeart/2005/8/layout/vList4"/>
    <dgm:cxn modelId="{B35677C0-DDBE-B049-81BE-FF161533DD2D}" type="presParOf" srcId="{7B307D36-FB2A-3441-850E-57CC926B9172}" destId="{E6B6EAC0-C8FA-FD4F-B8EC-6F3DB15A9590}" srcOrd="1" destOrd="0" presId="urn:microsoft.com/office/officeart/2005/8/layout/vList4"/>
    <dgm:cxn modelId="{0F26CEE9-6DAD-9042-B5A8-2DEA38072544}" type="presParOf" srcId="{7B307D36-FB2A-3441-850E-57CC926B9172}" destId="{4A30D864-61FE-054E-A101-6378CC22310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8CEA6-159D-4FF3-B906-4954C4E72A2E}" type="doc">
      <dgm:prSet loTypeId="urn:microsoft.com/office/officeart/2005/8/layout/lProcess2" loCatId="list" qsTypeId="urn:microsoft.com/office/officeart/2005/8/quickstyle/simple3" qsCatId="simple" csTypeId="urn:microsoft.com/office/officeart/2005/8/colors/accent1_1" csCatId="accent1" phldr="1"/>
      <dgm:spPr/>
      <dgm:t>
        <a:bodyPr/>
        <a:lstStyle/>
        <a:p>
          <a:endParaRPr lang="de-DE"/>
        </a:p>
      </dgm:t>
    </dgm:pt>
    <dgm:pt modelId="{8716FA4F-C9DB-4D9E-B6BB-6D669FC166A5}">
      <dgm:prSet phldrT="[Text]"/>
      <dgm:spPr/>
      <dgm:t>
        <a:bodyPr/>
        <a:lstStyle/>
        <a:p>
          <a:r>
            <a:rPr lang="de-DE">
              <a:latin typeface="WsC Grundschrift" pitchFamily="2" charset="0"/>
            </a:rPr>
            <a:t>Einnahmen</a:t>
          </a:r>
          <a:endParaRPr lang="de-DE" dirty="0">
            <a:latin typeface="WsC Grundschrift" pitchFamily="2" charset="0"/>
          </a:endParaRPr>
        </a:p>
      </dgm:t>
    </dgm:pt>
    <dgm:pt modelId="{0007626A-DD86-4E51-A449-70E69E9F2848}" type="parTrans" cxnId="{C0A206BD-BA33-4FE6-A732-B57A186AA063}">
      <dgm:prSet/>
      <dgm:spPr/>
      <dgm:t>
        <a:bodyPr/>
        <a:lstStyle/>
        <a:p>
          <a:endParaRPr lang="de-DE"/>
        </a:p>
      </dgm:t>
    </dgm:pt>
    <dgm:pt modelId="{A820631B-5642-4173-BB13-B2729284040C}" type="sibTrans" cxnId="{C0A206BD-BA33-4FE6-A732-B57A186AA063}">
      <dgm:prSet/>
      <dgm:spPr/>
      <dgm:t>
        <a:bodyPr/>
        <a:lstStyle/>
        <a:p>
          <a:endParaRPr lang="de-DE"/>
        </a:p>
      </dgm:t>
    </dgm:pt>
    <dgm:pt modelId="{AA6593E1-BF5E-4AE3-B517-BED2BE7350D0}">
      <dgm:prSet phldrT="[Text]" custT="1"/>
      <dgm:spPr/>
      <dgm:t>
        <a:bodyPr/>
        <a:lstStyle/>
        <a:p>
          <a:r>
            <a:rPr lang="de-DE" sz="2000">
              <a:latin typeface="WsC Grundschrift" pitchFamily="2" charset="0"/>
            </a:rPr>
            <a:t>Gehalt für AG-Teilnahme:      </a:t>
          </a:r>
        </a:p>
        <a:p>
          <a:r>
            <a:rPr lang="de-DE" sz="2000">
              <a:latin typeface="WsC Grundschrift" pitchFamily="2" charset="0"/>
            </a:rPr>
            <a:t>100 €</a:t>
          </a:r>
          <a:endParaRPr lang="de-DE" sz="2000" dirty="0">
            <a:latin typeface="WsC Grundschrift" pitchFamily="2" charset="0"/>
          </a:endParaRPr>
        </a:p>
      </dgm:t>
    </dgm:pt>
    <dgm:pt modelId="{FE2C5392-0A25-457F-A8B9-ABEC6B619F31}" type="parTrans" cxnId="{22EB8A75-4F69-41ED-A265-7052599625B2}">
      <dgm:prSet/>
      <dgm:spPr/>
      <dgm:t>
        <a:bodyPr/>
        <a:lstStyle/>
        <a:p>
          <a:endParaRPr lang="de-DE"/>
        </a:p>
      </dgm:t>
    </dgm:pt>
    <dgm:pt modelId="{D1819F3B-8B0C-4DCC-BE1C-D17D2E35E7BB}" type="sibTrans" cxnId="{22EB8A75-4F69-41ED-A265-7052599625B2}">
      <dgm:prSet/>
      <dgm:spPr/>
      <dgm:t>
        <a:bodyPr/>
        <a:lstStyle/>
        <a:p>
          <a:endParaRPr lang="de-DE"/>
        </a:p>
      </dgm:t>
    </dgm:pt>
    <dgm:pt modelId="{11B47977-A823-4F6A-BC8B-EC57878B0BE6}">
      <dgm:prSet phldrT="[Text]"/>
      <dgm:spPr/>
      <dgm:t>
        <a:bodyPr/>
        <a:lstStyle/>
        <a:p>
          <a:r>
            <a:rPr lang="de-DE">
              <a:latin typeface="WsC Grundschrift" pitchFamily="2" charset="0"/>
            </a:rPr>
            <a:t>feste Ausgaben</a:t>
          </a:r>
          <a:endParaRPr lang="de-DE" dirty="0">
            <a:latin typeface="WsC Grundschrift" pitchFamily="2" charset="0"/>
          </a:endParaRPr>
        </a:p>
      </dgm:t>
    </dgm:pt>
    <dgm:pt modelId="{5AD7F58F-5996-43CC-8C57-51978C6C2A6B}" type="parTrans" cxnId="{1152949C-B027-4A8D-BB80-47E4B83A65BC}">
      <dgm:prSet/>
      <dgm:spPr/>
      <dgm:t>
        <a:bodyPr/>
        <a:lstStyle/>
        <a:p>
          <a:endParaRPr lang="de-DE"/>
        </a:p>
      </dgm:t>
    </dgm:pt>
    <dgm:pt modelId="{A998106B-826F-4ADA-9532-D24DDBB22FCF}" type="sibTrans" cxnId="{1152949C-B027-4A8D-BB80-47E4B83A65BC}">
      <dgm:prSet/>
      <dgm:spPr/>
      <dgm:t>
        <a:bodyPr/>
        <a:lstStyle/>
        <a:p>
          <a:endParaRPr lang="de-DE"/>
        </a:p>
      </dgm:t>
    </dgm:pt>
    <dgm:pt modelId="{3FE30FEC-E11C-4ADF-9F18-EB748E0E6B98}">
      <dgm:prSet phldrT="[Text]" custT="1"/>
      <dgm:spPr/>
      <dgm:t>
        <a:bodyPr/>
        <a:lstStyle/>
        <a:p>
          <a:r>
            <a:rPr lang="de-DE" sz="2000" dirty="0">
              <a:latin typeface="WsC Grundschrift" pitchFamily="2" charset="0"/>
            </a:rPr>
            <a:t>Miete Tisch:      </a:t>
          </a:r>
        </a:p>
        <a:p>
          <a:r>
            <a:rPr lang="de-DE" sz="2000" dirty="0">
              <a:latin typeface="WsC Grundschrift" pitchFamily="2" charset="0"/>
            </a:rPr>
            <a:t>70 €</a:t>
          </a:r>
        </a:p>
      </dgm:t>
    </dgm:pt>
    <dgm:pt modelId="{8F57B83F-C5FA-4167-BC27-7C1423E8EF08}" type="parTrans" cxnId="{06ED6C75-5B3F-47C4-98C2-E692A5512DE0}">
      <dgm:prSet/>
      <dgm:spPr/>
      <dgm:t>
        <a:bodyPr/>
        <a:lstStyle/>
        <a:p>
          <a:endParaRPr lang="de-DE"/>
        </a:p>
      </dgm:t>
    </dgm:pt>
    <dgm:pt modelId="{EA13A2C5-0DA4-4531-B54E-9B2E541E1F25}" type="sibTrans" cxnId="{06ED6C75-5B3F-47C4-98C2-E692A5512DE0}">
      <dgm:prSet/>
      <dgm:spPr/>
      <dgm:t>
        <a:bodyPr/>
        <a:lstStyle/>
        <a:p>
          <a:endParaRPr lang="de-DE"/>
        </a:p>
      </dgm:t>
    </dgm:pt>
    <dgm:pt modelId="{72C7CC2F-A025-4342-899C-E410A08F5EBC}">
      <dgm:prSet custT="1"/>
      <dgm:spPr/>
      <dgm:t>
        <a:bodyPr/>
        <a:lstStyle/>
        <a:p>
          <a:r>
            <a:rPr lang="de-DE" sz="2000">
              <a:latin typeface="WsC Grundschrift" pitchFamily="2" charset="0"/>
            </a:rPr>
            <a:t>Wocheneinkauf: </a:t>
          </a:r>
        </a:p>
        <a:p>
          <a:r>
            <a:rPr lang="de-DE" sz="2000">
              <a:latin typeface="WsC Grundschrift" pitchFamily="2" charset="0"/>
            </a:rPr>
            <a:t>etwa 10 €</a:t>
          </a:r>
          <a:endParaRPr lang="de-DE" sz="2000" dirty="0">
            <a:latin typeface="WsC Grundschrift" pitchFamily="2" charset="0"/>
          </a:endParaRPr>
        </a:p>
      </dgm:t>
    </dgm:pt>
    <dgm:pt modelId="{93E2A6A0-27CC-484D-8879-0B09DE4F69B5}" type="parTrans" cxnId="{A758E6CF-1346-488F-9850-8BA3BA0B7AFD}">
      <dgm:prSet/>
      <dgm:spPr/>
      <dgm:t>
        <a:bodyPr/>
        <a:lstStyle/>
        <a:p>
          <a:endParaRPr lang="de-DE"/>
        </a:p>
      </dgm:t>
    </dgm:pt>
    <dgm:pt modelId="{31ECD826-2D85-4781-B574-2F26ABFC1D93}" type="sibTrans" cxnId="{A758E6CF-1346-488F-9850-8BA3BA0B7AFD}">
      <dgm:prSet/>
      <dgm:spPr/>
      <dgm:t>
        <a:bodyPr/>
        <a:lstStyle/>
        <a:p>
          <a:endParaRPr lang="de-DE"/>
        </a:p>
      </dgm:t>
    </dgm:pt>
    <dgm:pt modelId="{4B74E347-4D21-47FA-B003-30900B89F227}">
      <dgm:prSet custT="1"/>
      <dgm:spPr/>
      <dgm:t>
        <a:bodyPr/>
        <a:lstStyle/>
        <a:p>
          <a:r>
            <a:rPr lang="de-DE" sz="2000">
              <a:latin typeface="WsC Grundschrift" pitchFamily="2" charset="0"/>
            </a:rPr>
            <a:t>Bonus-Aufgabe: </a:t>
          </a:r>
        </a:p>
        <a:p>
          <a:r>
            <a:rPr lang="de-DE" sz="2000">
              <a:latin typeface="WsC Grundschrift" pitchFamily="2" charset="0"/>
            </a:rPr>
            <a:t>10 € pro Aufgabe</a:t>
          </a:r>
          <a:endParaRPr lang="de-DE" sz="2000" dirty="0">
            <a:latin typeface="WsC Grundschrift" pitchFamily="2" charset="0"/>
          </a:endParaRPr>
        </a:p>
      </dgm:t>
    </dgm:pt>
    <dgm:pt modelId="{07EB3DC5-F23E-433D-8423-774553B48BE9}" type="parTrans" cxnId="{E16941BF-B240-4A33-8E0D-9678790C9239}">
      <dgm:prSet/>
      <dgm:spPr/>
      <dgm:t>
        <a:bodyPr/>
        <a:lstStyle/>
        <a:p>
          <a:endParaRPr lang="de-DE"/>
        </a:p>
      </dgm:t>
    </dgm:pt>
    <dgm:pt modelId="{DF1F77BD-AC4F-45FD-B3C3-497AD03AA348}" type="sibTrans" cxnId="{E16941BF-B240-4A33-8E0D-9678790C9239}">
      <dgm:prSet/>
      <dgm:spPr/>
      <dgm:t>
        <a:bodyPr/>
        <a:lstStyle/>
        <a:p>
          <a:endParaRPr lang="de-DE"/>
        </a:p>
      </dgm:t>
    </dgm:pt>
    <dgm:pt modelId="{AEBBE5A0-DBB7-0142-A27E-F315BE830A80}" type="pres">
      <dgm:prSet presAssocID="{92B8CEA6-159D-4FF3-B906-4954C4E72A2E}" presName="theList" presStyleCnt="0">
        <dgm:presLayoutVars>
          <dgm:dir/>
          <dgm:animLvl val="lvl"/>
          <dgm:resizeHandles val="exact"/>
        </dgm:presLayoutVars>
      </dgm:prSet>
      <dgm:spPr/>
    </dgm:pt>
    <dgm:pt modelId="{27334722-AC0C-9548-A6C0-B4A759026390}" type="pres">
      <dgm:prSet presAssocID="{8716FA4F-C9DB-4D9E-B6BB-6D669FC166A5}" presName="compNode" presStyleCnt="0"/>
      <dgm:spPr/>
    </dgm:pt>
    <dgm:pt modelId="{A0E1E4B4-70EB-1D40-8CE7-C70DB2671345}" type="pres">
      <dgm:prSet presAssocID="{8716FA4F-C9DB-4D9E-B6BB-6D669FC166A5}" presName="aNode" presStyleLbl="bgShp" presStyleIdx="0" presStyleCnt="2"/>
      <dgm:spPr/>
    </dgm:pt>
    <dgm:pt modelId="{3EEEA10C-A813-6540-B3B9-DB7686A72DB4}" type="pres">
      <dgm:prSet presAssocID="{8716FA4F-C9DB-4D9E-B6BB-6D669FC166A5}" presName="textNode" presStyleLbl="bgShp" presStyleIdx="0" presStyleCnt="2"/>
      <dgm:spPr/>
    </dgm:pt>
    <dgm:pt modelId="{CC241CD5-F507-6940-81B8-FCDDD91CE872}" type="pres">
      <dgm:prSet presAssocID="{8716FA4F-C9DB-4D9E-B6BB-6D669FC166A5}" presName="compChildNode" presStyleCnt="0"/>
      <dgm:spPr/>
    </dgm:pt>
    <dgm:pt modelId="{3AF5A54D-88BC-4741-A267-06FA73A890EE}" type="pres">
      <dgm:prSet presAssocID="{8716FA4F-C9DB-4D9E-B6BB-6D669FC166A5}" presName="theInnerList" presStyleCnt="0"/>
      <dgm:spPr/>
    </dgm:pt>
    <dgm:pt modelId="{CFC6B131-7804-424A-9290-F9CB799470D4}" type="pres">
      <dgm:prSet presAssocID="{AA6593E1-BF5E-4AE3-B517-BED2BE7350D0}" presName="childNode" presStyleLbl="node1" presStyleIdx="0" presStyleCnt="4">
        <dgm:presLayoutVars>
          <dgm:bulletEnabled val="1"/>
        </dgm:presLayoutVars>
      </dgm:prSet>
      <dgm:spPr/>
    </dgm:pt>
    <dgm:pt modelId="{FD835C1F-1CFC-2A41-92E1-A1D0DE88F0E6}" type="pres">
      <dgm:prSet presAssocID="{AA6593E1-BF5E-4AE3-B517-BED2BE7350D0}" presName="aSpace2" presStyleCnt="0"/>
      <dgm:spPr/>
    </dgm:pt>
    <dgm:pt modelId="{98ACBE39-C7C0-8E46-8C58-4B586A95CA6F}" type="pres">
      <dgm:prSet presAssocID="{4B74E347-4D21-47FA-B003-30900B89F227}" presName="childNode" presStyleLbl="node1" presStyleIdx="1" presStyleCnt="4">
        <dgm:presLayoutVars>
          <dgm:bulletEnabled val="1"/>
        </dgm:presLayoutVars>
      </dgm:prSet>
      <dgm:spPr/>
    </dgm:pt>
    <dgm:pt modelId="{D5EA178D-C0F7-9748-B024-605C043A2947}" type="pres">
      <dgm:prSet presAssocID="{8716FA4F-C9DB-4D9E-B6BB-6D669FC166A5}" presName="aSpace" presStyleCnt="0"/>
      <dgm:spPr/>
    </dgm:pt>
    <dgm:pt modelId="{D9674FBE-04FB-5E4F-AB50-96C755E06B01}" type="pres">
      <dgm:prSet presAssocID="{11B47977-A823-4F6A-BC8B-EC57878B0BE6}" presName="compNode" presStyleCnt="0"/>
      <dgm:spPr/>
    </dgm:pt>
    <dgm:pt modelId="{3C02870A-BDEA-3742-941E-15D891E4BFAA}" type="pres">
      <dgm:prSet presAssocID="{11B47977-A823-4F6A-BC8B-EC57878B0BE6}" presName="aNode" presStyleLbl="bgShp" presStyleIdx="1" presStyleCnt="2"/>
      <dgm:spPr/>
    </dgm:pt>
    <dgm:pt modelId="{75CC23F0-6656-394C-B7B3-B7A3BC439655}" type="pres">
      <dgm:prSet presAssocID="{11B47977-A823-4F6A-BC8B-EC57878B0BE6}" presName="textNode" presStyleLbl="bgShp" presStyleIdx="1" presStyleCnt="2"/>
      <dgm:spPr/>
    </dgm:pt>
    <dgm:pt modelId="{5F6D4A73-7C43-1348-B862-26EE3339BF03}" type="pres">
      <dgm:prSet presAssocID="{11B47977-A823-4F6A-BC8B-EC57878B0BE6}" presName="compChildNode" presStyleCnt="0"/>
      <dgm:spPr/>
    </dgm:pt>
    <dgm:pt modelId="{C57DB619-95B8-864E-87BD-AC0DCCCB72B9}" type="pres">
      <dgm:prSet presAssocID="{11B47977-A823-4F6A-BC8B-EC57878B0BE6}" presName="theInnerList" presStyleCnt="0"/>
      <dgm:spPr/>
    </dgm:pt>
    <dgm:pt modelId="{80C34755-A21D-234E-8B1F-63F00826892E}" type="pres">
      <dgm:prSet presAssocID="{3FE30FEC-E11C-4ADF-9F18-EB748E0E6B98}" presName="childNode" presStyleLbl="node1" presStyleIdx="2" presStyleCnt="4">
        <dgm:presLayoutVars>
          <dgm:bulletEnabled val="1"/>
        </dgm:presLayoutVars>
      </dgm:prSet>
      <dgm:spPr/>
    </dgm:pt>
    <dgm:pt modelId="{305AA092-476C-B94A-82C1-B862A6FE98E6}" type="pres">
      <dgm:prSet presAssocID="{3FE30FEC-E11C-4ADF-9F18-EB748E0E6B98}" presName="aSpace2" presStyleCnt="0"/>
      <dgm:spPr/>
    </dgm:pt>
    <dgm:pt modelId="{0215CFFD-0E5A-6C46-90AB-DCD95349C958}" type="pres">
      <dgm:prSet presAssocID="{72C7CC2F-A025-4342-899C-E410A08F5EBC}" presName="childNode" presStyleLbl="node1" presStyleIdx="3" presStyleCnt="4">
        <dgm:presLayoutVars>
          <dgm:bulletEnabled val="1"/>
        </dgm:presLayoutVars>
      </dgm:prSet>
      <dgm:spPr/>
    </dgm:pt>
  </dgm:ptLst>
  <dgm:cxnLst>
    <dgm:cxn modelId="{B05DF20C-30A9-9A4F-B473-4DDF7CB9173C}" type="presOf" srcId="{92B8CEA6-159D-4FF3-B906-4954C4E72A2E}" destId="{AEBBE5A0-DBB7-0142-A27E-F315BE830A80}" srcOrd="0" destOrd="0" presId="urn:microsoft.com/office/officeart/2005/8/layout/lProcess2"/>
    <dgm:cxn modelId="{BDA69D18-DE91-1147-9A46-916C712BE21F}" type="presOf" srcId="{8716FA4F-C9DB-4D9E-B6BB-6D669FC166A5}" destId="{3EEEA10C-A813-6540-B3B9-DB7686A72DB4}" srcOrd="1" destOrd="0" presId="urn:microsoft.com/office/officeart/2005/8/layout/lProcess2"/>
    <dgm:cxn modelId="{B0A5FD6F-DF15-3647-BD9D-CE571BF6DCAE}" type="presOf" srcId="{11B47977-A823-4F6A-BC8B-EC57878B0BE6}" destId="{75CC23F0-6656-394C-B7B3-B7A3BC439655}" srcOrd="1" destOrd="0" presId="urn:microsoft.com/office/officeart/2005/8/layout/lProcess2"/>
    <dgm:cxn modelId="{06ED6C75-5B3F-47C4-98C2-E692A5512DE0}" srcId="{11B47977-A823-4F6A-BC8B-EC57878B0BE6}" destId="{3FE30FEC-E11C-4ADF-9F18-EB748E0E6B98}" srcOrd="0" destOrd="0" parTransId="{8F57B83F-C5FA-4167-BC27-7C1423E8EF08}" sibTransId="{EA13A2C5-0DA4-4531-B54E-9B2E541E1F25}"/>
    <dgm:cxn modelId="{22EB8A75-4F69-41ED-A265-7052599625B2}" srcId="{8716FA4F-C9DB-4D9E-B6BB-6D669FC166A5}" destId="{AA6593E1-BF5E-4AE3-B517-BED2BE7350D0}" srcOrd="0" destOrd="0" parTransId="{FE2C5392-0A25-457F-A8B9-ABEC6B619F31}" sibTransId="{D1819F3B-8B0C-4DCC-BE1C-D17D2E35E7BB}"/>
    <dgm:cxn modelId="{1C69187F-E9F8-344C-A49A-4D1EA851C19B}" type="presOf" srcId="{4B74E347-4D21-47FA-B003-30900B89F227}" destId="{98ACBE39-C7C0-8E46-8C58-4B586A95CA6F}" srcOrd="0" destOrd="0" presId="urn:microsoft.com/office/officeart/2005/8/layout/lProcess2"/>
    <dgm:cxn modelId="{FE731E8B-747C-1742-B76B-304579C394B6}" type="presOf" srcId="{72C7CC2F-A025-4342-899C-E410A08F5EBC}" destId="{0215CFFD-0E5A-6C46-90AB-DCD95349C958}" srcOrd="0" destOrd="0" presId="urn:microsoft.com/office/officeart/2005/8/layout/lProcess2"/>
    <dgm:cxn modelId="{1152949C-B027-4A8D-BB80-47E4B83A65BC}" srcId="{92B8CEA6-159D-4FF3-B906-4954C4E72A2E}" destId="{11B47977-A823-4F6A-BC8B-EC57878B0BE6}" srcOrd="1" destOrd="0" parTransId="{5AD7F58F-5996-43CC-8C57-51978C6C2A6B}" sibTransId="{A998106B-826F-4ADA-9532-D24DDBB22FCF}"/>
    <dgm:cxn modelId="{C0A206BD-BA33-4FE6-A732-B57A186AA063}" srcId="{92B8CEA6-159D-4FF3-B906-4954C4E72A2E}" destId="{8716FA4F-C9DB-4D9E-B6BB-6D669FC166A5}" srcOrd="0" destOrd="0" parTransId="{0007626A-DD86-4E51-A449-70E69E9F2848}" sibTransId="{A820631B-5642-4173-BB13-B2729284040C}"/>
    <dgm:cxn modelId="{E16941BF-B240-4A33-8E0D-9678790C9239}" srcId="{8716FA4F-C9DB-4D9E-B6BB-6D669FC166A5}" destId="{4B74E347-4D21-47FA-B003-30900B89F227}" srcOrd="1" destOrd="0" parTransId="{07EB3DC5-F23E-433D-8423-774553B48BE9}" sibTransId="{DF1F77BD-AC4F-45FD-B3C3-497AD03AA348}"/>
    <dgm:cxn modelId="{6C1A85C5-726F-904A-822C-7E3ACB70B1A0}" type="presOf" srcId="{8716FA4F-C9DB-4D9E-B6BB-6D669FC166A5}" destId="{A0E1E4B4-70EB-1D40-8CE7-C70DB2671345}" srcOrd="0" destOrd="0" presId="urn:microsoft.com/office/officeart/2005/8/layout/lProcess2"/>
    <dgm:cxn modelId="{A758E6CF-1346-488F-9850-8BA3BA0B7AFD}" srcId="{11B47977-A823-4F6A-BC8B-EC57878B0BE6}" destId="{72C7CC2F-A025-4342-899C-E410A08F5EBC}" srcOrd="1" destOrd="0" parTransId="{93E2A6A0-27CC-484D-8879-0B09DE4F69B5}" sibTransId="{31ECD826-2D85-4781-B574-2F26ABFC1D93}"/>
    <dgm:cxn modelId="{010E16D7-ECC2-FC4E-B52A-341253732696}" type="presOf" srcId="{3FE30FEC-E11C-4ADF-9F18-EB748E0E6B98}" destId="{80C34755-A21D-234E-8B1F-63F00826892E}" srcOrd="0" destOrd="0" presId="urn:microsoft.com/office/officeart/2005/8/layout/lProcess2"/>
    <dgm:cxn modelId="{321A1CE3-9737-A24D-8132-8DCA3FC618EE}" type="presOf" srcId="{11B47977-A823-4F6A-BC8B-EC57878B0BE6}" destId="{3C02870A-BDEA-3742-941E-15D891E4BFAA}" srcOrd="0" destOrd="0" presId="urn:microsoft.com/office/officeart/2005/8/layout/lProcess2"/>
    <dgm:cxn modelId="{64DE93EE-47D2-1840-854E-7C77E3016256}" type="presOf" srcId="{AA6593E1-BF5E-4AE3-B517-BED2BE7350D0}" destId="{CFC6B131-7804-424A-9290-F9CB799470D4}" srcOrd="0" destOrd="0" presId="urn:microsoft.com/office/officeart/2005/8/layout/lProcess2"/>
    <dgm:cxn modelId="{81BCC3E9-A9E6-BD4F-97F1-19B02D472CB5}" type="presParOf" srcId="{AEBBE5A0-DBB7-0142-A27E-F315BE830A80}" destId="{27334722-AC0C-9548-A6C0-B4A759026390}" srcOrd="0" destOrd="0" presId="urn:microsoft.com/office/officeart/2005/8/layout/lProcess2"/>
    <dgm:cxn modelId="{880FE383-9050-6943-8CF1-364BA24B7CB7}" type="presParOf" srcId="{27334722-AC0C-9548-A6C0-B4A759026390}" destId="{A0E1E4B4-70EB-1D40-8CE7-C70DB2671345}" srcOrd="0" destOrd="0" presId="urn:microsoft.com/office/officeart/2005/8/layout/lProcess2"/>
    <dgm:cxn modelId="{012E19F3-0AAE-FA48-B92A-255FA3F80841}" type="presParOf" srcId="{27334722-AC0C-9548-A6C0-B4A759026390}" destId="{3EEEA10C-A813-6540-B3B9-DB7686A72DB4}" srcOrd="1" destOrd="0" presId="urn:microsoft.com/office/officeart/2005/8/layout/lProcess2"/>
    <dgm:cxn modelId="{14D2FBDA-F5BE-FF40-9927-C8BE00C235A2}" type="presParOf" srcId="{27334722-AC0C-9548-A6C0-B4A759026390}" destId="{CC241CD5-F507-6940-81B8-FCDDD91CE872}" srcOrd="2" destOrd="0" presId="urn:microsoft.com/office/officeart/2005/8/layout/lProcess2"/>
    <dgm:cxn modelId="{A6CFCCB1-0097-C841-A735-7F1CDE900028}" type="presParOf" srcId="{CC241CD5-F507-6940-81B8-FCDDD91CE872}" destId="{3AF5A54D-88BC-4741-A267-06FA73A890EE}" srcOrd="0" destOrd="0" presId="urn:microsoft.com/office/officeart/2005/8/layout/lProcess2"/>
    <dgm:cxn modelId="{09098464-94DC-4E4D-840B-4D6D19DB6F38}" type="presParOf" srcId="{3AF5A54D-88BC-4741-A267-06FA73A890EE}" destId="{CFC6B131-7804-424A-9290-F9CB799470D4}" srcOrd="0" destOrd="0" presId="urn:microsoft.com/office/officeart/2005/8/layout/lProcess2"/>
    <dgm:cxn modelId="{55B83E1A-5283-1742-A2AB-C8E6A4FC568F}" type="presParOf" srcId="{3AF5A54D-88BC-4741-A267-06FA73A890EE}" destId="{FD835C1F-1CFC-2A41-92E1-A1D0DE88F0E6}" srcOrd="1" destOrd="0" presId="urn:microsoft.com/office/officeart/2005/8/layout/lProcess2"/>
    <dgm:cxn modelId="{95367756-B195-AC4F-879E-3E607BBCB648}" type="presParOf" srcId="{3AF5A54D-88BC-4741-A267-06FA73A890EE}" destId="{98ACBE39-C7C0-8E46-8C58-4B586A95CA6F}" srcOrd="2" destOrd="0" presId="urn:microsoft.com/office/officeart/2005/8/layout/lProcess2"/>
    <dgm:cxn modelId="{FD1EB9AA-FC0A-9747-9130-46520782384C}" type="presParOf" srcId="{AEBBE5A0-DBB7-0142-A27E-F315BE830A80}" destId="{D5EA178D-C0F7-9748-B024-605C043A2947}" srcOrd="1" destOrd="0" presId="urn:microsoft.com/office/officeart/2005/8/layout/lProcess2"/>
    <dgm:cxn modelId="{B17C05EE-9A9D-8045-A146-BDDE416CDC7E}" type="presParOf" srcId="{AEBBE5A0-DBB7-0142-A27E-F315BE830A80}" destId="{D9674FBE-04FB-5E4F-AB50-96C755E06B01}" srcOrd="2" destOrd="0" presId="urn:microsoft.com/office/officeart/2005/8/layout/lProcess2"/>
    <dgm:cxn modelId="{0A42B3FD-EFBB-704D-96BE-E12463FE180B}" type="presParOf" srcId="{D9674FBE-04FB-5E4F-AB50-96C755E06B01}" destId="{3C02870A-BDEA-3742-941E-15D891E4BFAA}" srcOrd="0" destOrd="0" presId="urn:microsoft.com/office/officeart/2005/8/layout/lProcess2"/>
    <dgm:cxn modelId="{045F5879-A4AA-874D-B075-2D9C21950421}" type="presParOf" srcId="{D9674FBE-04FB-5E4F-AB50-96C755E06B01}" destId="{75CC23F0-6656-394C-B7B3-B7A3BC439655}" srcOrd="1" destOrd="0" presId="urn:microsoft.com/office/officeart/2005/8/layout/lProcess2"/>
    <dgm:cxn modelId="{B8DA2379-9F81-4E40-A094-9A09325D02D1}" type="presParOf" srcId="{D9674FBE-04FB-5E4F-AB50-96C755E06B01}" destId="{5F6D4A73-7C43-1348-B862-26EE3339BF03}" srcOrd="2" destOrd="0" presId="urn:microsoft.com/office/officeart/2005/8/layout/lProcess2"/>
    <dgm:cxn modelId="{D765C2C9-7CB9-DF45-90BE-A5B57EA75535}" type="presParOf" srcId="{5F6D4A73-7C43-1348-B862-26EE3339BF03}" destId="{C57DB619-95B8-864E-87BD-AC0DCCCB72B9}" srcOrd="0" destOrd="0" presId="urn:microsoft.com/office/officeart/2005/8/layout/lProcess2"/>
    <dgm:cxn modelId="{55B6C9A0-39B3-C84E-B9E3-E920D9109239}" type="presParOf" srcId="{C57DB619-95B8-864E-87BD-AC0DCCCB72B9}" destId="{80C34755-A21D-234E-8B1F-63F00826892E}" srcOrd="0" destOrd="0" presId="urn:microsoft.com/office/officeart/2005/8/layout/lProcess2"/>
    <dgm:cxn modelId="{A9669C85-EFE7-0C42-9F7E-B88990E638CC}" type="presParOf" srcId="{C57DB619-95B8-864E-87BD-AC0DCCCB72B9}" destId="{305AA092-476C-B94A-82C1-B862A6FE98E6}" srcOrd="1" destOrd="0" presId="urn:microsoft.com/office/officeart/2005/8/layout/lProcess2"/>
    <dgm:cxn modelId="{6CC44CFB-3AC3-894B-99F1-D15DC68DA690}" type="presParOf" srcId="{C57DB619-95B8-864E-87BD-AC0DCCCB72B9}" destId="{0215CFFD-0E5A-6C46-90AB-DCD95349C958}" srcOrd="2"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F113B-5552-354E-AE75-40E3AE1B4331}">
      <dsp:nvSpPr>
        <dsp:cNvPr id="0" name=""/>
        <dsp:cNvSpPr/>
      </dsp:nvSpPr>
      <dsp:spPr>
        <a:xfrm>
          <a:off x="0" y="0"/>
          <a:ext cx="5759450" cy="1321025"/>
        </a:xfrm>
        <a:prstGeom prst="roundRect">
          <a:avLst>
            <a:gd name="adj" fmla="val 10000"/>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77850">
            <a:lnSpc>
              <a:spcPct val="90000"/>
            </a:lnSpc>
            <a:spcBef>
              <a:spcPct val="0"/>
            </a:spcBef>
            <a:spcAft>
              <a:spcPct val="35000"/>
            </a:spcAft>
            <a:buNone/>
          </a:pPr>
          <a:r>
            <a:rPr lang="de-DE" sz="1300" i="0" kern="1200">
              <a:solidFill>
                <a:sysClr val="windowText" lastClr="000000"/>
              </a:solidFill>
              <a:latin typeface="Calibri" panose="020F0502020204030204"/>
              <a:ea typeface="+mn-ea"/>
              <a:cs typeface="+mn-cs"/>
            </a:rPr>
            <a:t>Mathematische Schwerpunkte</a:t>
          </a:r>
        </a:p>
        <a:p>
          <a:pPr marL="114300" lvl="1"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Phase 1: naiver Umgang und Kennenlernen des Geldes</a:t>
          </a:r>
        </a:p>
        <a:p>
          <a:pPr marL="228600" lvl="2"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Funktionen des Geldes (v. a. Wertaufbewahrungsfunktion)</a:t>
          </a:r>
        </a:p>
        <a:p>
          <a:pPr marL="114300" lvl="1" indent="-114300" algn="l" defTabSz="533400">
            <a:lnSpc>
              <a:spcPct val="90000"/>
            </a:lnSpc>
            <a:spcBef>
              <a:spcPct val="0"/>
            </a:spcBef>
            <a:spcAft>
              <a:spcPct val="15000"/>
            </a:spcAft>
            <a:buChar char="•"/>
          </a:pPr>
          <a:r>
            <a:rPr lang="de-DE" sz="1200" i="0" kern="1200">
              <a:solidFill>
                <a:sysClr val="windowText" lastClr="000000"/>
              </a:solidFill>
              <a:latin typeface="Calibri" panose="020F0502020204030204"/>
              <a:ea typeface="+mn-ea"/>
              <a:cs typeface="+mn-cs"/>
            </a:rPr>
            <a:t>Phase 2 und 3: Vergleichen und Rechnen mit Geld</a:t>
          </a:r>
        </a:p>
        <a:p>
          <a:pPr marL="228600" lvl="2"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mit Haushaltstabellen arbeiten und Tabellen lesen</a:t>
          </a:r>
        </a:p>
        <a:p>
          <a:pPr marL="228600" lvl="2"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Sparraten berechnen</a:t>
          </a:r>
        </a:p>
      </dsp:txBody>
      <dsp:txXfrm>
        <a:off x="1307510" y="38692"/>
        <a:ext cx="4413247" cy="1243641"/>
      </dsp:txXfrm>
    </dsp:sp>
    <dsp:sp modelId="{05910972-8591-CD40-A29B-1952660341D9}">
      <dsp:nvSpPr>
        <dsp:cNvPr id="0" name=""/>
        <dsp:cNvSpPr/>
      </dsp:nvSpPr>
      <dsp:spPr>
        <a:xfrm>
          <a:off x="147839" y="195931"/>
          <a:ext cx="1090068" cy="92916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E51C3FF-D936-2049-BCFB-8E982014E0A1}">
      <dsp:nvSpPr>
        <dsp:cNvPr id="0" name=""/>
        <dsp:cNvSpPr/>
      </dsp:nvSpPr>
      <dsp:spPr>
        <a:xfrm>
          <a:off x="0" y="1437953"/>
          <a:ext cx="5759450" cy="1169286"/>
        </a:xfrm>
        <a:prstGeom prst="roundRect">
          <a:avLst>
            <a:gd name="adj" fmla="val 10000"/>
          </a:avLst>
        </a:prstGeom>
        <a:solidFill>
          <a:srgbClr val="70AD47">
            <a:shade val="80000"/>
            <a:hueOff val="160640"/>
            <a:satOff val="-6455"/>
            <a:lumOff val="138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77850">
            <a:lnSpc>
              <a:spcPct val="90000"/>
            </a:lnSpc>
            <a:spcBef>
              <a:spcPct val="0"/>
            </a:spcBef>
            <a:spcAft>
              <a:spcPct val="35000"/>
            </a:spcAft>
            <a:buNone/>
          </a:pPr>
          <a:r>
            <a:rPr lang="de-DE" sz="1300" kern="1200">
              <a:solidFill>
                <a:sysClr val="windowText" lastClr="000000"/>
              </a:solidFill>
              <a:latin typeface="Calibri" panose="020F0502020204030204"/>
              <a:ea typeface="+mn-ea"/>
              <a:cs typeface="+mn-cs"/>
            </a:rPr>
            <a:t>finanzielle Konzepte</a:t>
          </a:r>
        </a:p>
        <a:p>
          <a:pPr marL="114300" lvl="1"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Sparen</a:t>
          </a:r>
        </a:p>
        <a:p>
          <a:pPr marL="114300" lvl="1"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Einnahmen</a:t>
          </a:r>
        </a:p>
        <a:p>
          <a:pPr marL="114300" lvl="1" indent="-114300" algn="l" defTabSz="533400">
            <a:lnSpc>
              <a:spcPct val="90000"/>
            </a:lnSpc>
            <a:spcBef>
              <a:spcPct val="0"/>
            </a:spcBef>
            <a:spcAft>
              <a:spcPct val="15000"/>
            </a:spcAft>
            <a:buFont typeface="Symbol" pitchFamily="2" charset="2"/>
            <a:buChar char=""/>
          </a:pPr>
          <a:r>
            <a:rPr lang="de-DE" sz="1200" i="0" kern="1200">
              <a:solidFill>
                <a:sysClr val="windowText" lastClr="000000"/>
              </a:solidFill>
              <a:latin typeface="Calibri" panose="020F0502020204030204"/>
              <a:ea typeface="+mn-ea"/>
              <a:cs typeface="+mn-cs"/>
            </a:rPr>
            <a:t>Ausgaben</a:t>
          </a:r>
        </a:p>
        <a:p>
          <a:pPr marL="114300" lvl="1" indent="-114300" algn="l" defTabSz="533400">
            <a:lnSpc>
              <a:spcPct val="90000"/>
            </a:lnSpc>
            <a:spcBef>
              <a:spcPct val="0"/>
            </a:spcBef>
            <a:spcAft>
              <a:spcPct val="15000"/>
            </a:spcAft>
            <a:buChar char="•"/>
          </a:pPr>
          <a:r>
            <a:rPr lang="de-DE" sz="1200" i="0" kern="1200">
              <a:solidFill>
                <a:sysClr val="windowText" lastClr="000000"/>
              </a:solidFill>
              <a:latin typeface="Calibri" panose="020F0502020204030204"/>
              <a:ea typeface="+mn-ea"/>
              <a:cs typeface="+mn-cs"/>
            </a:rPr>
            <a:t>Haushaltsplan</a:t>
          </a:r>
        </a:p>
      </dsp:txBody>
      <dsp:txXfrm>
        <a:off x="1303065" y="1472200"/>
        <a:ext cx="4422137" cy="1100792"/>
      </dsp:txXfrm>
    </dsp:sp>
    <dsp:sp modelId="{8A04EB5A-B13E-5D4C-A824-17692B2D4E69}">
      <dsp:nvSpPr>
        <dsp:cNvPr id="0" name=""/>
        <dsp:cNvSpPr/>
      </dsp:nvSpPr>
      <dsp:spPr>
        <a:xfrm>
          <a:off x="116928" y="1554882"/>
          <a:ext cx="1151890" cy="93542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B79CC42-C8E4-6444-BCF2-E6F343BAF546}">
      <dsp:nvSpPr>
        <dsp:cNvPr id="0" name=""/>
        <dsp:cNvSpPr/>
      </dsp:nvSpPr>
      <dsp:spPr>
        <a:xfrm>
          <a:off x="0" y="2724169"/>
          <a:ext cx="5759450" cy="1169286"/>
        </a:xfrm>
        <a:prstGeom prst="roundRect">
          <a:avLst>
            <a:gd name="adj" fmla="val 10000"/>
          </a:avLst>
        </a:prstGeom>
        <a:solidFill>
          <a:srgbClr val="FFC000">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de-DE" sz="1300" kern="1200">
              <a:solidFill>
                <a:sysClr val="windowText" lastClr="000000"/>
              </a:solidFill>
              <a:latin typeface="Calibri" panose="020F0502020204030204"/>
              <a:ea typeface="+mn-ea"/>
              <a:cs typeface="+mn-cs"/>
            </a:rPr>
            <a:t>Metakognition und Entscheidungsfindung</a:t>
          </a:r>
        </a:p>
        <a:p>
          <a:pPr marL="0" lvl="0" indent="0" algn="l" defTabSz="577850">
            <a:lnSpc>
              <a:spcPct val="90000"/>
            </a:lnSpc>
            <a:spcBef>
              <a:spcPct val="0"/>
            </a:spcBef>
            <a:spcAft>
              <a:spcPct val="35000"/>
            </a:spcAft>
            <a:buNone/>
          </a:pPr>
          <a:r>
            <a:rPr lang="de-DE" sz="1200" kern="1200">
              <a:solidFill>
                <a:sysClr val="windowText" lastClr="000000"/>
              </a:solidFill>
              <a:latin typeface="Calibri" panose="020F0502020204030204"/>
              <a:ea typeface="+mn-ea"/>
              <a:cs typeface="+mn-cs"/>
            </a:rPr>
            <a:t>Schritte der rationalen Entscheidungsfindung kennenlernen und zum Festlegen des eigenen Haushaltsplans anwenden</a:t>
          </a:r>
        </a:p>
        <a:p>
          <a:pPr marL="0" lvl="0" indent="0" algn="l" defTabSz="577850">
            <a:lnSpc>
              <a:spcPct val="90000"/>
            </a:lnSpc>
            <a:spcBef>
              <a:spcPct val="0"/>
            </a:spcBef>
            <a:spcAft>
              <a:spcPct val="35000"/>
            </a:spcAft>
            <a:buNone/>
          </a:pPr>
          <a:r>
            <a:rPr lang="de-DE" sz="1200" kern="1200">
              <a:solidFill>
                <a:sysClr val="windowText" lastClr="000000"/>
              </a:solidFill>
              <a:latin typeface="Calibri" panose="020F0502020204030204"/>
              <a:ea typeface="+mn-ea"/>
              <a:cs typeface="+mn-cs"/>
              <a:sym typeface="Wingdings" pitchFamily="2" charset="2"/>
            </a:rPr>
            <a:t></a:t>
          </a:r>
          <a:r>
            <a:rPr lang="de-DE" sz="1200" kern="1200">
              <a:solidFill>
                <a:sysClr val="windowText" lastClr="000000"/>
              </a:solidFill>
              <a:latin typeface="Calibri" panose="020F0502020204030204"/>
              <a:ea typeface="+mn-ea"/>
              <a:cs typeface="+mn-cs"/>
            </a:rPr>
            <a:t> Zukunftsorientierung – Auswirkungen von Entscheidungen auf die persönliche finanzielle Zukunft antizipieren</a:t>
          </a:r>
        </a:p>
      </dsp:txBody>
      <dsp:txXfrm>
        <a:off x="1303065" y="2758416"/>
        <a:ext cx="4422137" cy="1100792"/>
      </dsp:txXfrm>
    </dsp:sp>
    <dsp:sp modelId="{E6B6EAC0-C8FA-FD4F-B8EC-6F3DB15A9590}">
      <dsp:nvSpPr>
        <dsp:cNvPr id="0" name=""/>
        <dsp:cNvSpPr/>
      </dsp:nvSpPr>
      <dsp:spPr>
        <a:xfrm>
          <a:off x="116928" y="2841097"/>
          <a:ext cx="1151890" cy="935429"/>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1E4B4-70EB-1D40-8CE7-C70DB2671345}">
      <dsp:nvSpPr>
        <dsp:cNvPr id="0" name=""/>
        <dsp:cNvSpPr/>
      </dsp:nvSpPr>
      <dsp:spPr>
        <a:xfrm>
          <a:off x="4600" y="0"/>
          <a:ext cx="4425505" cy="40105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de-DE" sz="5100" kern="1200">
              <a:latin typeface="WsC Grundschrift" pitchFamily="2" charset="0"/>
            </a:rPr>
            <a:t>Einnahmen</a:t>
          </a:r>
          <a:endParaRPr lang="de-DE" sz="5100" kern="1200" dirty="0">
            <a:latin typeface="WsC Grundschrift" pitchFamily="2" charset="0"/>
          </a:endParaRPr>
        </a:p>
      </dsp:txBody>
      <dsp:txXfrm>
        <a:off x="4600" y="0"/>
        <a:ext cx="4425505" cy="1203157"/>
      </dsp:txXfrm>
    </dsp:sp>
    <dsp:sp modelId="{CFC6B131-7804-424A-9290-F9CB799470D4}">
      <dsp:nvSpPr>
        <dsp:cNvPr id="0" name=""/>
        <dsp:cNvSpPr/>
      </dsp:nvSpPr>
      <dsp:spPr>
        <a:xfrm>
          <a:off x="447151" y="1204332"/>
          <a:ext cx="3540404" cy="120922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e-DE" sz="2000" kern="1200">
              <a:latin typeface="WsC Grundschrift" pitchFamily="2" charset="0"/>
            </a:rPr>
            <a:t>Gehalt für AG-Teilnahme:      </a:t>
          </a:r>
        </a:p>
        <a:p>
          <a:pPr marL="0" lvl="0" indent="0" algn="ctr" defTabSz="889000">
            <a:lnSpc>
              <a:spcPct val="90000"/>
            </a:lnSpc>
            <a:spcBef>
              <a:spcPct val="0"/>
            </a:spcBef>
            <a:spcAft>
              <a:spcPct val="35000"/>
            </a:spcAft>
            <a:buNone/>
          </a:pPr>
          <a:r>
            <a:rPr lang="de-DE" sz="2000" kern="1200">
              <a:latin typeface="WsC Grundschrift" pitchFamily="2" charset="0"/>
            </a:rPr>
            <a:t>100 €</a:t>
          </a:r>
          <a:endParaRPr lang="de-DE" sz="2000" kern="1200" dirty="0">
            <a:latin typeface="WsC Grundschrift" pitchFamily="2" charset="0"/>
          </a:endParaRPr>
        </a:p>
      </dsp:txBody>
      <dsp:txXfrm>
        <a:off x="482568" y="1239749"/>
        <a:ext cx="3469570" cy="1138394"/>
      </dsp:txXfrm>
    </dsp:sp>
    <dsp:sp modelId="{98ACBE39-C7C0-8E46-8C58-4B586A95CA6F}">
      <dsp:nvSpPr>
        <dsp:cNvPr id="0" name=""/>
        <dsp:cNvSpPr/>
      </dsp:nvSpPr>
      <dsp:spPr>
        <a:xfrm>
          <a:off x="447151" y="2599595"/>
          <a:ext cx="3540404" cy="120922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e-DE" sz="2000" kern="1200">
              <a:latin typeface="WsC Grundschrift" pitchFamily="2" charset="0"/>
            </a:rPr>
            <a:t>Bonus-Aufgabe: </a:t>
          </a:r>
        </a:p>
        <a:p>
          <a:pPr marL="0" lvl="0" indent="0" algn="ctr" defTabSz="889000">
            <a:lnSpc>
              <a:spcPct val="90000"/>
            </a:lnSpc>
            <a:spcBef>
              <a:spcPct val="0"/>
            </a:spcBef>
            <a:spcAft>
              <a:spcPct val="35000"/>
            </a:spcAft>
            <a:buNone/>
          </a:pPr>
          <a:r>
            <a:rPr lang="de-DE" sz="2000" kern="1200">
              <a:latin typeface="WsC Grundschrift" pitchFamily="2" charset="0"/>
            </a:rPr>
            <a:t>10 € pro Aufgabe</a:t>
          </a:r>
          <a:endParaRPr lang="de-DE" sz="2000" kern="1200" dirty="0">
            <a:latin typeface="WsC Grundschrift" pitchFamily="2" charset="0"/>
          </a:endParaRPr>
        </a:p>
      </dsp:txBody>
      <dsp:txXfrm>
        <a:off x="482568" y="2635012"/>
        <a:ext cx="3469570" cy="1138394"/>
      </dsp:txXfrm>
    </dsp:sp>
    <dsp:sp modelId="{3C02870A-BDEA-3742-941E-15D891E4BFAA}">
      <dsp:nvSpPr>
        <dsp:cNvPr id="0" name=""/>
        <dsp:cNvSpPr/>
      </dsp:nvSpPr>
      <dsp:spPr>
        <a:xfrm>
          <a:off x="4762019" y="0"/>
          <a:ext cx="4425505" cy="40105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de-DE" sz="5100" kern="1200">
              <a:latin typeface="WsC Grundschrift" pitchFamily="2" charset="0"/>
            </a:rPr>
            <a:t>feste Ausgaben</a:t>
          </a:r>
          <a:endParaRPr lang="de-DE" sz="5100" kern="1200" dirty="0">
            <a:latin typeface="WsC Grundschrift" pitchFamily="2" charset="0"/>
          </a:endParaRPr>
        </a:p>
      </dsp:txBody>
      <dsp:txXfrm>
        <a:off x="4762019" y="0"/>
        <a:ext cx="4425505" cy="1203157"/>
      </dsp:txXfrm>
    </dsp:sp>
    <dsp:sp modelId="{80C34755-A21D-234E-8B1F-63F00826892E}">
      <dsp:nvSpPr>
        <dsp:cNvPr id="0" name=""/>
        <dsp:cNvSpPr/>
      </dsp:nvSpPr>
      <dsp:spPr>
        <a:xfrm>
          <a:off x="5204570" y="1204332"/>
          <a:ext cx="3540404" cy="120922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WsC Grundschrift" pitchFamily="2" charset="0"/>
            </a:rPr>
            <a:t>Miete Tisch:      </a:t>
          </a:r>
        </a:p>
        <a:p>
          <a:pPr marL="0" lvl="0" indent="0" algn="ctr" defTabSz="889000">
            <a:lnSpc>
              <a:spcPct val="90000"/>
            </a:lnSpc>
            <a:spcBef>
              <a:spcPct val="0"/>
            </a:spcBef>
            <a:spcAft>
              <a:spcPct val="35000"/>
            </a:spcAft>
            <a:buNone/>
          </a:pPr>
          <a:r>
            <a:rPr lang="de-DE" sz="2000" kern="1200" dirty="0">
              <a:latin typeface="WsC Grundschrift" pitchFamily="2" charset="0"/>
            </a:rPr>
            <a:t>70 €</a:t>
          </a:r>
        </a:p>
      </dsp:txBody>
      <dsp:txXfrm>
        <a:off x="5239987" y="1239749"/>
        <a:ext cx="3469570" cy="1138394"/>
      </dsp:txXfrm>
    </dsp:sp>
    <dsp:sp modelId="{0215CFFD-0E5A-6C46-90AB-DCD95349C958}">
      <dsp:nvSpPr>
        <dsp:cNvPr id="0" name=""/>
        <dsp:cNvSpPr/>
      </dsp:nvSpPr>
      <dsp:spPr>
        <a:xfrm>
          <a:off x="5204570" y="2599595"/>
          <a:ext cx="3540404" cy="120922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e-DE" sz="2000" kern="1200">
              <a:latin typeface="WsC Grundschrift" pitchFamily="2" charset="0"/>
            </a:rPr>
            <a:t>Wocheneinkauf: </a:t>
          </a:r>
        </a:p>
        <a:p>
          <a:pPr marL="0" lvl="0" indent="0" algn="ctr" defTabSz="889000">
            <a:lnSpc>
              <a:spcPct val="90000"/>
            </a:lnSpc>
            <a:spcBef>
              <a:spcPct val="0"/>
            </a:spcBef>
            <a:spcAft>
              <a:spcPct val="35000"/>
            </a:spcAft>
            <a:buNone/>
          </a:pPr>
          <a:r>
            <a:rPr lang="de-DE" sz="2000" kern="1200">
              <a:latin typeface="WsC Grundschrift" pitchFamily="2" charset="0"/>
            </a:rPr>
            <a:t>etwa 10 €</a:t>
          </a:r>
          <a:endParaRPr lang="de-DE" sz="2000" kern="1200" dirty="0">
            <a:latin typeface="WsC Grundschrift" pitchFamily="2" charset="0"/>
          </a:endParaRPr>
        </a:p>
      </dsp:txBody>
      <dsp:txXfrm>
        <a:off x="5239987" y="2635012"/>
        <a:ext cx="3469570" cy="113839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E880B-EE5F-E66B-A2D5-0F3AA14D9B2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124AC2B-5CC3-77D9-D76B-8413CF4AF8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0ADE515-E2D4-1F71-0817-1761FCED4B2E}"/>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BE086897-5655-B9A6-C241-D17AA977B2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17A37E-561A-FD7D-0C57-61A79EA3BB2A}"/>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3621842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B96F6-61D4-AAE3-C20E-8DF213A55E5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0B57255-DD53-897A-A283-91AF461BE6A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3D1BF1-7D14-9137-AF1E-4F437F8A57EB}"/>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3CAD7A73-B03A-3200-A6B7-E970E84F87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B2C3ED-5DCE-F94E-3965-D6E9EE4E2113}"/>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295356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FCE44B3-B2C7-E09E-00FB-B1281E0D3E6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4CA5B6D-2F8E-FBA8-9948-8A8818B3BCD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C42B3B5-194A-1BCD-F737-17B0A03AE66E}"/>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069E9868-E9F0-D5D0-E182-0E542013BC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50CB8B1-715A-D41C-1452-55B6AA19F912}"/>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141023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23014-F9D5-D114-116B-C14C78C17C7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80B8645-EFA4-F8F9-1E5F-D8051F92654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B49568-6164-9FC5-64EF-905BCAD11754}"/>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DB38DB5A-757C-0CEA-8DEA-51F78432457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C8D5AAA-6636-552A-4240-CA453F90F4CA}"/>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170653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5CF02-4AFD-F614-27EC-EAC17274A9A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DCC1A11-8D7B-CD29-8406-6C1BB046C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2A3BEB4-2B96-2312-5FEF-5E14BFCF6E4F}"/>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306A3653-4F4F-4217-5043-304531F7F4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58C11EC-6A60-C216-E21B-6E5089F508E4}"/>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248304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19998-5504-B6FD-4DEE-1F32534D672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06BE9A-DC22-B67B-9039-B5554BCD39A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BC6DB3E-936B-B282-3A54-A1DD4DB4A1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075A87B-C183-AE00-EED7-B67EDFED5FC0}"/>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6" name="Fußzeilenplatzhalter 5">
            <a:extLst>
              <a:ext uri="{FF2B5EF4-FFF2-40B4-BE49-F238E27FC236}">
                <a16:creationId xmlns:a16="http://schemas.microsoft.com/office/drawing/2014/main" id="{6F513B78-701F-A8DB-09D5-3503E73CD21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870B2D-7005-3082-285F-486442457B7E}"/>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199461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547D5-3B3B-AA7A-3F51-50B93479C87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179375A-ABE9-A11F-D911-02DB25B74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465CCCE-C274-B88F-12AC-B18BFFD40F4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A362189-2AFB-D4B6-DCA3-02833064C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BB32971-2935-26E6-BF83-6DFC73FADDF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B498ED5-D4B3-2ADF-D40F-C83AD337C0F9}"/>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8" name="Fußzeilenplatzhalter 7">
            <a:extLst>
              <a:ext uri="{FF2B5EF4-FFF2-40B4-BE49-F238E27FC236}">
                <a16:creationId xmlns:a16="http://schemas.microsoft.com/office/drawing/2014/main" id="{E0045CDA-E960-57E9-6CAD-F7E6C880F6D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A0A1724-0D20-B1C7-3D85-E880CEF01978}"/>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406812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904B1-A627-5F0A-FEA7-5EA4C1195AD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E13DE1A-27B4-4C80-DE64-74D419315232}"/>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4" name="Fußzeilenplatzhalter 3">
            <a:extLst>
              <a:ext uri="{FF2B5EF4-FFF2-40B4-BE49-F238E27FC236}">
                <a16:creationId xmlns:a16="http://schemas.microsoft.com/office/drawing/2014/main" id="{5ED66169-D401-B671-397C-5F363487026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846575A-F053-CC31-2827-9CA6678E8150}"/>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285544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09BF97B-8EB3-6D0E-526A-FC9D92381BC3}"/>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3" name="Fußzeilenplatzhalter 2">
            <a:extLst>
              <a:ext uri="{FF2B5EF4-FFF2-40B4-BE49-F238E27FC236}">
                <a16:creationId xmlns:a16="http://schemas.microsoft.com/office/drawing/2014/main" id="{B2EE8CC4-3B1C-F684-E0C9-61ED0D82E44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2BACC95-D0CA-5743-CD72-C396A520D889}"/>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84234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03CBE3-5B74-2510-5F7D-FA3C58B876F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C5D524D-C5F1-0430-8477-2E497AF7A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26555E2-2C58-E552-0F1D-3E8AB8B80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703FD37-75D4-E653-EBBD-5AC19E5F5866}"/>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6" name="Fußzeilenplatzhalter 5">
            <a:extLst>
              <a:ext uri="{FF2B5EF4-FFF2-40B4-BE49-F238E27FC236}">
                <a16:creationId xmlns:a16="http://schemas.microsoft.com/office/drawing/2014/main" id="{863CB417-AE6E-BF92-4B08-0C3E9713038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805E55E-602C-CA3B-F6CD-75C66D251BB5}"/>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349327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D7724-663A-05B4-A8CE-763C90097C8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412125E-E2FD-4839-1A8B-C875F88F4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B8C32EA-4D30-0C46-EC80-80A43DB18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D741EE-60A8-CC70-34E2-53BCF3CEBFD4}"/>
              </a:ext>
            </a:extLst>
          </p:cNvPr>
          <p:cNvSpPr>
            <a:spLocks noGrp="1"/>
          </p:cNvSpPr>
          <p:nvPr>
            <p:ph type="dt" sz="half" idx="10"/>
          </p:nvPr>
        </p:nvSpPr>
        <p:spPr/>
        <p:txBody>
          <a:bodyPr/>
          <a:lstStyle/>
          <a:p>
            <a:fld id="{473D05A5-555A-4757-8710-4F43F299520D}" type="datetimeFigureOut">
              <a:rPr lang="de-DE" smtClean="0"/>
              <a:t>12.09.23</a:t>
            </a:fld>
            <a:endParaRPr lang="de-DE"/>
          </a:p>
        </p:txBody>
      </p:sp>
      <p:sp>
        <p:nvSpPr>
          <p:cNvPr id="6" name="Fußzeilenplatzhalter 5">
            <a:extLst>
              <a:ext uri="{FF2B5EF4-FFF2-40B4-BE49-F238E27FC236}">
                <a16:creationId xmlns:a16="http://schemas.microsoft.com/office/drawing/2014/main" id="{52FBCA47-668F-E7FE-E284-31D9A306B91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0F9330-F512-5318-4A97-0322C7CEA965}"/>
              </a:ext>
            </a:extLst>
          </p:cNvPr>
          <p:cNvSpPr>
            <a:spLocks noGrp="1"/>
          </p:cNvSpPr>
          <p:nvPr>
            <p:ph type="sldNum" sz="quarter" idx="12"/>
          </p:nvPr>
        </p:nvSpPr>
        <p:spPr/>
        <p:txBody>
          <a:bodyPr/>
          <a:lstStyle/>
          <a:p>
            <a:fld id="{361C2DC0-F14B-4045-82A3-E2626AE81F6B}" type="slidenum">
              <a:rPr lang="de-DE" smtClean="0"/>
              <a:t>‹Nr.›</a:t>
            </a:fld>
            <a:endParaRPr lang="de-DE"/>
          </a:p>
        </p:txBody>
      </p:sp>
    </p:spTree>
    <p:extLst>
      <p:ext uri="{BB962C8B-B14F-4D97-AF65-F5344CB8AC3E}">
        <p14:creationId xmlns:p14="http://schemas.microsoft.com/office/powerpoint/2010/main" val="53048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72552A-4EDA-9CFD-4A58-005E89BC4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65A8058-39F0-F0FF-243F-B1E53C97E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99FBA81-29E8-FED9-489D-B8C5E8CF0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D05A5-555A-4757-8710-4F43F299520D}" type="datetimeFigureOut">
              <a:rPr lang="de-DE" smtClean="0"/>
              <a:t>12.09.23</a:t>
            </a:fld>
            <a:endParaRPr lang="de-DE"/>
          </a:p>
        </p:txBody>
      </p:sp>
      <p:sp>
        <p:nvSpPr>
          <p:cNvPr id="5" name="Fußzeilenplatzhalter 4">
            <a:extLst>
              <a:ext uri="{FF2B5EF4-FFF2-40B4-BE49-F238E27FC236}">
                <a16:creationId xmlns:a16="http://schemas.microsoft.com/office/drawing/2014/main" id="{15E216CC-4CE3-97C6-9C72-F53F054780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05A486B-3709-3525-0720-7F436FE41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1C2DC0-F14B-4045-82A3-E2626AE81F6B}" type="slidenum">
              <a:rPr lang="de-DE" smtClean="0"/>
              <a:t>‹Nr.›</a:t>
            </a:fld>
            <a:endParaRPr lang="de-DE"/>
          </a:p>
        </p:txBody>
      </p:sp>
    </p:spTree>
    <p:extLst>
      <p:ext uri="{BB962C8B-B14F-4D97-AF65-F5344CB8AC3E}">
        <p14:creationId xmlns:p14="http://schemas.microsoft.com/office/powerpoint/2010/main" val="1473690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29_9ECE4645.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microsoft.com/office/2018/10/relationships/comments" Target="../comments/modernComment_117_9825D927.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svg"/><Relationship Id="rId9" Type="http://schemas.openxmlformats.org/officeDocument/2006/relationships/image" Target="../media/image15.emf"/></Relationships>
</file>

<file path=ppt/slides/_rels/slide3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svg"/><Relationship Id="rId9" Type="http://schemas.openxmlformats.org/officeDocument/2006/relationships/image" Target="../media/image18.emf"/></Relationships>
</file>

<file path=ppt/slides/_rels/slide3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0.sv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11E_2BE5CB1F.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27_7B6D22D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DAE1A7-20F0-3714-B416-B2ABD2D7D4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D03357-8EA8-40F0-CFF6-084A9BB9D2D0}"/>
              </a:ext>
            </a:extLst>
          </p:cNvPr>
          <p:cNvSpPr>
            <a:spLocks noGrp="1"/>
          </p:cNvSpPr>
          <p:nvPr>
            <p:ph type="title"/>
          </p:nvPr>
        </p:nvSpPr>
        <p:spPr>
          <a:xfrm>
            <a:off x="857250" y="-82550"/>
            <a:ext cx="10515600" cy="1325563"/>
          </a:xfrm>
        </p:spPr>
        <p:txBody>
          <a:bodyPr>
            <a:normAutofit/>
          </a:bodyPr>
          <a:lstStyle/>
          <a:p>
            <a:pPr algn="ctr"/>
            <a:r>
              <a:rPr lang="de-DE" sz="4000" dirty="0">
                <a:latin typeface="WsC Grundschrift" pitchFamily="2" charset="0"/>
              </a:rPr>
              <a:t>Stunde 3: Einführung Haushalten</a:t>
            </a:r>
          </a:p>
        </p:txBody>
      </p:sp>
      <p:graphicFrame>
        <p:nvGraphicFramePr>
          <p:cNvPr id="7" name="Diagramm 6">
            <a:extLst>
              <a:ext uri="{FF2B5EF4-FFF2-40B4-BE49-F238E27FC236}">
                <a16:creationId xmlns:a16="http://schemas.microsoft.com/office/drawing/2014/main" id="{B15D4DDB-7B8C-F096-9E1F-E07BD1655564}"/>
              </a:ext>
            </a:extLst>
          </p:cNvPr>
          <p:cNvGraphicFramePr/>
          <p:nvPr>
            <p:extLst>
              <p:ext uri="{D42A27DB-BD31-4B8C-83A1-F6EECF244321}">
                <p14:modId xmlns:p14="http://schemas.microsoft.com/office/powerpoint/2010/main" val="3542565863"/>
              </p:ext>
            </p:extLst>
          </p:nvPr>
        </p:nvGraphicFramePr>
        <p:xfrm>
          <a:off x="3216275" y="1713202"/>
          <a:ext cx="5759450" cy="389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elle 22">
            <a:extLst>
              <a:ext uri="{FF2B5EF4-FFF2-40B4-BE49-F238E27FC236}">
                <a16:creationId xmlns:a16="http://schemas.microsoft.com/office/drawing/2014/main" id="{05CD68FB-7C00-6652-FCDB-1F9C785C0FD9}"/>
              </a:ext>
            </a:extLst>
          </p:cNvPr>
          <p:cNvGraphicFramePr>
            <a:graphicFrameLocks noGrp="1"/>
          </p:cNvGraphicFramePr>
          <p:nvPr>
            <p:extLst>
              <p:ext uri="{D42A27DB-BD31-4B8C-83A1-F6EECF244321}">
                <p14:modId xmlns:p14="http://schemas.microsoft.com/office/powerpoint/2010/main" val="4138840971"/>
              </p:ext>
            </p:extLst>
          </p:nvPr>
        </p:nvGraphicFramePr>
        <p:xfrm>
          <a:off x="2010798" y="1797523"/>
          <a:ext cx="3558997" cy="3534437"/>
        </p:xfrm>
        <a:graphic>
          <a:graphicData uri="http://schemas.openxmlformats.org/drawingml/2006/table">
            <a:tbl>
              <a:tblPr firstRow="1" bandRow="1">
                <a:tableStyleId>{5940675A-B579-460E-94D1-54222C63F5DA}</a:tableStyleId>
              </a:tblPr>
              <a:tblGrid>
                <a:gridCol w="1345837">
                  <a:extLst>
                    <a:ext uri="{9D8B030D-6E8A-4147-A177-3AD203B41FA5}">
                      <a16:colId xmlns:a16="http://schemas.microsoft.com/office/drawing/2014/main" val="4133802590"/>
                    </a:ext>
                  </a:extLst>
                </a:gridCol>
                <a:gridCol w="868106">
                  <a:extLst>
                    <a:ext uri="{9D8B030D-6E8A-4147-A177-3AD203B41FA5}">
                      <a16:colId xmlns:a16="http://schemas.microsoft.com/office/drawing/2014/main" val="2966272615"/>
                    </a:ext>
                  </a:extLst>
                </a:gridCol>
                <a:gridCol w="1345054">
                  <a:extLst>
                    <a:ext uri="{9D8B030D-6E8A-4147-A177-3AD203B41FA5}">
                      <a16:colId xmlns:a16="http://schemas.microsoft.com/office/drawing/2014/main" val="3331694497"/>
                    </a:ext>
                  </a:extLst>
                </a:gridCol>
              </a:tblGrid>
              <a:tr h="464773">
                <a:tc gridSpan="3">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92D050"/>
                    </a:solidFill>
                  </a:tcPr>
                </a:tc>
                <a:extLst>
                  <a:ext uri="{0D108BD9-81ED-4DB2-BD59-A6C34878D82A}">
                    <a16:rowId xmlns:a16="http://schemas.microsoft.com/office/drawing/2014/main" val="2085168431"/>
                  </a:ext>
                </a:extLst>
              </a:tr>
              <a:tr h="745799">
                <a:tc>
                  <a:txBody>
                    <a:bodyPr/>
                    <a:lstStyle/>
                    <a:p>
                      <a:r>
                        <a:rPr lang="de-DE" sz="1600" dirty="0">
                          <a:latin typeface="WsC Grundschrift" pitchFamily="2" charset="0"/>
                        </a:rPr>
                        <a:t>Bezeichnung</a:t>
                      </a:r>
                    </a:p>
                  </a:txBody>
                  <a:tcPr>
                    <a:solidFill>
                      <a:schemeClr val="accent6">
                        <a:lumMod val="20000"/>
                        <a:lumOff val="80000"/>
                      </a:schemeClr>
                    </a:solidFill>
                  </a:tcPr>
                </a:tc>
                <a:tc>
                  <a:txBody>
                    <a:bodyPr/>
                    <a:lstStyle/>
                    <a:p>
                      <a:pPr algn="r"/>
                      <a:r>
                        <a:rPr lang="de-DE" sz="1600" dirty="0">
                          <a:latin typeface="WsC Grundschrift" pitchFamily="2" charset="0"/>
                        </a:rPr>
                        <a:t>geplant</a:t>
                      </a:r>
                    </a:p>
                  </a:txBody>
                  <a:tcPr>
                    <a:solidFill>
                      <a:schemeClr val="accent6">
                        <a:lumMod val="20000"/>
                        <a:lumOff val="80000"/>
                      </a:schemeClr>
                    </a:solidFill>
                  </a:tcPr>
                </a:tc>
                <a:tc>
                  <a:txBody>
                    <a:bodyPr/>
                    <a:lstStyle/>
                    <a:p>
                      <a:pPr algn="r"/>
                      <a:r>
                        <a:rPr lang="de-DE" sz="1600" dirty="0">
                          <a:latin typeface="WsC Grundschrift" pitchFamily="2" charset="0"/>
                        </a:rPr>
                        <a:t>tatsächlich</a:t>
                      </a:r>
                    </a:p>
                  </a:txBody>
                  <a:tcPr>
                    <a:solidFill>
                      <a:schemeClr val="accent6">
                        <a:lumMod val="20000"/>
                        <a:lumOff val="80000"/>
                      </a:schemeClr>
                    </a:solidFill>
                  </a:tcPr>
                </a:tc>
                <a:extLst>
                  <a:ext uri="{0D108BD9-81ED-4DB2-BD59-A6C34878D82A}">
                    <a16:rowId xmlns:a16="http://schemas.microsoft.com/office/drawing/2014/main" val="1370151141"/>
                  </a:ext>
                </a:extLst>
              </a:tr>
              <a:tr h="464773">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3610747843"/>
                  </a:ext>
                </a:extLst>
              </a:tr>
              <a:tr h="464773">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3631660708"/>
                  </a:ext>
                </a:extLst>
              </a:tr>
              <a:tr h="464773">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67563187"/>
                  </a:ext>
                </a:extLst>
              </a:tr>
              <a:tr h="464773">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3506636833"/>
                  </a:ext>
                </a:extLst>
              </a:tr>
              <a:tr h="464773">
                <a:tc>
                  <a:txBody>
                    <a:bodyPr/>
                    <a:lstStyle/>
                    <a:p>
                      <a:pPr algn="l"/>
                      <a:r>
                        <a:rPr lang="de-DE" sz="2400" dirty="0">
                          <a:latin typeface="WsC Grundschrift" pitchFamily="2" charset="0"/>
                        </a:rPr>
                        <a:t>Gesamt</a:t>
                      </a: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ct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graphicFrame>
        <p:nvGraphicFramePr>
          <p:cNvPr id="6" name="Tabelle 22">
            <a:extLst>
              <a:ext uri="{FF2B5EF4-FFF2-40B4-BE49-F238E27FC236}">
                <a16:creationId xmlns:a16="http://schemas.microsoft.com/office/drawing/2014/main" id="{0AE2683E-FD14-F31A-6040-13851D3E72C0}"/>
              </a:ext>
            </a:extLst>
          </p:cNvPr>
          <p:cNvGraphicFramePr>
            <a:graphicFrameLocks noGrp="1"/>
          </p:cNvGraphicFramePr>
          <p:nvPr>
            <p:extLst>
              <p:ext uri="{D42A27DB-BD31-4B8C-83A1-F6EECF244321}">
                <p14:modId xmlns:p14="http://schemas.microsoft.com/office/powerpoint/2010/main" val="3758233864"/>
              </p:ext>
            </p:extLst>
          </p:nvPr>
        </p:nvGraphicFramePr>
        <p:xfrm>
          <a:off x="6270514" y="1797523"/>
          <a:ext cx="3665340" cy="3520989"/>
        </p:xfrm>
        <a:graphic>
          <a:graphicData uri="http://schemas.openxmlformats.org/drawingml/2006/table">
            <a:tbl>
              <a:tblPr firstRow="1" bandRow="1">
                <a:tableStyleId>{5940675A-B579-460E-94D1-54222C63F5DA}</a:tableStyleId>
              </a:tblPr>
              <a:tblGrid>
                <a:gridCol w="1454976">
                  <a:extLst>
                    <a:ext uri="{9D8B030D-6E8A-4147-A177-3AD203B41FA5}">
                      <a16:colId xmlns:a16="http://schemas.microsoft.com/office/drawing/2014/main" val="4133802590"/>
                    </a:ext>
                  </a:extLst>
                </a:gridCol>
                <a:gridCol w="894315">
                  <a:extLst>
                    <a:ext uri="{9D8B030D-6E8A-4147-A177-3AD203B41FA5}">
                      <a16:colId xmlns:a16="http://schemas.microsoft.com/office/drawing/2014/main" val="2966272615"/>
                    </a:ext>
                  </a:extLst>
                </a:gridCol>
                <a:gridCol w="1316049">
                  <a:extLst>
                    <a:ext uri="{9D8B030D-6E8A-4147-A177-3AD203B41FA5}">
                      <a16:colId xmlns:a16="http://schemas.microsoft.com/office/drawing/2014/main" val="1198433951"/>
                    </a:ext>
                  </a:extLst>
                </a:gridCol>
              </a:tblGrid>
              <a:tr h="434218">
                <a:tc gridSpan="3">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FF5050"/>
                    </a:solidFill>
                  </a:tcPr>
                </a:tc>
                <a:extLst>
                  <a:ext uri="{0D108BD9-81ED-4DB2-BD59-A6C34878D82A}">
                    <a16:rowId xmlns:a16="http://schemas.microsoft.com/office/drawing/2014/main" val="2085168431"/>
                  </a:ext>
                </a:extLst>
              </a:tr>
              <a:tr h="738110">
                <a:tc>
                  <a:txBody>
                    <a:bodyPr/>
                    <a:lstStyle/>
                    <a:p>
                      <a:r>
                        <a:rPr lang="de-DE" sz="1600" dirty="0">
                          <a:latin typeface="WsC Grundschrift" pitchFamily="2" charset="0"/>
                        </a:rPr>
                        <a:t>Bezeichnung</a:t>
                      </a:r>
                    </a:p>
                  </a:txBody>
                  <a:tcPr>
                    <a:solidFill>
                      <a:srgbClr val="FF9999"/>
                    </a:solidFill>
                  </a:tcPr>
                </a:tc>
                <a:tc>
                  <a:txBody>
                    <a:bodyPr/>
                    <a:lstStyle/>
                    <a:p>
                      <a:pPr algn="r"/>
                      <a:r>
                        <a:rPr lang="de-DE" sz="1600" dirty="0">
                          <a:latin typeface="WsC Grundschrift" pitchFamily="2" charset="0"/>
                        </a:rPr>
                        <a:t>geplant</a:t>
                      </a:r>
                    </a:p>
                  </a:txBody>
                  <a:tcPr>
                    <a:solidFill>
                      <a:srgbClr val="FF9999"/>
                    </a:solidFill>
                  </a:tcPr>
                </a:tc>
                <a:tc>
                  <a:txBody>
                    <a:bodyPr/>
                    <a:lstStyle/>
                    <a:p>
                      <a:pPr algn="r"/>
                      <a:r>
                        <a:rPr lang="de-DE" sz="1600" dirty="0">
                          <a:latin typeface="WsC Grundschrift" pitchFamily="2" charset="0"/>
                        </a:rPr>
                        <a:t>tatsächlich</a:t>
                      </a:r>
                    </a:p>
                  </a:txBody>
                  <a:tcPr>
                    <a:solidFill>
                      <a:srgbClr val="FF9999"/>
                    </a:solidFill>
                  </a:tcPr>
                </a:tc>
                <a:extLst>
                  <a:ext uri="{0D108BD9-81ED-4DB2-BD59-A6C34878D82A}">
                    <a16:rowId xmlns:a16="http://schemas.microsoft.com/office/drawing/2014/main" val="703958194"/>
                  </a:ext>
                </a:extLst>
              </a:tr>
              <a:tr h="434218">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3610747843"/>
                  </a:ext>
                </a:extLst>
              </a:tr>
              <a:tr h="434218">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3631660708"/>
                  </a:ext>
                </a:extLst>
              </a:tr>
              <a:tr h="434218">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2784381764"/>
                  </a:ext>
                </a:extLst>
              </a:tr>
              <a:tr h="434218">
                <a:tc>
                  <a:txBody>
                    <a:bodyPr/>
                    <a:lstStyle/>
                    <a:p>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55968103"/>
                  </a:ext>
                </a:extLst>
              </a:tr>
              <a:tr h="496879">
                <a:tc>
                  <a:txBody>
                    <a:bodyPr/>
                    <a:lstStyle/>
                    <a:p>
                      <a:pPr algn="l"/>
                      <a:endParaRPr lang="de-DE" sz="2400" dirty="0">
                        <a:latin typeface="WsC Grundschrift" pitchFamily="2" charset="0"/>
                      </a:endParaRPr>
                    </a:p>
                  </a:txBody>
                  <a:tcPr>
                    <a:solidFill>
                      <a:schemeClr val="bg1">
                        <a:lumMod val="95000"/>
                      </a:schemeClr>
                    </a:solidFill>
                  </a:tcPr>
                </a:tc>
                <a:tc>
                  <a:txBody>
                    <a:bodyPr/>
                    <a:lstStyle/>
                    <a:p>
                      <a:pPr algn="r"/>
                      <a:endParaRPr lang="de-DE" sz="2400" dirty="0"/>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spTree>
    <p:extLst>
      <p:ext uri="{BB962C8B-B14F-4D97-AF65-F5344CB8AC3E}">
        <p14:creationId xmlns:p14="http://schemas.microsoft.com/office/powerpoint/2010/main" val="5361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Problem erkennen</a:t>
            </a:r>
          </a:p>
        </p:txBody>
      </p:sp>
      <p:pic>
        <p:nvPicPr>
          <p:cNvPr id="8" name="Grafik 7">
            <a:extLst>
              <a:ext uri="{FF2B5EF4-FFF2-40B4-BE49-F238E27FC236}">
                <a16:creationId xmlns:a16="http://schemas.microsoft.com/office/drawing/2014/main" id="{0A5D96B7-65F5-3467-2572-196584A1B08C}"/>
              </a:ext>
            </a:extLst>
          </p:cNvPr>
          <p:cNvPicPr>
            <a:picLocks noChangeAspect="1"/>
          </p:cNvPicPr>
          <p:nvPr/>
        </p:nvPicPr>
        <p:blipFill>
          <a:blip r:embed="rId2"/>
          <a:stretch>
            <a:fillRect/>
          </a:stretch>
        </p:blipFill>
        <p:spPr>
          <a:xfrm>
            <a:off x="9872662" y="5029200"/>
            <a:ext cx="1517650" cy="1295400"/>
          </a:xfrm>
          <a:prstGeom prst="rect">
            <a:avLst/>
          </a:prstGeom>
        </p:spPr>
      </p:pic>
      <p:pic>
        <p:nvPicPr>
          <p:cNvPr id="9" name="Grafik 8">
            <a:extLst>
              <a:ext uri="{FF2B5EF4-FFF2-40B4-BE49-F238E27FC236}">
                <a16:creationId xmlns:a16="http://schemas.microsoft.com/office/drawing/2014/main" id="{4BB89424-3798-3581-D428-AFE97CA229E4}"/>
              </a:ext>
            </a:extLst>
          </p:cNvPr>
          <p:cNvPicPr>
            <a:picLocks noChangeAspect="1"/>
          </p:cNvPicPr>
          <p:nvPr/>
        </p:nvPicPr>
        <p:blipFill>
          <a:blip r:embed="rId3"/>
          <a:stretch>
            <a:fillRect/>
          </a:stretch>
        </p:blipFill>
        <p:spPr>
          <a:xfrm>
            <a:off x="11620259" y="50800"/>
            <a:ext cx="488795" cy="824132"/>
          </a:xfrm>
          <a:prstGeom prst="rect">
            <a:avLst/>
          </a:prstGeom>
        </p:spPr>
      </p:pic>
      <p:sp>
        <p:nvSpPr>
          <p:cNvPr id="10" name="Textfeld 9">
            <a:extLst>
              <a:ext uri="{FF2B5EF4-FFF2-40B4-BE49-F238E27FC236}">
                <a16:creationId xmlns:a16="http://schemas.microsoft.com/office/drawing/2014/main" id="{A51C504C-3E09-DA7C-C9E5-8E49DA443F30}"/>
              </a:ext>
            </a:extLst>
          </p:cNvPr>
          <p:cNvSpPr txBox="1"/>
          <p:nvPr/>
        </p:nvSpPr>
        <p:spPr>
          <a:xfrm>
            <a:off x="705644" y="992833"/>
            <a:ext cx="10780712" cy="830997"/>
          </a:xfrm>
          <a:prstGeom prst="rect">
            <a:avLst/>
          </a:prstGeom>
          <a:noFill/>
        </p:spPr>
        <p:txBody>
          <a:bodyPr wrap="square" rtlCol="0">
            <a:spAutoFit/>
          </a:bodyPr>
          <a:lstStyle/>
          <a:p>
            <a:pPr algn="ctr"/>
            <a:r>
              <a:rPr lang="de-DE" sz="2400" dirty="0">
                <a:latin typeface="WsC Grundschrift" pitchFamily="2" charset="0"/>
              </a:rPr>
              <a:t>Leon möchte sich einen Rucksack kaufen, aber hat nicht genügend Geld. </a:t>
            </a:r>
          </a:p>
          <a:p>
            <a:pPr algn="ctr"/>
            <a:r>
              <a:rPr lang="de-DE" sz="2400" dirty="0">
                <a:latin typeface="WsC Grundschrift" pitchFamily="2" charset="0"/>
              </a:rPr>
              <a:t>Deshalb muss er darauf sparen.</a:t>
            </a:r>
          </a:p>
        </p:txBody>
      </p:sp>
      <p:graphicFrame>
        <p:nvGraphicFramePr>
          <p:cNvPr id="5" name="Tabelle 6">
            <a:extLst>
              <a:ext uri="{FF2B5EF4-FFF2-40B4-BE49-F238E27FC236}">
                <a16:creationId xmlns:a16="http://schemas.microsoft.com/office/drawing/2014/main" id="{7DF7F47E-09A7-C5ED-0EC3-E270998BFB9F}"/>
              </a:ext>
            </a:extLst>
          </p:cNvPr>
          <p:cNvGraphicFramePr>
            <a:graphicFrameLocks noGrp="1"/>
          </p:cNvGraphicFramePr>
          <p:nvPr>
            <p:extLst>
              <p:ext uri="{D42A27DB-BD31-4B8C-83A1-F6EECF244321}">
                <p14:modId xmlns:p14="http://schemas.microsoft.com/office/powerpoint/2010/main" val="205220461"/>
              </p:ext>
            </p:extLst>
          </p:nvPr>
        </p:nvGraphicFramePr>
        <p:xfrm>
          <a:off x="2261287" y="2004767"/>
          <a:ext cx="7357376" cy="3432206"/>
        </p:xfrm>
        <a:graphic>
          <a:graphicData uri="http://schemas.openxmlformats.org/drawingml/2006/table">
            <a:tbl>
              <a:tblPr firstRow="1" bandRow="1">
                <a:tableStyleId>{F2DE63D5-997A-4646-A377-4702673A728D}</a:tableStyleId>
              </a:tblPr>
              <a:tblGrid>
                <a:gridCol w="7357376">
                  <a:extLst>
                    <a:ext uri="{9D8B030D-6E8A-4147-A177-3AD203B41FA5}">
                      <a16:colId xmlns:a16="http://schemas.microsoft.com/office/drawing/2014/main" val="1488345153"/>
                    </a:ext>
                  </a:extLst>
                </a:gridCol>
              </a:tblGrid>
              <a:tr h="487749">
                <a:tc>
                  <a:txBody>
                    <a:bodyPr/>
                    <a:lstStyle/>
                    <a:p>
                      <a:r>
                        <a:rPr lang="de-DE" sz="2000" b="0" kern="1200" dirty="0">
                          <a:solidFill>
                            <a:schemeClr val="tx1"/>
                          </a:solidFill>
                          <a:latin typeface="WsC Grundschrift" pitchFamily="2" charset="0"/>
                          <a:ea typeface="+mn-ea"/>
                          <a:cs typeface="+mn-cs"/>
                        </a:rPr>
                        <a:t>Was bedeutet sparen?</a:t>
                      </a:r>
                    </a:p>
                  </a:txBody>
                  <a:tcPr>
                    <a:solidFill>
                      <a:schemeClr val="bg1">
                        <a:lumMod val="85000"/>
                      </a:schemeClr>
                    </a:solidFill>
                  </a:tcPr>
                </a:tc>
                <a:extLst>
                  <a:ext uri="{0D108BD9-81ED-4DB2-BD59-A6C34878D82A}">
                    <a16:rowId xmlns:a16="http://schemas.microsoft.com/office/drawing/2014/main" val="2124139757"/>
                  </a:ext>
                </a:extLst>
              </a:tr>
              <a:tr h="1214263">
                <a:tc>
                  <a:txBody>
                    <a:bodyPr/>
                    <a:lstStyle/>
                    <a:p>
                      <a:endParaRPr lang="de-DE" sz="2000" kern="1200" dirty="0">
                        <a:solidFill>
                          <a:schemeClr val="tx1"/>
                        </a:solidFill>
                        <a:latin typeface="WsC Grundschrift" pitchFamily="2" charset="0"/>
                        <a:ea typeface="+mn-ea"/>
                        <a:cs typeface="+mn-cs"/>
                      </a:endParaRPr>
                    </a:p>
                  </a:txBody>
                  <a:tcPr/>
                </a:tc>
                <a:extLst>
                  <a:ext uri="{0D108BD9-81ED-4DB2-BD59-A6C34878D82A}">
                    <a16:rowId xmlns:a16="http://schemas.microsoft.com/office/drawing/2014/main" val="3812686193"/>
                  </a:ext>
                </a:extLst>
              </a:tr>
              <a:tr h="515931">
                <a:tc>
                  <a:txBody>
                    <a:bodyPr/>
                    <a:lstStyle/>
                    <a:p>
                      <a:r>
                        <a:rPr lang="de-DE" sz="2000" kern="1200" dirty="0">
                          <a:solidFill>
                            <a:schemeClr val="tx1"/>
                          </a:solidFill>
                          <a:latin typeface="WsC Grundschrift" pitchFamily="2" charset="0"/>
                          <a:ea typeface="+mn-ea"/>
                          <a:cs typeface="+mn-cs"/>
                        </a:rPr>
                        <a:t>Wie kann Leon sparen?</a:t>
                      </a:r>
                    </a:p>
                  </a:txBody>
                  <a:tcPr>
                    <a:solidFill>
                      <a:schemeClr val="bg1">
                        <a:lumMod val="85000"/>
                      </a:schemeClr>
                    </a:solidFill>
                  </a:tcPr>
                </a:tc>
                <a:extLst>
                  <a:ext uri="{0D108BD9-81ED-4DB2-BD59-A6C34878D82A}">
                    <a16:rowId xmlns:a16="http://schemas.microsoft.com/office/drawing/2014/main" val="1190528249"/>
                  </a:ext>
                </a:extLst>
              </a:tr>
              <a:tr h="1214263">
                <a:tc>
                  <a:txBody>
                    <a:bodyPr/>
                    <a:lstStyle/>
                    <a:p>
                      <a:endParaRPr lang="de-DE" sz="2000" kern="1200" dirty="0">
                        <a:solidFill>
                          <a:schemeClr val="tx1"/>
                        </a:solidFill>
                        <a:latin typeface="WsC Grundschrift" pitchFamily="2" charset="0"/>
                        <a:ea typeface="+mn-ea"/>
                        <a:cs typeface="+mn-cs"/>
                      </a:endParaRPr>
                    </a:p>
                  </a:txBody>
                  <a:tcPr/>
                </a:tc>
                <a:extLst>
                  <a:ext uri="{0D108BD9-81ED-4DB2-BD59-A6C34878D82A}">
                    <a16:rowId xmlns:a16="http://schemas.microsoft.com/office/drawing/2014/main" val="2079564217"/>
                  </a:ext>
                </a:extLst>
              </a:tr>
            </a:tbl>
          </a:graphicData>
        </a:graphic>
      </p:graphicFrame>
    </p:spTree>
    <p:extLst>
      <p:ext uri="{BB962C8B-B14F-4D97-AF65-F5344CB8AC3E}">
        <p14:creationId xmlns:p14="http://schemas.microsoft.com/office/powerpoint/2010/main" val="163703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Problem erkennen</a:t>
            </a:r>
          </a:p>
        </p:txBody>
      </p:sp>
      <p:pic>
        <p:nvPicPr>
          <p:cNvPr id="8" name="Grafik 7">
            <a:extLst>
              <a:ext uri="{FF2B5EF4-FFF2-40B4-BE49-F238E27FC236}">
                <a16:creationId xmlns:a16="http://schemas.microsoft.com/office/drawing/2014/main" id="{0A5D96B7-65F5-3467-2572-196584A1B08C}"/>
              </a:ext>
            </a:extLst>
          </p:cNvPr>
          <p:cNvPicPr>
            <a:picLocks noChangeAspect="1"/>
          </p:cNvPicPr>
          <p:nvPr/>
        </p:nvPicPr>
        <p:blipFill>
          <a:blip r:embed="rId2"/>
          <a:stretch>
            <a:fillRect/>
          </a:stretch>
        </p:blipFill>
        <p:spPr>
          <a:xfrm>
            <a:off x="9872662" y="5029200"/>
            <a:ext cx="1517650" cy="1295400"/>
          </a:xfrm>
          <a:prstGeom prst="rect">
            <a:avLst/>
          </a:prstGeom>
        </p:spPr>
      </p:pic>
      <p:pic>
        <p:nvPicPr>
          <p:cNvPr id="11" name="Grafik 10">
            <a:extLst>
              <a:ext uri="{FF2B5EF4-FFF2-40B4-BE49-F238E27FC236}">
                <a16:creationId xmlns:a16="http://schemas.microsoft.com/office/drawing/2014/main" id="{4CA4DAC5-B02D-823B-1570-F5BD629DFAD9}"/>
              </a:ext>
            </a:extLst>
          </p:cNvPr>
          <p:cNvPicPr>
            <a:picLocks noChangeAspect="1"/>
          </p:cNvPicPr>
          <p:nvPr/>
        </p:nvPicPr>
        <p:blipFill>
          <a:blip r:embed="rId3"/>
          <a:stretch>
            <a:fillRect/>
          </a:stretch>
        </p:blipFill>
        <p:spPr>
          <a:xfrm>
            <a:off x="11620259" y="50800"/>
            <a:ext cx="488795" cy="824132"/>
          </a:xfrm>
          <a:prstGeom prst="rect">
            <a:avLst/>
          </a:prstGeom>
        </p:spPr>
      </p:pic>
      <p:graphicFrame>
        <p:nvGraphicFramePr>
          <p:cNvPr id="6" name="Tabelle 6">
            <a:extLst>
              <a:ext uri="{FF2B5EF4-FFF2-40B4-BE49-F238E27FC236}">
                <a16:creationId xmlns:a16="http://schemas.microsoft.com/office/drawing/2014/main" id="{FB8DA0A9-4990-11A7-F619-9E902EBEC0F6}"/>
              </a:ext>
            </a:extLst>
          </p:cNvPr>
          <p:cNvGraphicFramePr>
            <a:graphicFrameLocks noGrp="1"/>
          </p:cNvGraphicFramePr>
          <p:nvPr>
            <p:extLst>
              <p:ext uri="{D42A27DB-BD31-4B8C-83A1-F6EECF244321}">
                <p14:modId xmlns:p14="http://schemas.microsoft.com/office/powerpoint/2010/main" val="1892738470"/>
              </p:ext>
            </p:extLst>
          </p:nvPr>
        </p:nvGraphicFramePr>
        <p:xfrm>
          <a:off x="2261287" y="2004767"/>
          <a:ext cx="7357376" cy="3432206"/>
        </p:xfrm>
        <a:graphic>
          <a:graphicData uri="http://schemas.openxmlformats.org/drawingml/2006/table">
            <a:tbl>
              <a:tblPr firstRow="1" bandRow="1">
                <a:tableStyleId>{F2DE63D5-997A-4646-A377-4702673A728D}</a:tableStyleId>
              </a:tblPr>
              <a:tblGrid>
                <a:gridCol w="7357376">
                  <a:extLst>
                    <a:ext uri="{9D8B030D-6E8A-4147-A177-3AD203B41FA5}">
                      <a16:colId xmlns:a16="http://schemas.microsoft.com/office/drawing/2014/main" val="1488345153"/>
                    </a:ext>
                  </a:extLst>
                </a:gridCol>
              </a:tblGrid>
              <a:tr h="487749">
                <a:tc>
                  <a:txBody>
                    <a:bodyPr/>
                    <a:lstStyle/>
                    <a:p>
                      <a:r>
                        <a:rPr lang="de-DE" sz="2000" b="0" kern="1200" dirty="0">
                          <a:solidFill>
                            <a:schemeClr val="tx1"/>
                          </a:solidFill>
                          <a:latin typeface="WsC Grundschrift" pitchFamily="2" charset="0"/>
                          <a:ea typeface="+mn-ea"/>
                          <a:cs typeface="+mn-cs"/>
                        </a:rPr>
                        <a:t>Was bedeutet sparen?</a:t>
                      </a:r>
                    </a:p>
                  </a:txBody>
                  <a:tcPr>
                    <a:solidFill>
                      <a:schemeClr val="bg1">
                        <a:lumMod val="85000"/>
                      </a:schemeClr>
                    </a:solidFill>
                  </a:tcPr>
                </a:tc>
                <a:extLst>
                  <a:ext uri="{0D108BD9-81ED-4DB2-BD59-A6C34878D82A}">
                    <a16:rowId xmlns:a16="http://schemas.microsoft.com/office/drawing/2014/main" val="2124139757"/>
                  </a:ext>
                </a:extLst>
              </a:tr>
              <a:tr h="1214263">
                <a:tc>
                  <a:txBody>
                    <a:bodyPr/>
                    <a:lstStyle/>
                    <a:p>
                      <a:r>
                        <a:rPr lang="de-DE" sz="2000" kern="1200" dirty="0">
                          <a:solidFill>
                            <a:schemeClr val="tx1"/>
                          </a:solidFill>
                          <a:latin typeface="WsC Grundschrift" pitchFamily="2" charset="0"/>
                          <a:ea typeface="+mn-ea"/>
                          <a:cs typeface="+mn-cs"/>
                        </a:rPr>
                        <a:t>Weniger Geld ausgeben, als in einem bestimmten Zeitraum verdient wurde.</a:t>
                      </a:r>
                    </a:p>
                  </a:txBody>
                  <a:tcPr/>
                </a:tc>
                <a:extLst>
                  <a:ext uri="{0D108BD9-81ED-4DB2-BD59-A6C34878D82A}">
                    <a16:rowId xmlns:a16="http://schemas.microsoft.com/office/drawing/2014/main" val="3812686193"/>
                  </a:ext>
                </a:extLst>
              </a:tr>
              <a:tr h="515931">
                <a:tc>
                  <a:txBody>
                    <a:bodyPr/>
                    <a:lstStyle/>
                    <a:p>
                      <a:r>
                        <a:rPr lang="de-DE" sz="2000" kern="1200" dirty="0">
                          <a:solidFill>
                            <a:schemeClr val="tx1"/>
                          </a:solidFill>
                          <a:latin typeface="WsC Grundschrift" pitchFamily="2" charset="0"/>
                          <a:ea typeface="+mn-ea"/>
                          <a:cs typeface="+mn-cs"/>
                        </a:rPr>
                        <a:t>Wie kann Leon sparen?</a:t>
                      </a:r>
                    </a:p>
                  </a:txBody>
                  <a:tcPr>
                    <a:solidFill>
                      <a:schemeClr val="bg1">
                        <a:lumMod val="85000"/>
                      </a:schemeClr>
                    </a:solidFill>
                  </a:tcPr>
                </a:tc>
                <a:extLst>
                  <a:ext uri="{0D108BD9-81ED-4DB2-BD59-A6C34878D82A}">
                    <a16:rowId xmlns:a16="http://schemas.microsoft.com/office/drawing/2014/main" val="1190528249"/>
                  </a:ext>
                </a:extLst>
              </a:tr>
              <a:tr h="1214263">
                <a:tc>
                  <a:txBody>
                    <a:bodyPr/>
                    <a:lstStyle/>
                    <a:p>
                      <a:r>
                        <a:rPr lang="de-DE" sz="2000" kern="1200" dirty="0">
                          <a:solidFill>
                            <a:schemeClr val="tx1"/>
                          </a:solidFill>
                          <a:latin typeface="WsC Grundschrift" pitchFamily="2" charset="0"/>
                          <a:ea typeface="+mn-ea"/>
                          <a:cs typeface="+mn-cs"/>
                        </a:rPr>
                        <a:t>Um zu sparen, muss Leon weniger Ausgaben als Einnahmen haben.</a:t>
                      </a:r>
                    </a:p>
                  </a:txBody>
                  <a:tcPr/>
                </a:tc>
                <a:extLst>
                  <a:ext uri="{0D108BD9-81ED-4DB2-BD59-A6C34878D82A}">
                    <a16:rowId xmlns:a16="http://schemas.microsoft.com/office/drawing/2014/main" val="2079564217"/>
                  </a:ext>
                </a:extLst>
              </a:tr>
            </a:tbl>
          </a:graphicData>
        </a:graphic>
      </p:graphicFrame>
    </p:spTree>
    <p:extLst>
      <p:ext uri="{BB962C8B-B14F-4D97-AF65-F5344CB8AC3E}">
        <p14:creationId xmlns:p14="http://schemas.microsoft.com/office/powerpoint/2010/main" val="283238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2025132"/>
            <a:ext cx="11645900" cy="460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latin typeface="WsC Grundschrift" pitchFamily="2" charset="0"/>
            </a:endParaRPr>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1974850" y="1103533"/>
            <a:ext cx="8242300" cy="461665"/>
          </a:xfrm>
          <a:prstGeom prst="rect">
            <a:avLst/>
          </a:prstGeom>
          <a:noFill/>
        </p:spPr>
        <p:txBody>
          <a:bodyPr wrap="square" rtlCol="0">
            <a:spAutoFit/>
          </a:bodyPr>
          <a:lstStyle/>
          <a:p>
            <a:r>
              <a:rPr lang="de-DE" sz="2400" dirty="0">
                <a:latin typeface="WsC Grundschrift" pitchFamily="2" charset="0"/>
              </a:rPr>
              <a:t>Welche Informationen sind wichtig, um Leon beim Sparen zu helfen? </a:t>
            </a:r>
          </a:p>
        </p:txBody>
      </p:sp>
      <p:sp>
        <p:nvSpPr>
          <p:cNvPr id="5" name="Textfeld 4">
            <a:extLst>
              <a:ext uri="{FF2B5EF4-FFF2-40B4-BE49-F238E27FC236}">
                <a16:creationId xmlns:a16="http://schemas.microsoft.com/office/drawing/2014/main" id="{142575B3-EB30-C15F-B5AA-9306A6445201}"/>
              </a:ext>
            </a:extLst>
          </p:cNvPr>
          <p:cNvSpPr txBox="1"/>
          <p:nvPr/>
        </p:nvSpPr>
        <p:spPr>
          <a:xfrm>
            <a:off x="1974850" y="2321168"/>
            <a:ext cx="9518650" cy="4154984"/>
          </a:xfrm>
          <a:prstGeom prst="rect">
            <a:avLst/>
          </a:prstGeom>
          <a:noFill/>
        </p:spPr>
        <p:txBody>
          <a:bodyPr wrap="square" rtlCol="0">
            <a:spAutoFit/>
          </a:bodyPr>
          <a:lstStyle/>
          <a:p>
            <a:pPr marL="342900" indent="-342900">
              <a:buFont typeface="Wingdings" panose="05000000000000000000" pitchFamily="2" charset="2"/>
              <a:buChar char="à"/>
            </a:pPr>
            <a:r>
              <a:rPr lang="de-DE" sz="2400" dirty="0">
                <a:latin typeface="WsC Grundschrift" pitchFamily="2" charset="0"/>
              </a:rPr>
              <a:t>Haushaltsplan: Überblick über Leons Einnahmen und Ausgaben</a:t>
            </a: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a:p>
            <a:pPr marL="342900" indent="-342900">
              <a:buFont typeface="Wingdings" panose="05000000000000000000" pitchFamily="2" charset="2"/>
              <a:buChar char="à"/>
            </a:pPr>
            <a:endParaRPr lang="de-DE" sz="2400" dirty="0">
              <a:latin typeface="WsC Grundschrift" pitchFamily="2" charset="0"/>
            </a:endParaRPr>
          </a:p>
        </p:txBody>
      </p:sp>
      <p:graphicFrame>
        <p:nvGraphicFramePr>
          <p:cNvPr id="8" name="Tabelle 8">
            <a:extLst>
              <a:ext uri="{FF2B5EF4-FFF2-40B4-BE49-F238E27FC236}">
                <a16:creationId xmlns:a16="http://schemas.microsoft.com/office/drawing/2014/main" id="{6C7A680A-514E-EC16-7E58-A9AD76CA9963}"/>
              </a:ext>
            </a:extLst>
          </p:cNvPr>
          <p:cNvGraphicFramePr>
            <a:graphicFrameLocks noGrp="1"/>
          </p:cNvGraphicFramePr>
          <p:nvPr>
            <p:extLst>
              <p:ext uri="{D42A27DB-BD31-4B8C-83A1-F6EECF244321}">
                <p14:modId xmlns:p14="http://schemas.microsoft.com/office/powerpoint/2010/main" val="1929002601"/>
              </p:ext>
            </p:extLst>
          </p:nvPr>
        </p:nvGraphicFramePr>
        <p:xfrm>
          <a:off x="2051050" y="3258733"/>
          <a:ext cx="8128000" cy="7416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919275348"/>
                    </a:ext>
                  </a:extLst>
                </a:gridCol>
                <a:gridCol w="4064000">
                  <a:extLst>
                    <a:ext uri="{9D8B030D-6E8A-4147-A177-3AD203B41FA5}">
                      <a16:colId xmlns:a16="http://schemas.microsoft.com/office/drawing/2014/main" val="3970359919"/>
                    </a:ext>
                  </a:extLst>
                </a:gridCol>
              </a:tblGrid>
              <a:tr h="370840">
                <a:tc>
                  <a:txBody>
                    <a:bodyPr/>
                    <a:lstStyle/>
                    <a:p>
                      <a:r>
                        <a:rPr lang="de-DE" dirty="0"/>
                        <a:t>Einnahmen</a:t>
                      </a:r>
                    </a:p>
                  </a:txBody>
                  <a:tcPr>
                    <a:solidFill>
                      <a:srgbClr val="92D050"/>
                    </a:solidFill>
                  </a:tcPr>
                </a:tc>
                <a:tc>
                  <a:txBody>
                    <a:bodyPr/>
                    <a:lstStyle/>
                    <a:p>
                      <a:r>
                        <a:rPr lang="de-DE" dirty="0"/>
                        <a:t>Ausgaben</a:t>
                      </a:r>
                    </a:p>
                  </a:txBody>
                  <a:tcPr>
                    <a:solidFill>
                      <a:srgbClr val="FF5050"/>
                    </a:solidFill>
                  </a:tcPr>
                </a:tc>
                <a:extLst>
                  <a:ext uri="{0D108BD9-81ED-4DB2-BD59-A6C34878D82A}">
                    <a16:rowId xmlns:a16="http://schemas.microsoft.com/office/drawing/2014/main" val="2326210951"/>
                  </a:ext>
                </a:extLst>
              </a:tr>
              <a:tr h="370840">
                <a:tc>
                  <a:txBody>
                    <a:bodyPr/>
                    <a:lstStyle/>
                    <a:p>
                      <a:r>
                        <a:rPr lang="de-DE" dirty="0"/>
                        <a:t>Geld, das Leon verdient/bekommt</a:t>
                      </a:r>
                    </a:p>
                  </a:txBody>
                  <a:tcPr>
                    <a:solidFill>
                      <a:schemeClr val="bg1"/>
                    </a:solidFill>
                  </a:tcPr>
                </a:tc>
                <a:tc>
                  <a:txBody>
                    <a:bodyPr/>
                    <a:lstStyle/>
                    <a:p>
                      <a:r>
                        <a:rPr lang="de-DE" dirty="0"/>
                        <a:t>Geld, das Leon ausgibt</a:t>
                      </a:r>
                    </a:p>
                  </a:txBody>
                  <a:tcPr/>
                </a:tc>
                <a:extLst>
                  <a:ext uri="{0D108BD9-81ED-4DB2-BD59-A6C34878D82A}">
                    <a16:rowId xmlns:a16="http://schemas.microsoft.com/office/drawing/2014/main" val="1104949619"/>
                  </a:ext>
                </a:extLst>
              </a:tr>
            </a:tbl>
          </a:graphicData>
        </a:graphic>
      </p:graphicFrame>
    </p:spTree>
    <p:extLst>
      <p:ext uri="{BB962C8B-B14F-4D97-AF65-F5344CB8AC3E}">
        <p14:creationId xmlns:p14="http://schemas.microsoft.com/office/powerpoint/2010/main" val="332419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3213100" y="1219200"/>
            <a:ext cx="8242300" cy="461665"/>
          </a:xfrm>
          <a:prstGeom prst="rect">
            <a:avLst/>
          </a:prstGeom>
          <a:noFill/>
        </p:spPr>
        <p:txBody>
          <a:bodyPr wrap="square" rtlCol="0">
            <a:spAutoFit/>
          </a:bodyPr>
          <a:lstStyle/>
          <a:p>
            <a:r>
              <a:rPr lang="de-DE" sz="2400" dirty="0">
                <a:latin typeface="WsC Grundschrift" pitchFamily="2" charset="0"/>
              </a:rPr>
              <a:t>Leons Einnahmen und Ausgaben im letzten Monat</a:t>
            </a:r>
          </a:p>
        </p:txBody>
      </p:sp>
      <p:sp>
        <p:nvSpPr>
          <p:cNvPr id="10" name="Textfeld 9">
            <a:extLst>
              <a:ext uri="{FF2B5EF4-FFF2-40B4-BE49-F238E27FC236}">
                <a16:creationId xmlns:a16="http://schemas.microsoft.com/office/drawing/2014/main" id="{6EE8F3CA-5063-5732-03E4-4E51CE249589}"/>
              </a:ext>
            </a:extLst>
          </p:cNvPr>
          <p:cNvSpPr txBox="1"/>
          <p:nvPr/>
        </p:nvSpPr>
        <p:spPr>
          <a:xfrm>
            <a:off x="1981200" y="2552699"/>
            <a:ext cx="2743200" cy="461665"/>
          </a:xfrm>
          <a:prstGeom prst="rect">
            <a:avLst/>
          </a:prstGeom>
          <a:noFill/>
        </p:spPr>
        <p:txBody>
          <a:bodyPr wrap="square" rtlCol="0">
            <a:spAutoFit/>
          </a:bodyPr>
          <a:lstStyle/>
          <a:p>
            <a:r>
              <a:rPr lang="de-DE" sz="2400" dirty="0">
                <a:latin typeface="WsC Grundschrift" pitchFamily="2" charset="0"/>
              </a:rPr>
              <a:t>Taschengeld: 20 €</a:t>
            </a:r>
          </a:p>
        </p:txBody>
      </p:sp>
      <p:sp>
        <p:nvSpPr>
          <p:cNvPr id="11" name="Textfeld 10">
            <a:extLst>
              <a:ext uri="{FF2B5EF4-FFF2-40B4-BE49-F238E27FC236}">
                <a16:creationId xmlns:a16="http://schemas.microsoft.com/office/drawing/2014/main" id="{781C10AB-1A77-552F-DB33-00DF232EB5D6}"/>
              </a:ext>
            </a:extLst>
          </p:cNvPr>
          <p:cNvSpPr txBox="1"/>
          <p:nvPr/>
        </p:nvSpPr>
        <p:spPr>
          <a:xfrm>
            <a:off x="7334250" y="2321867"/>
            <a:ext cx="3130550" cy="461665"/>
          </a:xfrm>
          <a:prstGeom prst="rect">
            <a:avLst/>
          </a:prstGeom>
          <a:noFill/>
        </p:spPr>
        <p:txBody>
          <a:bodyPr wrap="square" rtlCol="0">
            <a:spAutoFit/>
          </a:bodyPr>
          <a:lstStyle/>
          <a:p>
            <a:r>
              <a:rPr lang="de-DE" sz="2400" dirty="0">
                <a:latin typeface="WsC Grundschrift" pitchFamily="2" charset="0"/>
              </a:rPr>
              <a:t>Futter für Hamster: 4 €</a:t>
            </a: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3"/>
          <a:stretch>
            <a:fillRect/>
          </a:stretch>
        </p:blipFill>
        <p:spPr>
          <a:xfrm>
            <a:off x="5102225" y="2628899"/>
            <a:ext cx="1517650" cy="3771900"/>
          </a:xfrm>
          <a:prstGeom prst="rect">
            <a:avLst/>
          </a:prstGeom>
        </p:spPr>
      </p:pic>
      <p:sp>
        <p:nvSpPr>
          <p:cNvPr id="14" name="Textfeld 13">
            <a:extLst>
              <a:ext uri="{FF2B5EF4-FFF2-40B4-BE49-F238E27FC236}">
                <a16:creationId xmlns:a16="http://schemas.microsoft.com/office/drawing/2014/main" id="{1C7E4E52-B4E4-8C78-BF4D-D92FEE43C522}"/>
              </a:ext>
            </a:extLst>
          </p:cNvPr>
          <p:cNvSpPr txBox="1"/>
          <p:nvPr/>
        </p:nvSpPr>
        <p:spPr>
          <a:xfrm>
            <a:off x="1117600" y="3829050"/>
            <a:ext cx="2743200" cy="461665"/>
          </a:xfrm>
          <a:prstGeom prst="rect">
            <a:avLst/>
          </a:prstGeom>
          <a:noFill/>
        </p:spPr>
        <p:txBody>
          <a:bodyPr wrap="square" rtlCol="0">
            <a:spAutoFit/>
          </a:bodyPr>
          <a:lstStyle/>
          <a:p>
            <a:r>
              <a:rPr lang="de-DE" sz="2400" dirty="0">
                <a:latin typeface="WsC Grundschrift" pitchFamily="2" charset="0"/>
              </a:rPr>
              <a:t>Süßigkeiten: 8 €</a:t>
            </a:r>
          </a:p>
        </p:txBody>
      </p:sp>
      <p:sp>
        <p:nvSpPr>
          <p:cNvPr id="15" name="Textfeld 14">
            <a:extLst>
              <a:ext uri="{FF2B5EF4-FFF2-40B4-BE49-F238E27FC236}">
                <a16:creationId xmlns:a16="http://schemas.microsoft.com/office/drawing/2014/main" id="{536DBF31-C2F8-85AE-98C1-BDFCB93042B3}"/>
              </a:ext>
            </a:extLst>
          </p:cNvPr>
          <p:cNvSpPr txBox="1"/>
          <p:nvPr/>
        </p:nvSpPr>
        <p:spPr>
          <a:xfrm>
            <a:off x="7861300" y="3507083"/>
            <a:ext cx="2743200" cy="461665"/>
          </a:xfrm>
          <a:prstGeom prst="rect">
            <a:avLst/>
          </a:prstGeom>
          <a:noFill/>
        </p:spPr>
        <p:txBody>
          <a:bodyPr wrap="square" rtlCol="0">
            <a:spAutoFit/>
          </a:bodyPr>
          <a:lstStyle/>
          <a:p>
            <a:r>
              <a:rPr lang="de-DE" sz="2400" dirty="0">
                <a:latin typeface="WsC Grundschrift" pitchFamily="2" charset="0"/>
              </a:rPr>
              <a:t>Mittagessen: 5 €</a:t>
            </a:r>
          </a:p>
        </p:txBody>
      </p:sp>
      <p:sp>
        <p:nvSpPr>
          <p:cNvPr id="16" name="Textfeld 15">
            <a:extLst>
              <a:ext uri="{FF2B5EF4-FFF2-40B4-BE49-F238E27FC236}">
                <a16:creationId xmlns:a16="http://schemas.microsoft.com/office/drawing/2014/main" id="{FDC2BD03-DE29-7F70-A2E6-A45727CDF00A}"/>
              </a:ext>
            </a:extLst>
          </p:cNvPr>
          <p:cNvSpPr txBox="1"/>
          <p:nvPr/>
        </p:nvSpPr>
        <p:spPr>
          <a:xfrm>
            <a:off x="7721600" y="4837408"/>
            <a:ext cx="2743200" cy="461665"/>
          </a:xfrm>
          <a:prstGeom prst="rect">
            <a:avLst/>
          </a:prstGeom>
          <a:noFill/>
        </p:spPr>
        <p:txBody>
          <a:bodyPr wrap="square" rtlCol="0">
            <a:spAutoFit/>
          </a:bodyPr>
          <a:lstStyle/>
          <a:p>
            <a:r>
              <a:rPr lang="de-DE" sz="2400" dirty="0">
                <a:latin typeface="WsC Grundschrift" pitchFamily="2" charset="0"/>
              </a:rPr>
              <a:t>Sammelkarten: 6 €</a:t>
            </a:r>
          </a:p>
        </p:txBody>
      </p:sp>
      <p:sp>
        <p:nvSpPr>
          <p:cNvPr id="17" name="Textfeld 16">
            <a:extLst>
              <a:ext uri="{FF2B5EF4-FFF2-40B4-BE49-F238E27FC236}">
                <a16:creationId xmlns:a16="http://schemas.microsoft.com/office/drawing/2014/main" id="{AF56F1C0-6BEF-EE3D-AAB0-10B534DE19D1}"/>
              </a:ext>
            </a:extLst>
          </p:cNvPr>
          <p:cNvSpPr txBox="1"/>
          <p:nvPr/>
        </p:nvSpPr>
        <p:spPr>
          <a:xfrm>
            <a:off x="1523999" y="4998393"/>
            <a:ext cx="3455773" cy="461665"/>
          </a:xfrm>
          <a:prstGeom prst="rect">
            <a:avLst/>
          </a:prstGeom>
          <a:noFill/>
        </p:spPr>
        <p:txBody>
          <a:bodyPr wrap="square" rtlCol="0">
            <a:spAutoFit/>
          </a:bodyPr>
          <a:lstStyle/>
          <a:p>
            <a:r>
              <a:rPr lang="de-DE" sz="2400" dirty="0">
                <a:latin typeface="WsC Grundschrift" pitchFamily="2" charset="0"/>
              </a:rPr>
              <a:t>Zeitungen austragen: 12 €</a:t>
            </a:r>
          </a:p>
        </p:txBody>
      </p:sp>
    </p:spTree>
    <p:extLst>
      <p:ext uri="{BB962C8B-B14F-4D97-AF65-F5344CB8AC3E}">
        <p14:creationId xmlns:p14="http://schemas.microsoft.com/office/powerpoint/2010/main" val="99945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1974850" y="1209058"/>
            <a:ext cx="8242300" cy="461665"/>
          </a:xfrm>
          <a:prstGeom prst="rect">
            <a:avLst/>
          </a:prstGeom>
          <a:noFill/>
        </p:spPr>
        <p:txBody>
          <a:bodyPr wrap="square" rtlCol="0">
            <a:spAutoFit/>
          </a:bodyPr>
          <a:lstStyle/>
          <a:p>
            <a:pPr algn="ctr"/>
            <a:r>
              <a:rPr lang="de-DE" sz="2400" dirty="0">
                <a:latin typeface="WsC Grundschrift" pitchFamily="2" charset="0"/>
              </a:rPr>
              <a:t>Leons Einnahmen und Ausgaben im letzten Monat</a:t>
            </a:r>
          </a:p>
        </p:txBody>
      </p:sp>
      <p:sp>
        <p:nvSpPr>
          <p:cNvPr id="10" name="Textfeld 9">
            <a:extLst>
              <a:ext uri="{FF2B5EF4-FFF2-40B4-BE49-F238E27FC236}">
                <a16:creationId xmlns:a16="http://schemas.microsoft.com/office/drawing/2014/main" id="{6EE8F3CA-5063-5732-03E4-4E51CE249589}"/>
              </a:ext>
            </a:extLst>
          </p:cNvPr>
          <p:cNvSpPr txBox="1"/>
          <p:nvPr/>
        </p:nvSpPr>
        <p:spPr>
          <a:xfrm>
            <a:off x="1981200" y="2552699"/>
            <a:ext cx="2743200" cy="461665"/>
          </a:xfrm>
          <a:prstGeom prst="rect">
            <a:avLst/>
          </a:prstGeom>
          <a:noFill/>
        </p:spPr>
        <p:txBody>
          <a:bodyPr wrap="square" rtlCol="0">
            <a:spAutoFit/>
          </a:bodyPr>
          <a:lstStyle/>
          <a:p>
            <a:r>
              <a:rPr lang="de-DE" sz="2400" dirty="0">
                <a:latin typeface="WsC Grundschrift" pitchFamily="2" charset="0"/>
              </a:rPr>
              <a:t>Taschengeld: 20 €</a:t>
            </a:r>
          </a:p>
        </p:txBody>
      </p:sp>
      <p:sp>
        <p:nvSpPr>
          <p:cNvPr id="11" name="Textfeld 10">
            <a:extLst>
              <a:ext uri="{FF2B5EF4-FFF2-40B4-BE49-F238E27FC236}">
                <a16:creationId xmlns:a16="http://schemas.microsoft.com/office/drawing/2014/main" id="{781C10AB-1A77-552F-DB33-00DF232EB5D6}"/>
              </a:ext>
            </a:extLst>
          </p:cNvPr>
          <p:cNvSpPr txBox="1"/>
          <p:nvPr/>
        </p:nvSpPr>
        <p:spPr>
          <a:xfrm>
            <a:off x="7334250" y="2321867"/>
            <a:ext cx="3130550" cy="461665"/>
          </a:xfrm>
          <a:prstGeom prst="rect">
            <a:avLst/>
          </a:prstGeom>
          <a:noFill/>
        </p:spPr>
        <p:txBody>
          <a:bodyPr wrap="square" rtlCol="0">
            <a:spAutoFit/>
          </a:bodyPr>
          <a:lstStyle/>
          <a:p>
            <a:r>
              <a:rPr lang="de-DE" sz="2400" dirty="0">
                <a:latin typeface="WsC Grundschrift" pitchFamily="2" charset="0"/>
              </a:rPr>
              <a:t>Futter für Hamster: 4 €</a:t>
            </a: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3"/>
          <a:stretch>
            <a:fillRect/>
          </a:stretch>
        </p:blipFill>
        <p:spPr>
          <a:xfrm>
            <a:off x="5102225" y="2628899"/>
            <a:ext cx="1517650" cy="3771900"/>
          </a:xfrm>
          <a:prstGeom prst="rect">
            <a:avLst/>
          </a:prstGeom>
        </p:spPr>
      </p:pic>
      <p:sp>
        <p:nvSpPr>
          <p:cNvPr id="14" name="Textfeld 13">
            <a:extLst>
              <a:ext uri="{FF2B5EF4-FFF2-40B4-BE49-F238E27FC236}">
                <a16:creationId xmlns:a16="http://schemas.microsoft.com/office/drawing/2014/main" id="{1C7E4E52-B4E4-8C78-BF4D-D92FEE43C522}"/>
              </a:ext>
            </a:extLst>
          </p:cNvPr>
          <p:cNvSpPr txBox="1"/>
          <p:nvPr/>
        </p:nvSpPr>
        <p:spPr>
          <a:xfrm>
            <a:off x="1117600" y="3829050"/>
            <a:ext cx="2743200" cy="461665"/>
          </a:xfrm>
          <a:prstGeom prst="rect">
            <a:avLst/>
          </a:prstGeom>
          <a:noFill/>
        </p:spPr>
        <p:txBody>
          <a:bodyPr wrap="square" rtlCol="0">
            <a:spAutoFit/>
          </a:bodyPr>
          <a:lstStyle/>
          <a:p>
            <a:r>
              <a:rPr lang="de-DE" sz="2400" dirty="0">
                <a:latin typeface="WsC Grundschrift" pitchFamily="2" charset="0"/>
              </a:rPr>
              <a:t>Süßigkeiten: 8 €</a:t>
            </a:r>
          </a:p>
        </p:txBody>
      </p:sp>
      <p:sp>
        <p:nvSpPr>
          <p:cNvPr id="15" name="Textfeld 14">
            <a:extLst>
              <a:ext uri="{FF2B5EF4-FFF2-40B4-BE49-F238E27FC236}">
                <a16:creationId xmlns:a16="http://schemas.microsoft.com/office/drawing/2014/main" id="{536DBF31-C2F8-85AE-98C1-BDFCB93042B3}"/>
              </a:ext>
            </a:extLst>
          </p:cNvPr>
          <p:cNvSpPr txBox="1"/>
          <p:nvPr/>
        </p:nvSpPr>
        <p:spPr>
          <a:xfrm>
            <a:off x="7861300" y="3507083"/>
            <a:ext cx="2743200" cy="461665"/>
          </a:xfrm>
          <a:prstGeom prst="rect">
            <a:avLst/>
          </a:prstGeom>
          <a:noFill/>
        </p:spPr>
        <p:txBody>
          <a:bodyPr wrap="square" rtlCol="0">
            <a:spAutoFit/>
          </a:bodyPr>
          <a:lstStyle/>
          <a:p>
            <a:r>
              <a:rPr lang="de-DE" sz="2400" dirty="0">
                <a:latin typeface="WsC Grundschrift" pitchFamily="2" charset="0"/>
              </a:rPr>
              <a:t>Mittagessen: 5 €</a:t>
            </a:r>
          </a:p>
        </p:txBody>
      </p:sp>
      <p:sp>
        <p:nvSpPr>
          <p:cNvPr id="16" name="Textfeld 15">
            <a:extLst>
              <a:ext uri="{FF2B5EF4-FFF2-40B4-BE49-F238E27FC236}">
                <a16:creationId xmlns:a16="http://schemas.microsoft.com/office/drawing/2014/main" id="{FDC2BD03-DE29-7F70-A2E6-A45727CDF00A}"/>
              </a:ext>
            </a:extLst>
          </p:cNvPr>
          <p:cNvSpPr txBox="1"/>
          <p:nvPr/>
        </p:nvSpPr>
        <p:spPr>
          <a:xfrm>
            <a:off x="7721600" y="4837408"/>
            <a:ext cx="2743200" cy="461665"/>
          </a:xfrm>
          <a:prstGeom prst="rect">
            <a:avLst/>
          </a:prstGeom>
          <a:noFill/>
        </p:spPr>
        <p:txBody>
          <a:bodyPr wrap="square" rtlCol="0">
            <a:spAutoFit/>
          </a:bodyPr>
          <a:lstStyle/>
          <a:p>
            <a:r>
              <a:rPr lang="de-DE" sz="2400" dirty="0">
                <a:latin typeface="WsC Grundschrift" pitchFamily="2" charset="0"/>
              </a:rPr>
              <a:t>Sammelkarten: 6 €</a:t>
            </a:r>
          </a:p>
        </p:txBody>
      </p:sp>
      <p:sp>
        <p:nvSpPr>
          <p:cNvPr id="17" name="Textfeld 16">
            <a:extLst>
              <a:ext uri="{FF2B5EF4-FFF2-40B4-BE49-F238E27FC236}">
                <a16:creationId xmlns:a16="http://schemas.microsoft.com/office/drawing/2014/main" id="{AF56F1C0-6BEF-EE3D-AAB0-10B534DE19D1}"/>
              </a:ext>
            </a:extLst>
          </p:cNvPr>
          <p:cNvSpPr txBox="1"/>
          <p:nvPr/>
        </p:nvSpPr>
        <p:spPr>
          <a:xfrm>
            <a:off x="1524000" y="4998393"/>
            <a:ext cx="3439886" cy="461665"/>
          </a:xfrm>
          <a:prstGeom prst="rect">
            <a:avLst/>
          </a:prstGeom>
          <a:noFill/>
        </p:spPr>
        <p:txBody>
          <a:bodyPr wrap="square" rtlCol="0">
            <a:spAutoFit/>
          </a:bodyPr>
          <a:lstStyle/>
          <a:p>
            <a:r>
              <a:rPr lang="de-DE" sz="2400" dirty="0">
                <a:latin typeface="WsC Grundschrift" pitchFamily="2" charset="0"/>
              </a:rPr>
              <a:t>Zeitungen austragen: 12 €</a:t>
            </a:r>
          </a:p>
        </p:txBody>
      </p:sp>
      <p:sp>
        <p:nvSpPr>
          <p:cNvPr id="5" name="Rechteck 4">
            <a:extLst>
              <a:ext uri="{FF2B5EF4-FFF2-40B4-BE49-F238E27FC236}">
                <a16:creationId xmlns:a16="http://schemas.microsoft.com/office/drawing/2014/main" id="{4E26FF48-D3C3-2819-1329-2C16DB7D2B92}"/>
              </a:ext>
            </a:extLst>
          </p:cNvPr>
          <p:cNvSpPr/>
          <p:nvPr/>
        </p:nvSpPr>
        <p:spPr>
          <a:xfrm>
            <a:off x="3781425" y="1209058"/>
            <a:ext cx="1393476" cy="4616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D0E2DBED-C750-B7B2-6B1A-C1C441AAA7E3}"/>
              </a:ext>
            </a:extLst>
          </p:cNvPr>
          <p:cNvSpPr/>
          <p:nvPr/>
        </p:nvSpPr>
        <p:spPr>
          <a:xfrm>
            <a:off x="5777802" y="1219200"/>
            <a:ext cx="1239299" cy="451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569F7B0-EA00-902E-6BC0-A9D31E2DD037}"/>
              </a:ext>
            </a:extLst>
          </p:cNvPr>
          <p:cNvSpPr/>
          <p:nvPr/>
        </p:nvSpPr>
        <p:spPr>
          <a:xfrm>
            <a:off x="2006600" y="2513231"/>
            <a:ext cx="2273300" cy="50113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550E065-5707-BBC5-4B09-3CFF59F178F6}"/>
              </a:ext>
            </a:extLst>
          </p:cNvPr>
          <p:cNvSpPr/>
          <p:nvPr/>
        </p:nvSpPr>
        <p:spPr>
          <a:xfrm>
            <a:off x="1523999" y="4990158"/>
            <a:ext cx="3324225" cy="46990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A69DCC6-C3E6-3BC8-F94C-FCABB6A8C907}"/>
              </a:ext>
            </a:extLst>
          </p:cNvPr>
          <p:cNvSpPr/>
          <p:nvPr/>
        </p:nvSpPr>
        <p:spPr>
          <a:xfrm>
            <a:off x="1117600" y="3820815"/>
            <a:ext cx="2095500" cy="501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94ACB35-40E7-1935-B40A-C68C329E4FCD}"/>
              </a:ext>
            </a:extLst>
          </p:cNvPr>
          <p:cNvSpPr/>
          <p:nvPr/>
        </p:nvSpPr>
        <p:spPr>
          <a:xfrm>
            <a:off x="7334250" y="2321867"/>
            <a:ext cx="2997200"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D34330C8-0C1F-27F5-66BB-8084A445AFCA}"/>
              </a:ext>
            </a:extLst>
          </p:cNvPr>
          <p:cNvSpPr/>
          <p:nvPr/>
        </p:nvSpPr>
        <p:spPr>
          <a:xfrm>
            <a:off x="7906134" y="3470962"/>
            <a:ext cx="2108200" cy="499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2B778993-83EF-0860-B1D1-89F9E944C602}"/>
              </a:ext>
            </a:extLst>
          </p:cNvPr>
          <p:cNvSpPr/>
          <p:nvPr/>
        </p:nvSpPr>
        <p:spPr>
          <a:xfrm>
            <a:off x="7721600" y="4818874"/>
            <a:ext cx="2495550" cy="480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47273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1974850" y="1227797"/>
            <a:ext cx="8242300" cy="461665"/>
          </a:xfrm>
          <a:prstGeom prst="rect">
            <a:avLst/>
          </a:prstGeom>
          <a:noFill/>
        </p:spPr>
        <p:txBody>
          <a:bodyPr wrap="square" rtlCol="0">
            <a:spAutoFit/>
          </a:bodyPr>
          <a:lstStyle/>
          <a:p>
            <a:pPr algn="ctr"/>
            <a:r>
              <a:rPr lang="de-DE" sz="2400" dirty="0">
                <a:latin typeface="WsC Grundschrift" pitchFamily="2" charset="0"/>
              </a:rPr>
              <a:t>Leons Einnahmen im letzten Monat - Haushaltsbuch</a:t>
            </a:r>
          </a:p>
        </p:txBody>
      </p:sp>
      <p:sp>
        <p:nvSpPr>
          <p:cNvPr id="10" name="Textfeld 9">
            <a:extLst>
              <a:ext uri="{FF2B5EF4-FFF2-40B4-BE49-F238E27FC236}">
                <a16:creationId xmlns:a16="http://schemas.microsoft.com/office/drawing/2014/main" id="{6EE8F3CA-5063-5732-03E4-4E51CE249589}"/>
              </a:ext>
            </a:extLst>
          </p:cNvPr>
          <p:cNvSpPr txBox="1"/>
          <p:nvPr/>
        </p:nvSpPr>
        <p:spPr>
          <a:xfrm>
            <a:off x="885825" y="2642966"/>
            <a:ext cx="2743200" cy="461665"/>
          </a:xfrm>
          <a:prstGeom prst="rect">
            <a:avLst/>
          </a:prstGeom>
          <a:noFill/>
        </p:spPr>
        <p:txBody>
          <a:bodyPr wrap="square" rtlCol="0">
            <a:spAutoFit/>
          </a:bodyPr>
          <a:lstStyle/>
          <a:p>
            <a:r>
              <a:rPr lang="de-DE" sz="2400" dirty="0">
                <a:latin typeface="WsC Grundschrift" pitchFamily="2" charset="0"/>
              </a:rPr>
              <a:t>Taschengeld: 20 €</a:t>
            </a:r>
          </a:p>
        </p:txBody>
      </p:sp>
      <p:sp>
        <p:nvSpPr>
          <p:cNvPr id="17" name="Textfeld 16">
            <a:extLst>
              <a:ext uri="{FF2B5EF4-FFF2-40B4-BE49-F238E27FC236}">
                <a16:creationId xmlns:a16="http://schemas.microsoft.com/office/drawing/2014/main" id="{AF56F1C0-6BEF-EE3D-AAB0-10B534DE19D1}"/>
              </a:ext>
            </a:extLst>
          </p:cNvPr>
          <p:cNvSpPr txBox="1"/>
          <p:nvPr/>
        </p:nvSpPr>
        <p:spPr>
          <a:xfrm>
            <a:off x="944562" y="3487948"/>
            <a:ext cx="3487737" cy="461665"/>
          </a:xfrm>
          <a:prstGeom prst="rect">
            <a:avLst/>
          </a:prstGeom>
          <a:noFill/>
        </p:spPr>
        <p:txBody>
          <a:bodyPr wrap="square" rtlCol="0">
            <a:spAutoFit/>
          </a:bodyPr>
          <a:lstStyle/>
          <a:p>
            <a:r>
              <a:rPr lang="de-DE" sz="2400" dirty="0">
                <a:latin typeface="WsC Grundschrift" pitchFamily="2" charset="0"/>
              </a:rPr>
              <a:t>Zeitungen austragen: 12 €</a:t>
            </a:r>
          </a:p>
        </p:txBody>
      </p:sp>
      <p:sp>
        <p:nvSpPr>
          <p:cNvPr id="5" name="Rechteck 4">
            <a:extLst>
              <a:ext uri="{FF2B5EF4-FFF2-40B4-BE49-F238E27FC236}">
                <a16:creationId xmlns:a16="http://schemas.microsoft.com/office/drawing/2014/main" id="{4E26FF48-D3C3-2819-1329-2C16DB7D2B92}"/>
              </a:ext>
            </a:extLst>
          </p:cNvPr>
          <p:cNvSpPr/>
          <p:nvPr/>
        </p:nvSpPr>
        <p:spPr>
          <a:xfrm>
            <a:off x="3629025" y="1227796"/>
            <a:ext cx="1465489" cy="4616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569F7B0-EA00-902E-6BC0-A9D31E2DD037}"/>
              </a:ext>
            </a:extLst>
          </p:cNvPr>
          <p:cNvSpPr/>
          <p:nvPr/>
        </p:nvSpPr>
        <p:spPr>
          <a:xfrm>
            <a:off x="901699" y="2586303"/>
            <a:ext cx="2313773" cy="51832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550E065-5707-BBC5-4B09-3CFF59F178F6}"/>
              </a:ext>
            </a:extLst>
          </p:cNvPr>
          <p:cNvSpPr/>
          <p:nvPr/>
        </p:nvSpPr>
        <p:spPr>
          <a:xfrm>
            <a:off x="901699" y="3465433"/>
            <a:ext cx="3487737" cy="4841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2" name="Tabelle 22">
            <a:extLst>
              <a:ext uri="{FF2B5EF4-FFF2-40B4-BE49-F238E27FC236}">
                <a16:creationId xmlns:a16="http://schemas.microsoft.com/office/drawing/2014/main" id="{24749660-CF39-7F6E-22E8-9378950A1A0E}"/>
              </a:ext>
            </a:extLst>
          </p:cNvPr>
          <p:cNvGraphicFramePr>
            <a:graphicFrameLocks noGrp="1"/>
          </p:cNvGraphicFramePr>
          <p:nvPr>
            <p:extLst>
              <p:ext uri="{D42A27DB-BD31-4B8C-83A1-F6EECF244321}">
                <p14:modId xmlns:p14="http://schemas.microsoft.com/office/powerpoint/2010/main" val="779348154"/>
              </p:ext>
            </p:extLst>
          </p:nvPr>
        </p:nvGraphicFramePr>
        <p:xfrm>
          <a:off x="6130925" y="262150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sp>
        <p:nvSpPr>
          <p:cNvPr id="23" name="Pfeil: nach rechts 22">
            <a:extLst>
              <a:ext uri="{FF2B5EF4-FFF2-40B4-BE49-F238E27FC236}">
                <a16:creationId xmlns:a16="http://schemas.microsoft.com/office/drawing/2014/main" id="{5B6DF341-A18C-396D-33FD-253C89EEADC0}"/>
              </a:ext>
            </a:extLst>
          </p:cNvPr>
          <p:cNvSpPr/>
          <p:nvPr/>
        </p:nvSpPr>
        <p:spPr>
          <a:xfrm>
            <a:off x="4669631" y="3251200"/>
            <a:ext cx="871537" cy="330200"/>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690DF7FE-D2EC-EC5F-944A-113182FF812E}"/>
              </a:ext>
            </a:extLst>
          </p:cNvPr>
          <p:cNvPicPr>
            <a:picLocks noChangeAspect="1"/>
          </p:cNvPicPr>
          <p:nvPr/>
        </p:nvPicPr>
        <p:blipFill>
          <a:blip r:embed="rId3"/>
          <a:stretch>
            <a:fillRect/>
          </a:stretch>
        </p:blipFill>
        <p:spPr>
          <a:xfrm>
            <a:off x="10420350" y="2857500"/>
            <a:ext cx="1517650" cy="3771900"/>
          </a:xfrm>
          <a:prstGeom prst="rect">
            <a:avLst/>
          </a:prstGeom>
        </p:spPr>
      </p:pic>
    </p:spTree>
    <p:extLst>
      <p:ext uri="{BB962C8B-B14F-4D97-AF65-F5344CB8AC3E}">
        <p14:creationId xmlns:p14="http://schemas.microsoft.com/office/powerpoint/2010/main" val="1772832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2092325" y="1185166"/>
            <a:ext cx="8242300" cy="461665"/>
          </a:xfrm>
          <a:prstGeom prst="rect">
            <a:avLst/>
          </a:prstGeom>
          <a:noFill/>
        </p:spPr>
        <p:txBody>
          <a:bodyPr wrap="square" rtlCol="0">
            <a:spAutoFit/>
          </a:bodyPr>
          <a:lstStyle/>
          <a:p>
            <a:pPr algn="ctr"/>
            <a:r>
              <a:rPr lang="de-DE" sz="2400" dirty="0">
                <a:latin typeface="WsC Grundschrift" pitchFamily="2" charset="0"/>
              </a:rPr>
              <a:t>Leons Ausgaben im letzten Monat - Haushaltsbuch</a:t>
            </a:r>
          </a:p>
        </p:txBody>
      </p:sp>
      <p:graphicFrame>
        <p:nvGraphicFramePr>
          <p:cNvPr id="22" name="Tabelle 22">
            <a:extLst>
              <a:ext uri="{FF2B5EF4-FFF2-40B4-BE49-F238E27FC236}">
                <a16:creationId xmlns:a16="http://schemas.microsoft.com/office/drawing/2014/main" id="{24749660-CF39-7F6E-22E8-9378950A1A0E}"/>
              </a:ext>
            </a:extLst>
          </p:cNvPr>
          <p:cNvGraphicFramePr>
            <a:graphicFrameLocks noGrp="1"/>
          </p:cNvGraphicFramePr>
          <p:nvPr>
            <p:extLst>
              <p:ext uri="{D42A27DB-BD31-4B8C-83A1-F6EECF244321}">
                <p14:modId xmlns:p14="http://schemas.microsoft.com/office/powerpoint/2010/main" val="3653327264"/>
              </p:ext>
            </p:extLst>
          </p:nvPr>
        </p:nvGraphicFramePr>
        <p:xfrm>
          <a:off x="6130925" y="262150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ctr"/>
                      <a:r>
                        <a:rPr lang="de-DE" sz="2400" dirty="0">
                          <a:latin typeface="WsC Grundschrift" pitchFamily="2" charset="0"/>
                        </a:rPr>
                        <a:t>       Gesamt: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sp>
        <p:nvSpPr>
          <p:cNvPr id="23" name="Pfeil: nach rechts 22">
            <a:extLst>
              <a:ext uri="{FF2B5EF4-FFF2-40B4-BE49-F238E27FC236}">
                <a16:creationId xmlns:a16="http://schemas.microsoft.com/office/drawing/2014/main" id="{5B6DF341-A18C-396D-33FD-253C89EEADC0}"/>
              </a:ext>
            </a:extLst>
          </p:cNvPr>
          <p:cNvSpPr/>
          <p:nvPr/>
        </p:nvSpPr>
        <p:spPr>
          <a:xfrm>
            <a:off x="4669631" y="3251200"/>
            <a:ext cx="871537" cy="330200"/>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F89E732D-C67A-E266-19DA-211606C222DC}"/>
              </a:ext>
            </a:extLst>
          </p:cNvPr>
          <p:cNvSpPr/>
          <p:nvPr/>
        </p:nvSpPr>
        <p:spPr>
          <a:xfrm>
            <a:off x="3867546" y="1170466"/>
            <a:ext cx="1226967" cy="476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A6CCE4B4-2955-71F8-F26A-60D22043D78F}"/>
              </a:ext>
            </a:extLst>
          </p:cNvPr>
          <p:cNvSpPr txBox="1"/>
          <p:nvPr/>
        </p:nvSpPr>
        <p:spPr>
          <a:xfrm>
            <a:off x="1140222" y="2566582"/>
            <a:ext cx="3130550" cy="461665"/>
          </a:xfrm>
          <a:prstGeom prst="rect">
            <a:avLst/>
          </a:prstGeom>
          <a:noFill/>
        </p:spPr>
        <p:txBody>
          <a:bodyPr wrap="square" rtlCol="0">
            <a:spAutoFit/>
          </a:bodyPr>
          <a:lstStyle/>
          <a:p>
            <a:r>
              <a:rPr lang="de-DE" sz="2400" dirty="0">
                <a:latin typeface="WsC Grundschrift" pitchFamily="2" charset="0"/>
              </a:rPr>
              <a:t>Futter für Hamster: 4 €</a:t>
            </a:r>
          </a:p>
        </p:txBody>
      </p:sp>
      <p:sp>
        <p:nvSpPr>
          <p:cNvPr id="15" name="Rechteck 14">
            <a:extLst>
              <a:ext uri="{FF2B5EF4-FFF2-40B4-BE49-F238E27FC236}">
                <a16:creationId xmlns:a16="http://schemas.microsoft.com/office/drawing/2014/main" id="{C19C1C7D-51DF-B044-E7B2-F1276A11656C}"/>
              </a:ext>
            </a:extLst>
          </p:cNvPr>
          <p:cNvSpPr/>
          <p:nvPr/>
        </p:nvSpPr>
        <p:spPr>
          <a:xfrm>
            <a:off x="1140222" y="2562464"/>
            <a:ext cx="2997200"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EB0233D5-0C1F-61C4-DD81-1D628C1FCA07}"/>
              </a:ext>
            </a:extLst>
          </p:cNvPr>
          <p:cNvSpPr/>
          <p:nvPr/>
        </p:nvSpPr>
        <p:spPr>
          <a:xfrm>
            <a:off x="1140222" y="3429000"/>
            <a:ext cx="2198596" cy="476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8042BC90-9032-E86B-B452-05913AC98537}"/>
              </a:ext>
            </a:extLst>
          </p:cNvPr>
          <p:cNvSpPr txBox="1"/>
          <p:nvPr/>
        </p:nvSpPr>
        <p:spPr>
          <a:xfrm>
            <a:off x="1124347" y="3444063"/>
            <a:ext cx="2743200" cy="461665"/>
          </a:xfrm>
          <a:prstGeom prst="rect">
            <a:avLst/>
          </a:prstGeom>
          <a:noFill/>
        </p:spPr>
        <p:txBody>
          <a:bodyPr wrap="square" rtlCol="0">
            <a:spAutoFit/>
          </a:bodyPr>
          <a:lstStyle/>
          <a:p>
            <a:r>
              <a:rPr lang="de-DE" sz="2400" dirty="0">
                <a:latin typeface="WsC Grundschrift" pitchFamily="2" charset="0"/>
              </a:rPr>
              <a:t>Mittagessen: 5 €</a:t>
            </a:r>
          </a:p>
        </p:txBody>
      </p:sp>
      <p:sp>
        <p:nvSpPr>
          <p:cNvPr id="19" name="Textfeld 18">
            <a:extLst>
              <a:ext uri="{FF2B5EF4-FFF2-40B4-BE49-F238E27FC236}">
                <a16:creationId xmlns:a16="http://schemas.microsoft.com/office/drawing/2014/main" id="{8BC6625C-61B5-3B36-5E3C-17E1E62D5B69}"/>
              </a:ext>
            </a:extLst>
          </p:cNvPr>
          <p:cNvSpPr txBox="1"/>
          <p:nvPr/>
        </p:nvSpPr>
        <p:spPr>
          <a:xfrm>
            <a:off x="1124347" y="4329687"/>
            <a:ext cx="2743200" cy="461665"/>
          </a:xfrm>
          <a:prstGeom prst="rect">
            <a:avLst/>
          </a:prstGeom>
          <a:noFill/>
        </p:spPr>
        <p:txBody>
          <a:bodyPr wrap="square" rtlCol="0">
            <a:spAutoFit/>
          </a:bodyPr>
          <a:lstStyle/>
          <a:p>
            <a:r>
              <a:rPr lang="de-DE" sz="2400" dirty="0">
                <a:latin typeface="WsC Grundschrift" pitchFamily="2" charset="0"/>
              </a:rPr>
              <a:t>Sammelkarten: 6 €</a:t>
            </a:r>
          </a:p>
        </p:txBody>
      </p:sp>
      <p:sp>
        <p:nvSpPr>
          <p:cNvPr id="20" name="Rechteck 19">
            <a:extLst>
              <a:ext uri="{FF2B5EF4-FFF2-40B4-BE49-F238E27FC236}">
                <a16:creationId xmlns:a16="http://schemas.microsoft.com/office/drawing/2014/main" id="{7728347D-A6BA-61F6-EA5A-FE6FEF11A7BB}"/>
              </a:ext>
            </a:extLst>
          </p:cNvPr>
          <p:cNvSpPr/>
          <p:nvPr/>
        </p:nvSpPr>
        <p:spPr>
          <a:xfrm>
            <a:off x="1140221" y="4311153"/>
            <a:ext cx="2425099"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304E861-0E81-BF2E-84BE-E8998453DF8B}"/>
              </a:ext>
            </a:extLst>
          </p:cNvPr>
          <p:cNvSpPr txBox="1"/>
          <p:nvPr/>
        </p:nvSpPr>
        <p:spPr>
          <a:xfrm>
            <a:off x="1124347" y="5157400"/>
            <a:ext cx="2743200" cy="461665"/>
          </a:xfrm>
          <a:prstGeom prst="rect">
            <a:avLst/>
          </a:prstGeom>
          <a:noFill/>
        </p:spPr>
        <p:txBody>
          <a:bodyPr wrap="square" rtlCol="0">
            <a:spAutoFit/>
          </a:bodyPr>
          <a:lstStyle/>
          <a:p>
            <a:r>
              <a:rPr lang="de-DE" sz="2400" dirty="0">
                <a:latin typeface="WsC Grundschrift" pitchFamily="2" charset="0"/>
              </a:rPr>
              <a:t>Süßigkeiten: 8 €</a:t>
            </a:r>
          </a:p>
        </p:txBody>
      </p:sp>
      <p:sp>
        <p:nvSpPr>
          <p:cNvPr id="24" name="Rechteck 23">
            <a:extLst>
              <a:ext uri="{FF2B5EF4-FFF2-40B4-BE49-F238E27FC236}">
                <a16:creationId xmlns:a16="http://schemas.microsoft.com/office/drawing/2014/main" id="{383DE9B1-46F4-D2CD-711F-829AE65F25C7}"/>
              </a:ext>
            </a:extLst>
          </p:cNvPr>
          <p:cNvSpPr/>
          <p:nvPr/>
        </p:nvSpPr>
        <p:spPr>
          <a:xfrm>
            <a:off x="1143000" y="5137667"/>
            <a:ext cx="2095500" cy="501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29EF5AA6-AAAD-3B0B-E2F1-19C1D46C0327}"/>
              </a:ext>
            </a:extLst>
          </p:cNvPr>
          <p:cNvPicPr>
            <a:picLocks noChangeAspect="1"/>
          </p:cNvPicPr>
          <p:nvPr/>
        </p:nvPicPr>
        <p:blipFill>
          <a:blip r:embed="rId3"/>
          <a:stretch>
            <a:fillRect/>
          </a:stretch>
        </p:blipFill>
        <p:spPr>
          <a:xfrm>
            <a:off x="10420350" y="2857500"/>
            <a:ext cx="1517650" cy="3771900"/>
          </a:xfrm>
          <a:prstGeom prst="rect">
            <a:avLst/>
          </a:prstGeom>
        </p:spPr>
      </p:pic>
    </p:spTree>
    <p:extLst>
      <p:ext uri="{BB962C8B-B14F-4D97-AF65-F5344CB8AC3E}">
        <p14:creationId xmlns:p14="http://schemas.microsoft.com/office/powerpoint/2010/main" val="3862280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1468703" y="1020663"/>
            <a:ext cx="10469297" cy="830997"/>
          </a:xfrm>
          <a:prstGeom prst="rect">
            <a:avLst/>
          </a:prstGeom>
          <a:noFill/>
        </p:spPr>
        <p:txBody>
          <a:bodyPr wrap="square" rtlCol="0">
            <a:spAutoFit/>
          </a:bodyPr>
          <a:lstStyle/>
          <a:p>
            <a:r>
              <a:rPr lang="de-DE" sz="2400" b="1" dirty="0">
                <a:latin typeface="WsC Grundschrift" pitchFamily="2" charset="0"/>
              </a:rPr>
              <a:t>Haushaltsplan</a:t>
            </a:r>
            <a:r>
              <a:rPr lang="de-DE" sz="2400" dirty="0">
                <a:latin typeface="WsC Grundschrift" pitchFamily="2" charset="0"/>
              </a:rPr>
              <a:t>: Bei einem Haushaltsplan werden Einnahmen und Ausgaben gegenübergestellt. So kannst du schnell erkennen, wie viel Geld noch übrig ist.</a:t>
            </a:r>
          </a:p>
        </p:txBody>
      </p:sp>
      <p:graphicFrame>
        <p:nvGraphicFramePr>
          <p:cNvPr id="22" name="Tabelle 22">
            <a:extLst>
              <a:ext uri="{FF2B5EF4-FFF2-40B4-BE49-F238E27FC236}">
                <a16:creationId xmlns:a16="http://schemas.microsoft.com/office/drawing/2014/main" id="{24749660-CF39-7F6E-22E8-9378950A1A0E}"/>
              </a:ext>
            </a:extLst>
          </p:cNvPr>
          <p:cNvGraphicFramePr>
            <a:graphicFrameLocks noGrp="1"/>
          </p:cNvGraphicFramePr>
          <p:nvPr>
            <p:extLst>
              <p:ext uri="{D42A27DB-BD31-4B8C-83A1-F6EECF244321}">
                <p14:modId xmlns:p14="http://schemas.microsoft.com/office/powerpoint/2010/main" val="1174034668"/>
              </p:ext>
            </p:extLst>
          </p:nvPr>
        </p:nvGraphicFramePr>
        <p:xfrm>
          <a:off x="6270625" y="20802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5" name="Tabelle 22">
            <a:extLst>
              <a:ext uri="{FF2B5EF4-FFF2-40B4-BE49-F238E27FC236}">
                <a16:creationId xmlns:a16="http://schemas.microsoft.com/office/drawing/2014/main" id="{94340101-8071-B2C7-4300-BC0CFE8B5604}"/>
              </a:ext>
            </a:extLst>
          </p:cNvPr>
          <p:cNvGraphicFramePr>
            <a:graphicFrameLocks noGrp="1"/>
          </p:cNvGraphicFramePr>
          <p:nvPr>
            <p:extLst>
              <p:ext uri="{D42A27DB-BD31-4B8C-83A1-F6EECF244321}">
                <p14:modId xmlns:p14="http://schemas.microsoft.com/office/powerpoint/2010/main" val="1160930089"/>
              </p:ext>
            </p:extLst>
          </p:nvPr>
        </p:nvGraphicFramePr>
        <p:xfrm>
          <a:off x="2682876" y="20802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sp>
        <p:nvSpPr>
          <p:cNvPr id="8" name="Denkblase: wolkenförmig 7">
            <a:extLst>
              <a:ext uri="{FF2B5EF4-FFF2-40B4-BE49-F238E27FC236}">
                <a16:creationId xmlns:a16="http://schemas.microsoft.com/office/drawing/2014/main" id="{AAA4AF67-8EF1-913D-3BB3-232CD6568466}"/>
              </a:ext>
            </a:extLst>
          </p:cNvPr>
          <p:cNvSpPr/>
          <p:nvPr/>
        </p:nvSpPr>
        <p:spPr>
          <a:xfrm>
            <a:off x="339725" y="4518660"/>
            <a:ext cx="3556000" cy="1866900"/>
          </a:xfrm>
          <a:prstGeom prst="cloudCallout">
            <a:avLst>
              <a:gd name="adj1" fmla="val -55476"/>
              <a:gd name="adj2" fmla="val 713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0A1FD466-A265-928D-32C9-C9452F452602}"/>
              </a:ext>
            </a:extLst>
          </p:cNvPr>
          <p:cNvSpPr txBox="1"/>
          <p:nvPr/>
        </p:nvSpPr>
        <p:spPr>
          <a:xfrm>
            <a:off x="705426" y="4944278"/>
            <a:ext cx="2663825" cy="1015663"/>
          </a:xfrm>
          <a:prstGeom prst="rect">
            <a:avLst/>
          </a:prstGeom>
          <a:noFill/>
        </p:spPr>
        <p:txBody>
          <a:bodyPr wrap="square" rtlCol="0">
            <a:spAutoFit/>
          </a:bodyPr>
          <a:lstStyle/>
          <a:p>
            <a:pPr algn="ctr"/>
            <a:r>
              <a:rPr lang="de-DE" sz="2000" dirty="0">
                <a:latin typeface="WsC Grundschrift" pitchFamily="2" charset="0"/>
              </a:rPr>
              <a:t>Einen Haushaltsplan kannst du auch Budget nennen.</a:t>
            </a:r>
          </a:p>
        </p:txBody>
      </p:sp>
      <p:pic>
        <p:nvPicPr>
          <p:cNvPr id="10" name="Grafik 9">
            <a:extLst>
              <a:ext uri="{FF2B5EF4-FFF2-40B4-BE49-F238E27FC236}">
                <a16:creationId xmlns:a16="http://schemas.microsoft.com/office/drawing/2014/main" id="{AAF00FFF-006E-5308-C541-FCE6E6D88088}"/>
              </a:ext>
            </a:extLst>
          </p:cNvPr>
          <p:cNvPicPr>
            <a:picLocks noChangeAspect="1"/>
          </p:cNvPicPr>
          <p:nvPr/>
        </p:nvPicPr>
        <p:blipFill>
          <a:blip r:embed="rId3"/>
          <a:stretch>
            <a:fillRect/>
          </a:stretch>
        </p:blipFill>
        <p:spPr>
          <a:xfrm>
            <a:off x="10420350" y="2857500"/>
            <a:ext cx="1517650" cy="3771900"/>
          </a:xfrm>
          <a:prstGeom prst="rect">
            <a:avLst/>
          </a:prstGeom>
        </p:spPr>
      </p:pic>
    </p:spTree>
    <p:extLst>
      <p:ext uri="{BB962C8B-B14F-4D97-AF65-F5344CB8AC3E}">
        <p14:creationId xmlns:p14="http://schemas.microsoft.com/office/powerpoint/2010/main" val="427673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419100" y="1167230"/>
            <a:ext cx="11518900" cy="471279"/>
          </a:xfrm>
          <a:prstGeom prst="rect">
            <a:avLst/>
          </a:prstGeom>
          <a:noFill/>
        </p:spPr>
        <p:txBody>
          <a:bodyPr wrap="square" rtlCol="0">
            <a:spAutoFit/>
          </a:bodyPr>
          <a:lstStyle/>
          <a:p>
            <a:pPr algn="ctr"/>
            <a:r>
              <a:rPr lang="de-DE" sz="2400" dirty="0">
                <a:latin typeface="WsC Grundschrift" pitchFamily="2" charset="0"/>
              </a:rPr>
              <a:t>Haushaltsplan – Wie viel Geld bleibt Leon zum Sparen?</a:t>
            </a:r>
          </a:p>
        </p:txBody>
      </p:sp>
      <p:graphicFrame>
        <p:nvGraphicFramePr>
          <p:cNvPr id="22" name="Tabelle 22">
            <a:extLst>
              <a:ext uri="{FF2B5EF4-FFF2-40B4-BE49-F238E27FC236}">
                <a16:creationId xmlns:a16="http://schemas.microsoft.com/office/drawing/2014/main" id="{24749660-CF39-7F6E-22E8-9378950A1A0E}"/>
              </a:ext>
            </a:extLst>
          </p:cNvPr>
          <p:cNvGraphicFramePr>
            <a:graphicFrameLocks noGrp="1"/>
          </p:cNvGraphicFramePr>
          <p:nvPr/>
        </p:nvGraphicFramePr>
        <p:xfrm>
          <a:off x="6270625" y="20802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5" name="Tabelle 22">
            <a:extLst>
              <a:ext uri="{FF2B5EF4-FFF2-40B4-BE49-F238E27FC236}">
                <a16:creationId xmlns:a16="http://schemas.microsoft.com/office/drawing/2014/main" id="{94340101-8071-B2C7-4300-BC0CFE8B5604}"/>
              </a:ext>
            </a:extLst>
          </p:cNvPr>
          <p:cNvGraphicFramePr>
            <a:graphicFrameLocks noGrp="1"/>
          </p:cNvGraphicFramePr>
          <p:nvPr/>
        </p:nvGraphicFramePr>
        <p:xfrm>
          <a:off x="2682876" y="20802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pic>
        <p:nvPicPr>
          <p:cNvPr id="8" name="Grafik 7">
            <a:extLst>
              <a:ext uri="{FF2B5EF4-FFF2-40B4-BE49-F238E27FC236}">
                <a16:creationId xmlns:a16="http://schemas.microsoft.com/office/drawing/2014/main" id="{B6D4ABF2-0023-4085-57B2-F4D5FD7C983D}"/>
              </a:ext>
            </a:extLst>
          </p:cNvPr>
          <p:cNvPicPr>
            <a:picLocks noChangeAspect="1"/>
          </p:cNvPicPr>
          <p:nvPr/>
        </p:nvPicPr>
        <p:blipFill>
          <a:blip r:embed="rId3"/>
          <a:stretch>
            <a:fillRect/>
          </a:stretch>
        </p:blipFill>
        <p:spPr>
          <a:xfrm>
            <a:off x="10420350" y="2857500"/>
            <a:ext cx="1517650" cy="3771900"/>
          </a:xfrm>
          <a:prstGeom prst="rect">
            <a:avLst/>
          </a:prstGeom>
        </p:spPr>
      </p:pic>
    </p:spTree>
    <p:extLst>
      <p:ext uri="{BB962C8B-B14F-4D97-AF65-F5344CB8AC3E}">
        <p14:creationId xmlns:p14="http://schemas.microsoft.com/office/powerpoint/2010/main" val="318501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1"/>
            <a:ext cx="11645900" cy="646331"/>
          </a:xfrm>
          <a:prstGeom prst="rect">
            <a:avLst/>
          </a:prstGeom>
          <a:noFill/>
        </p:spPr>
        <p:txBody>
          <a:bodyPr wrap="square" rtlCol="0">
            <a:spAutoFit/>
          </a:bodyPr>
          <a:lstStyle/>
          <a:p>
            <a:pPr algn="ctr"/>
            <a:r>
              <a:rPr lang="de-DE" sz="3600" dirty="0">
                <a:latin typeface="WsC Grundschrift" pitchFamily="2" charset="0"/>
              </a:rPr>
              <a:t>Informationen sammeln</a:t>
            </a:r>
          </a:p>
        </p:txBody>
      </p:sp>
      <p:pic>
        <p:nvPicPr>
          <p:cNvPr id="6" name="Grafik 5">
            <a:extLst>
              <a:ext uri="{FF2B5EF4-FFF2-40B4-BE49-F238E27FC236}">
                <a16:creationId xmlns:a16="http://schemas.microsoft.com/office/drawing/2014/main" id="{65C31865-5E7D-B153-CCD0-D773FC29B4DB}"/>
              </a:ext>
            </a:extLst>
          </p:cNvPr>
          <p:cNvPicPr>
            <a:picLocks noChangeAspect="1"/>
          </p:cNvPicPr>
          <p:nvPr/>
        </p:nvPicPr>
        <p:blipFill>
          <a:blip r:embed="rId2"/>
          <a:stretch>
            <a:fillRect/>
          </a:stretch>
        </p:blipFill>
        <p:spPr>
          <a:xfrm>
            <a:off x="11701197" y="111566"/>
            <a:ext cx="397406" cy="646331"/>
          </a:xfrm>
          <a:prstGeom prst="rect">
            <a:avLst/>
          </a:prstGeom>
        </p:spPr>
      </p:pic>
      <p:sp>
        <p:nvSpPr>
          <p:cNvPr id="7" name="Textfeld 6">
            <a:extLst>
              <a:ext uri="{FF2B5EF4-FFF2-40B4-BE49-F238E27FC236}">
                <a16:creationId xmlns:a16="http://schemas.microsoft.com/office/drawing/2014/main" id="{807AE493-8DB9-194D-ACFD-CD637CE52C4A}"/>
              </a:ext>
            </a:extLst>
          </p:cNvPr>
          <p:cNvSpPr txBox="1"/>
          <p:nvPr/>
        </p:nvSpPr>
        <p:spPr>
          <a:xfrm>
            <a:off x="3213100" y="1219200"/>
            <a:ext cx="8242300" cy="461665"/>
          </a:xfrm>
          <a:prstGeom prst="rect">
            <a:avLst/>
          </a:prstGeom>
          <a:noFill/>
        </p:spPr>
        <p:txBody>
          <a:bodyPr wrap="square" rtlCol="0">
            <a:spAutoFit/>
          </a:bodyPr>
          <a:lstStyle/>
          <a:p>
            <a:r>
              <a:rPr lang="de-DE" sz="2400" dirty="0">
                <a:latin typeface="WsC Grundschrift" pitchFamily="2" charset="0"/>
              </a:rPr>
              <a:t>Haushaltsplan – Wie viel Geld bleibt Leon zum Sparen?</a:t>
            </a:r>
          </a:p>
        </p:txBody>
      </p:sp>
      <p:graphicFrame>
        <p:nvGraphicFramePr>
          <p:cNvPr id="22" name="Tabelle 22">
            <a:extLst>
              <a:ext uri="{FF2B5EF4-FFF2-40B4-BE49-F238E27FC236}">
                <a16:creationId xmlns:a16="http://schemas.microsoft.com/office/drawing/2014/main" id="{24749660-CF39-7F6E-22E8-9378950A1A0E}"/>
              </a:ext>
            </a:extLst>
          </p:cNvPr>
          <p:cNvGraphicFramePr>
            <a:graphicFrameLocks noGrp="1"/>
          </p:cNvGraphicFramePr>
          <p:nvPr/>
        </p:nvGraphicFramePr>
        <p:xfrm>
          <a:off x="6270625" y="20802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5" name="Tabelle 22">
            <a:extLst>
              <a:ext uri="{FF2B5EF4-FFF2-40B4-BE49-F238E27FC236}">
                <a16:creationId xmlns:a16="http://schemas.microsoft.com/office/drawing/2014/main" id="{94340101-8071-B2C7-4300-BC0CFE8B5604}"/>
              </a:ext>
            </a:extLst>
          </p:cNvPr>
          <p:cNvGraphicFramePr>
            <a:graphicFrameLocks noGrp="1"/>
          </p:cNvGraphicFramePr>
          <p:nvPr/>
        </p:nvGraphicFramePr>
        <p:xfrm>
          <a:off x="2682876" y="20802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sp>
        <p:nvSpPr>
          <p:cNvPr id="8" name="Textfeld 7">
            <a:extLst>
              <a:ext uri="{FF2B5EF4-FFF2-40B4-BE49-F238E27FC236}">
                <a16:creationId xmlns:a16="http://schemas.microsoft.com/office/drawing/2014/main" id="{27A2F7D2-3B74-C877-6BF2-C1C247992CF7}"/>
              </a:ext>
            </a:extLst>
          </p:cNvPr>
          <p:cNvSpPr txBox="1"/>
          <p:nvPr/>
        </p:nvSpPr>
        <p:spPr>
          <a:xfrm>
            <a:off x="3111500" y="5269468"/>
            <a:ext cx="6969125" cy="1200329"/>
          </a:xfrm>
          <a:prstGeom prst="rect">
            <a:avLst/>
          </a:prstGeom>
          <a:noFill/>
        </p:spPr>
        <p:txBody>
          <a:bodyPr wrap="square" rtlCol="0">
            <a:spAutoFit/>
          </a:bodyPr>
          <a:lstStyle/>
          <a:p>
            <a:r>
              <a:rPr lang="de-DE" sz="2400" dirty="0">
                <a:latin typeface="WsC Grundschrift" pitchFamily="2" charset="0"/>
              </a:rPr>
              <a:t>Einnahmen – Ausgaben = übriges Geld zum Sparen</a:t>
            </a:r>
          </a:p>
          <a:p>
            <a:r>
              <a:rPr lang="de-DE" sz="2400" dirty="0">
                <a:latin typeface="WsC Grundschrift" pitchFamily="2" charset="0"/>
              </a:rPr>
              <a:t>        </a:t>
            </a:r>
          </a:p>
          <a:p>
            <a:r>
              <a:rPr lang="de-DE" sz="2400" dirty="0">
                <a:latin typeface="WsC Grundschrift" pitchFamily="2" charset="0"/>
              </a:rPr>
              <a:t>         32 € - 23 € = </a:t>
            </a:r>
            <a:r>
              <a:rPr lang="de-DE" sz="2400" b="1" dirty="0">
                <a:latin typeface="WsC Grundschrift" pitchFamily="2" charset="0"/>
              </a:rPr>
              <a:t>9 €</a:t>
            </a:r>
          </a:p>
        </p:txBody>
      </p:sp>
      <p:pic>
        <p:nvPicPr>
          <p:cNvPr id="9" name="Grafik 8">
            <a:extLst>
              <a:ext uri="{FF2B5EF4-FFF2-40B4-BE49-F238E27FC236}">
                <a16:creationId xmlns:a16="http://schemas.microsoft.com/office/drawing/2014/main" id="{40EFC4D7-1697-EF9E-42D9-271F40E345CC}"/>
              </a:ext>
            </a:extLst>
          </p:cNvPr>
          <p:cNvPicPr>
            <a:picLocks noChangeAspect="1"/>
          </p:cNvPicPr>
          <p:nvPr/>
        </p:nvPicPr>
        <p:blipFill>
          <a:blip r:embed="rId3"/>
          <a:stretch>
            <a:fillRect/>
          </a:stretch>
        </p:blipFill>
        <p:spPr>
          <a:xfrm>
            <a:off x="10420350" y="2857500"/>
            <a:ext cx="1517650" cy="3771900"/>
          </a:xfrm>
          <a:prstGeom prst="rect">
            <a:avLst/>
          </a:prstGeom>
        </p:spPr>
      </p:pic>
    </p:spTree>
    <p:extLst>
      <p:ext uri="{BB962C8B-B14F-4D97-AF65-F5344CB8AC3E}">
        <p14:creationId xmlns:p14="http://schemas.microsoft.com/office/powerpoint/2010/main" val="273454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DAE1A7-20F0-3714-B416-B2ABD2D7D4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D03357-8EA8-40F0-CFF6-084A9BB9D2D0}"/>
              </a:ext>
            </a:extLst>
          </p:cNvPr>
          <p:cNvSpPr>
            <a:spLocks noGrp="1"/>
          </p:cNvSpPr>
          <p:nvPr>
            <p:ph type="title"/>
          </p:nvPr>
        </p:nvSpPr>
        <p:spPr>
          <a:xfrm>
            <a:off x="857250" y="-82550"/>
            <a:ext cx="10515600" cy="1325563"/>
          </a:xfrm>
        </p:spPr>
        <p:txBody>
          <a:bodyPr>
            <a:normAutofit/>
          </a:bodyPr>
          <a:lstStyle/>
          <a:p>
            <a:pPr algn="ctr"/>
            <a:r>
              <a:rPr lang="de-DE" sz="4000" dirty="0">
                <a:latin typeface="WsC Grundschrift" pitchFamily="2" charset="0"/>
              </a:rPr>
              <a:t>Stunde 3: Einführung Haushalten</a:t>
            </a:r>
          </a:p>
        </p:txBody>
      </p:sp>
      <p:sp>
        <p:nvSpPr>
          <p:cNvPr id="5" name="Rechteck 4">
            <a:extLst>
              <a:ext uri="{FF2B5EF4-FFF2-40B4-BE49-F238E27FC236}">
                <a16:creationId xmlns:a16="http://schemas.microsoft.com/office/drawing/2014/main" id="{15AE8EEC-38B7-4D96-A8C7-7D0346D4AE39}"/>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7" name="Diagramm 6">
            <a:extLst>
              <a:ext uri="{FF2B5EF4-FFF2-40B4-BE49-F238E27FC236}">
                <a16:creationId xmlns:a16="http://schemas.microsoft.com/office/drawing/2014/main" id="{B15D4DDB-7B8C-F096-9E1F-E07BD1655564}"/>
              </a:ext>
            </a:extLst>
          </p:cNvPr>
          <p:cNvGraphicFramePr/>
          <p:nvPr>
            <p:extLst>
              <p:ext uri="{D42A27DB-BD31-4B8C-83A1-F6EECF244321}">
                <p14:modId xmlns:p14="http://schemas.microsoft.com/office/powerpoint/2010/main" val="2003812008"/>
              </p:ext>
            </p:extLst>
          </p:nvPr>
        </p:nvGraphicFramePr>
        <p:xfrm>
          <a:off x="3216275" y="1713202"/>
          <a:ext cx="5759450" cy="389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33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5632311"/>
          </a:xfrm>
          <a:prstGeom prst="rect">
            <a:avLst/>
          </a:prstGeom>
          <a:noFill/>
        </p:spPr>
        <p:txBody>
          <a:bodyPr wrap="square" rtlCol="0">
            <a:spAutoFit/>
          </a:bodyPr>
          <a:lstStyle/>
          <a:p>
            <a:pPr algn="ctr"/>
            <a:r>
              <a:rPr lang="de-DE" sz="2400" b="1" dirty="0">
                <a:latin typeface="WsC Grundschrift" pitchFamily="2" charset="0"/>
              </a:rPr>
              <a:t>Option 1: </a:t>
            </a:r>
          </a:p>
          <a:p>
            <a:r>
              <a:rPr lang="de-DE" sz="2400" dirty="0">
                <a:latin typeface="WsC Grundschrift" pitchFamily="2" charset="0"/>
              </a:rPr>
              <a:t>Leon behält seine Einnahmen und Ausgaben bei und kann monatlich 9 € sparen. </a:t>
            </a:r>
          </a:p>
          <a:p>
            <a:r>
              <a:rPr lang="de-DE" sz="2400" dirty="0">
                <a:latin typeface="WsC Grundschrift" pitchFamily="2" charset="0"/>
              </a:rPr>
              <a:t>Er startet mit 30 € zu sparen.  </a:t>
            </a:r>
          </a:p>
          <a:p>
            <a:endParaRPr lang="de-DE" sz="2400" dirty="0">
              <a:latin typeface="WsC Grundschrift" pitchFamily="2" charset="0"/>
            </a:endParaRPr>
          </a:p>
          <a:p>
            <a:pPr algn="ctr"/>
            <a:r>
              <a:rPr lang="de-DE" sz="2400" dirty="0">
                <a:latin typeface="WsC Grundschrift" pitchFamily="2" charset="0"/>
              </a:rPr>
              <a:t>Wann kann er sich dann den Rucksack für 100 € kaufen?</a:t>
            </a:r>
          </a:p>
          <a:p>
            <a:pPr algn="ctr"/>
            <a:endParaRPr lang="de-DE" sz="2400" dirty="0">
              <a:latin typeface="WsC Grundschrift" pitchFamily="2" charset="0"/>
            </a:endParaRPr>
          </a:p>
          <a:p>
            <a:pPr algn="ctr"/>
            <a:r>
              <a:rPr lang="de-DE" sz="2400" dirty="0">
                <a:latin typeface="WsC Grundschrift" pitchFamily="2" charset="0"/>
              </a:rPr>
              <a:t>Berechne das Ergebnis. Du kannst auch Schaubilder, Skizzen oder Tabellen </a:t>
            </a:r>
          </a:p>
          <a:p>
            <a:pPr algn="ctr"/>
            <a:r>
              <a:rPr lang="de-DE" sz="2400" dirty="0">
                <a:latin typeface="WsC Grundschrift" pitchFamily="2" charset="0"/>
              </a:rPr>
              <a:t>zur Lösung verwenden.</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5" name="Grafik 4">
            <a:extLst>
              <a:ext uri="{FF2B5EF4-FFF2-40B4-BE49-F238E27FC236}">
                <a16:creationId xmlns:a16="http://schemas.microsoft.com/office/drawing/2014/main" id="{F4927CAD-B188-EBA9-36FC-5E00C63BB0F9}"/>
              </a:ext>
            </a:extLst>
          </p:cNvPr>
          <p:cNvPicPr>
            <a:picLocks noChangeAspect="1"/>
          </p:cNvPicPr>
          <p:nvPr/>
        </p:nvPicPr>
        <p:blipFill>
          <a:blip r:embed="rId2"/>
          <a:stretch>
            <a:fillRect/>
          </a:stretch>
        </p:blipFill>
        <p:spPr>
          <a:xfrm>
            <a:off x="10420350" y="2857500"/>
            <a:ext cx="1517650" cy="3771900"/>
          </a:xfrm>
          <a:prstGeom prst="rect">
            <a:avLst/>
          </a:prstGeom>
        </p:spPr>
      </p:pic>
      <p:pic>
        <p:nvPicPr>
          <p:cNvPr id="6" name="Grafik 5">
            <a:extLst>
              <a:ext uri="{FF2B5EF4-FFF2-40B4-BE49-F238E27FC236}">
                <a16:creationId xmlns:a16="http://schemas.microsoft.com/office/drawing/2014/main" id="{1816FF4B-17FF-4B88-D2D6-61BB657A409C}"/>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1805274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4524315"/>
          </a:xfrm>
          <a:prstGeom prst="rect">
            <a:avLst/>
          </a:prstGeom>
          <a:noFill/>
        </p:spPr>
        <p:txBody>
          <a:bodyPr wrap="square" rtlCol="0">
            <a:spAutoFit/>
          </a:bodyPr>
          <a:lstStyle/>
          <a:p>
            <a:pPr algn="ctr"/>
            <a:r>
              <a:rPr lang="de-DE" sz="2400" b="1" dirty="0">
                <a:latin typeface="WsC Grundschrift" pitchFamily="2" charset="0"/>
              </a:rPr>
              <a:t>Option 1: </a:t>
            </a:r>
          </a:p>
          <a:p>
            <a:r>
              <a:rPr lang="de-DE" sz="2400" dirty="0">
                <a:latin typeface="WsC Grundschrift" pitchFamily="2" charset="0"/>
              </a:rPr>
              <a:t>Leon behält seine Einnahmen und Ausgaben bei und kann monatlich 9 € sparen. </a:t>
            </a:r>
          </a:p>
          <a:p>
            <a:r>
              <a:rPr lang="de-DE" sz="2400" dirty="0">
                <a:latin typeface="WsC Grundschrift" pitchFamily="2" charset="0"/>
              </a:rPr>
              <a:t>Er startet mit 30 € zu sparen.  </a:t>
            </a:r>
          </a:p>
          <a:p>
            <a:endParaRPr lang="de-DE" sz="2400" dirty="0">
              <a:latin typeface="WsC Grundschrift" pitchFamily="2" charset="0"/>
            </a:endParaRPr>
          </a:p>
          <a:p>
            <a:pPr algn="ctr"/>
            <a:r>
              <a:rPr lang="de-DE" sz="2400" dirty="0">
                <a:latin typeface="WsC Grundschrift" pitchFamily="2" charset="0"/>
              </a:rPr>
              <a:t>Wann kann er sich dann den Rucksack für 100 € kaufen?</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sp>
        <p:nvSpPr>
          <p:cNvPr id="9" name="Rechteck 8">
            <a:extLst>
              <a:ext uri="{FF2B5EF4-FFF2-40B4-BE49-F238E27FC236}">
                <a16:creationId xmlns:a16="http://schemas.microsoft.com/office/drawing/2014/main" id="{C053A76C-1D44-B8E6-637F-B0F4B56CBF55}"/>
              </a:ext>
            </a:extLst>
          </p:cNvPr>
          <p:cNvSpPr/>
          <p:nvPr/>
        </p:nvSpPr>
        <p:spPr>
          <a:xfrm>
            <a:off x="2336799" y="2970429"/>
            <a:ext cx="7654925" cy="16777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E1359-C32C-8ECF-7F9E-B1CD277518A6}"/>
              </a:ext>
            </a:extLst>
          </p:cNvPr>
          <p:cNvSpPr txBox="1"/>
          <p:nvPr/>
        </p:nvSpPr>
        <p:spPr>
          <a:xfrm>
            <a:off x="2473325" y="3771900"/>
            <a:ext cx="7518400" cy="461665"/>
          </a:xfrm>
          <a:prstGeom prst="rect">
            <a:avLst/>
          </a:prstGeom>
          <a:noFill/>
          <a:ln>
            <a:noFill/>
          </a:ln>
        </p:spPr>
        <p:txBody>
          <a:bodyPr wrap="square" rtlCol="0">
            <a:spAutoFit/>
          </a:bodyPr>
          <a:lstStyle/>
          <a:p>
            <a:r>
              <a:rPr lang="de-DE" sz="2400" dirty="0">
                <a:latin typeface="WsC Grundschrift" pitchFamily="2" charset="0"/>
              </a:rPr>
              <a:t>30 €    39 €    48 €     57 €    66 €    75 €    84€    93 €  102 €</a:t>
            </a:r>
          </a:p>
        </p:txBody>
      </p:sp>
      <p:sp>
        <p:nvSpPr>
          <p:cNvPr id="14" name="Pfeil: nach unten gekrümmt 13">
            <a:extLst>
              <a:ext uri="{FF2B5EF4-FFF2-40B4-BE49-F238E27FC236}">
                <a16:creationId xmlns:a16="http://schemas.microsoft.com/office/drawing/2014/main" id="{8C61E07B-0656-3A06-6B26-6DF7F7467C5D}"/>
              </a:ext>
            </a:extLst>
          </p:cNvPr>
          <p:cNvSpPr/>
          <p:nvPr/>
        </p:nvSpPr>
        <p:spPr>
          <a:xfrm>
            <a:off x="5205417" y="3389532"/>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nach unten gekrümmt 14">
            <a:extLst>
              <a:ext uri="{FF2B5EF4-FFF2-40B4-BE49-F238E27FC236}">
                <a16:creationId xmlns:a16="http://schemas.microsoft.com/office/drawing/2014/main" id="{DDB1B863-2D34-BB5C-ACB2-5615FCF1741B}"/>
              </a:ext>
            </a:extLst>
          </p:cNvPr>
          <p:cNvSpPr/>
          <p:nvPr/>
        </p:nvSpPr>
        <p:spPr>
          <a:xfrm>
            <a:off x="2659063" y="3429000"/>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nach unten gekrümmt 15">
            <a:extLst>
              <a:ext uri="{FF2B5EF4-FFF2-40B4-BE49-F238E27FC236}">
                <a16:creationId xmlns:a16="http://schemas.microsoft.com/office/drawing/2014/main" id="{36CAE84F-80E4-4917-930C-E6F391B614C5}"/>
              </a:ext>
            </a:extLst>
          </p:cNvPr>
          <p:cNvSpPr/>
          <p:nvPr/>
        </p:nvSpPr>
        <p:spPr>
          <a:xfrm>
            <a:off x="4395790" y="3409266"/>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nach unten gekrümmt 16">
            <a:extLst>
              <a:ext uri="{FF2B5EF4-FFF2-40B4-BE49-F238E27FC236}">
                <a16:creationId xmlns:a16="http://schemas.microsoft.com/office/drawing/2014/main" id="{32942A3A-DB44-0962-9F81-39C41D647C35}"/>
              </a:ext>
            </a:extLst>
          </p:cNvPr>
          <p:cNvSpPr/>
          <p:nvPr/>
        </p:nvSpPr>
        <p:spPr>
          <a:xfrm>
            <a:off x="3502029" y="3429000"/>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nach unten gekrümmt 17">
            <a:extLst>
              <a:ext uri="{FF2B5EF4-FFF2-40B4-BE49-F238E27FC236}">
                <a16:creationId xmlns:a16="http://schemas.microsoft.com/office/drawing/2014/main" id="{C96E0D82-0209-1B94-89C6-44096DCD6259}"/>
              </a:ext>
            </a:extLst>
          </p:cNvPr>
          <p:cNvSpPr/>
          <p:nvPr/>
        </p:nvSpPr>
        <p:spPr>
          <a:xfrm>
            <a:off x="6015044" y="3429000"/>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nach unten gekrümmt 18">
            <a:extLst>
              <a:ext uri="{FF2B5EF4-FFF2-40B4-BE49-F238E27FC236}">
                <a16:creationId xmlns:a16="http://schemas.microsoft.com/office/drawing/2014/main" id="{A515E2CC-3D08-8313-EAC6-95F4BE332E29}"/>
              </a:ext>
            </a:extLst>
          </p:cNvPr>
          <p:cNvSpPr/>
          <p:nvPr/>
        </p:nvSpPr>
        <p:spPr>
          <a:xfrm>
            <a:off x="6810380" y="3419133"/>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nach unten gekrümmt 19">
            <a:extLst>
              <a:ext uri="{FF2B5EF4-FFF2-40B4-BE49-F238E27FC236}">
                <a16:creationId xmlns:a16="http://schemas.microsoft.com/office/drawing/2014/main" id="{190B2550-28C3-706B-E8D1-9643504A0C79}"/>
              </a:ext>
            </a:extLst>
          </p:cNvPr>
          <p:cNvSpPr/>
          <p:nvPr/>
        </p:nvSpPr>
        <p:spPr>
          <a:xfrm>
            <a:off x="7586668" y="3405749"/>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nach unten gekrümmt 20">
            <a:extLst>
              <a:ext uri="{FF2B5EF4-FFF2-40B4-BE49-F238E27FC236}">
                <a16:creationId xmlns:a16="http://schemas.microsoft.com/office/drawing/2014/main" id="{33E83C08-8505-C6C0-BBB3-E746690C2DD1}"/>
              </a:ext>
            </a:extLst>
          </p:cNvPr>
          <p:cNvSpPr/>
          <p:nvPr/>
        </p:nvSpPr>
        <p:spPr>
          <a:xfrm>
            <a:off x="8361380" y="3389532"/>
            <a:ext cx="927100" cy="342900"/>
          </a:xfrm>
          <a:prstGeom prst="curved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xtfeld 22">
            <a:extLst>
              <a:ext uri="{FF2B5EF4-FFF2-40B4-BE49-F238E27FC236}">
                <a16:creationId xmlns:a16="http://schemas.microsoft.com/office/drawing/2014/main" id="{EB54EFED-0794-E5CF-5489-34FA97F7A4D1}"/>
              </a:ext>
            </a:extLst>
          </p:cNvPr>
          <p:cNvSpPr txBox="1"/>
          <p:nvPr/>
        </p:nvSpPr>
        <p:spPr>
          <a:xfrm>
            <a:off x="2725746" y="3046452"/>
            <a:ext cx="842966" cy="369332"/>
          </a:xfrm>
          <a:prstGeom prst="rect">
            <a:avLst/>
          </a:prstGeom>
          <a:noFill/>
        </p:spPr>
        <p:txBody>
          <a:bodyPr wrap="square" rtlCol="0">
            <a:spAutoFit/>
          </a:bodyPr>
          <a:lstStyle/>
          <a:p>
            <a:r>
              <a:rPr lang="de-DE" dirty="0">
                <a:latin typeface="WsC Grundschrift" pitchFamily="2" charset="0"/>
              </a:rPr>
              <a:t>+ 9 €</a:t>
            </a:r>
          </a:p>
        </p:txBody>
      </p:sp>
      <p:sp>
        <p:nvSpPr>
          <p:cNvPr id="24" name="Textfeld 23">
            <a:extLst>
              <a:ext uri="{FF2B5EF4-FFF2-40B4-BE49-F238E27FC236}">
                <a16:creationId xmlns:a16="http://schemas.microsoft.com/office/drawing/2014/main" id="{945AA9EE-426D-8345-BBE3-A5B339F6095B}"/>
              </a:ext>
            </a:extLst>
          </p:cNvPr>
          <p:cNvSpPr txBox="1"/>
          <p:nvPr/>
        </p:nvSpPr>
        <p:spPr>
          <a:xfrm>
            <a:off x="3644105" y="3046452"/>
            <a:ext cx="842966" cy="369332"/>
          </a:xfrm>
          <a:prstGeom prst="rect">
            <a:avLst/>
          </a:prstGeom>
          <a:noFill/>
        </p:spPr>
        <p:txBody>
          <a:bodyPr wrap="square" rtlCol="0">
            <a:spAutoFit/>
          </a:bodyPr>
          <a:lstStyle/>
          <a:p>
            <a:r>
              <a:rPr lang="de-DE" dirty="0">
                <a:latin typeface="WsC Grundschrift" pitchFamily="2" charset="0"/>
              </a:rPr>
              <a:t>+ 9 €</a:t>
            </a:r>
          </a:p>
        </p:txBody>
      </p:sp>
      <p:sp>
        <p:nvSpPr>
          <p:cNvPr id="25" name="Textfeld 24">
            <a:extLst>
              <a:ext uri="{FF2B5EF4-FFF2-40B4-BE49-F238E27FC236}">
                <a16:creationId xmlns:a16="http://schemas.microsoft.com/office/drawing/2014/main" id="{0530848A-983C-D420-CE3C-CD13C2357F4F}"/>
              </a:ext>
            </a:extLst>
          </p:cNvPr>
          <p:cNvSpPr txBox="1"/>
          <p:nvPr/>
        </p:nvSpPr>
        <p:spPr>
          <a:xfrm>
            <a:off x="4529934" y="3020200"/>
            <a:ext cx="842966" cy="369332"/>
          </a:xfrm>
          <a:prstGeom prst="rect">
            <a:avLst/>
          </a:prstGeom>
          <a:noFill/>
        </p:spPr>
        <p:txBody>
          <a:bodyPr wrap="square" rtlCol="0">
            <a:spAutoFit/>
          </a:bodyPr>
          <a:lstStyle/>
          <a:p>
            <a:r>
              <a:rPr lang="de-DE" dirty="0">
                <a:latin typeface="WsC Grundschrift" pitchFamily="2" charset="0"/>
              </a:rPr>
              <a:t>+ 9 €</a:t>
            </a:r>
          </a:p>
        </p:txBody>
      </p:sp>
      <p:sp>
        <p:nvSpPr>
          <p:cNvPr id="26" name="Textfeld 25">
            <a:extLst>
              <a:ext uri="{FF2B5EF4-FFF2-40B4-BE49-F238E27FC236}">
                <a16:creationId xmlns:a16="http://schemas.microsoft.com/office/drawing/2014/main" id="{711C729C-53A7-421E-0F06-9454138BEA25}"/>
              </a:ext>
            </a:extLst>
          </p:cNvPr>
          <p:cNvSpPr txBox="1"/>
          <p:nvPr/>
        </p:nvSpPr>
        <p:spPr>
          <a:xfrm>
            <a:off x="5303053" y="3020200"/>
            <a:ext cx="842966" cy="369332"/>
          </a:xfrm>
          <a:prstGeom prst="rect">
            <a:avLst/>
          </a:prstGeom>
          <a:noFill/>
        </p:spPr>
        <p:txBody>
          <a:bodyPr wrap="square" rtlCol="0">
            <a:spAutoFit/>
          </a:bodyPr>
          <a:lstStyle/>
          <a:p>
            <a:r>
              <a:rPr lang="de-DE" dirty="0">
                <a:latin typeface="WsC Grundschrift" pitchFamily="2" charset="0"/>
              </a:rPr>
              <a:t>+ 9 €</a:t>
            </a:r>
          </a:p>
        </p:txBody>
      </p:sp>
      <p:sp>
        <p:nvSpPr>
          <p:cNvPr id="27" name="Textfeld 26">
            <a:extLst>
              <a:ext uri="{FF2B5EF4-FFF2-40B4-BE49-F238E27FC236}">
                <a16:creationId xmlns:a16="http://schemas.microsoft.com/office/drawing/2014/main" id="{626D1AD1-17B7-497A-AC34-3FE73660C9BE}"/>
              </a:ext>
            </a:extLst>
          </p:cNvPr>
          <p:cNvSpPr txBox="1"/>
          <p:nvPr/>
        </p:nvSpPr>
        <p:spPr>
          <a:xfrm>
            <a:off x="6203961" y="3046452"/>
            <a:ext cx="842966" cy="369332"/>
          </a:xfrm>
          <a:prstGeom prst="rect">
            <a:avLst/>
          </a:prstGeom>
          <a:noFill/>
        </p:spPr>
        <p:txBody>
          <a:bodyPr wrap="square" rtlCol="0">
            <a:spAutoFit/>
          </a:bodyPr>
          <a:lstStyle/>
          <a:p>
            <a:r>
              <a:rPr lang="de-DE" dirty="0">
                <a:latin typeface="WsC Grundschrift" pitchFamily="2" charset="0"/>
              </a:rPr>
              <a:t>+ 9 €</a:t>
            </a:r>
          </a:p>
        </p:txBody>
      </p:sp>
      <p:sp>
        <p:nvSpPr>
          <p:cNvPr id="28" name="Textfeld 27">
            <a:extLst>
              <a:ext uri="{FF2B5EF4-FFF2-40B4-BE49-F238E27FC236}">
                <a16:creationId xmlns:a16="http://schemas.microsoft.com/office/drawing/2014/main" id="{FD524884-E289-DB9C-E9F6-7007AF98B5C3}"/>
              </a:ext>
            </a:extLst>
          </p:cNvPr>
          <p:cNvSpPr txBox="1"/>
          <p:nvPr/>
        </p:nvSpPr>
        <p:spPr>
          <a:xfrm>
            <a:off x="6981044" y="3046452"/>
            <a:ext cx="842966" cy="369332"/>
          </a:xfrm>
          <a:prstGeom prst="rect">
            <a:avLst/>
          </a:prstGeom>
          <a:noFill/>
        </p:spPr>
        <p:txBody>
          <a:bodyPr wrap="square" rtlCol="0">
            <a:spAutoFit/>
          </a:bodyPr>
          <a:lstStyle/>
          <a:p>
            <a:r>
              <a:rPr lang="de-DE" dirty="0">
                <a:latin typeface="WsC Grundschrift" pitchFamily="2" charset="0"/>
              </a:rPr>
              <a:t>+ 9 €</a:t>
            </a:r>
          </a:p>
        </p:txBody>
      </p:sp>
      <p:sp>
        <p:nvSpPr>
          <p:cNvPr id="29" name="Textfeld 28">
            <a:extLst>
              <a:ext uri="{FF2B5EF4-FFF2-40B4-BE49-F238E27FC236}">
                <a16:creationId xmlns:a16="http://schemas.microsoft.com/office/drawing/2014/main" id="{4F1FA201-5F0F-F979-EFF2-E65F2B62350D}"/>
              </a:ext>
            </a:extLst>
          </p:cNvPr>
          <p:cNvSpPr txBox="1"/>
          <p:nvPr/>
        </p:nvSpPr>
        <p:spPr>
          <a:xfrm>
            <a:off x="7701374" y="3046452"/>
            <a:ext cx="842966" cy="369332"/>
          </a:xfrm>
          <a:prstGeom prst="rect">
            <a:avLst/>
          </a:prstGeom>
          <a:noFill/>
        </p:spPr>
        <p:txBody>
          <a:bodyPr wrap="square" rtlCol="0">
            <a:spAutoFit/>
          </a:bodyPr>
          <a:lstStyle/>
          <a:p>
            <a:r>
              <a:rPr lang="de-DE" dirty="0">
                <a:latin typeface="WsC Grundschrift" pitchFamily="2" charset="0"/>
              </a:rPr>
              <a:t>+ 9 €</a:t>
            </a:r>
          </a:p>
        </p:txBody>
      </p:sp>
      <p:sp>
        <p:nvSpPr>
          <p:cNvPr id="30" name="Textfeld 29">
            <a:extLst>
              <a:ext uri="{FF2B5EF4-FFF2-40B4-BE49-F238E27FC236}">
                <a16:creationId xmlns:a16="http://schemas.microsoft.com/office/drawing/2014/main" id="{4CA61193-5AB3-E243-85FC-567929CDE0FD}"/>
              </a:ext>
            </a:extLst>
          </p:cNvPr>
          <p:cNvSpPr txBox="1"/>
          <p:nvPr/>
        </p:nvSpPr>
        <p:spPr>
          <a:xfrm>
            <a:off x="8494927" y="3020717"/>
            <a:ext cx="842966" cy="369332"/>
          </a:xfrm>
          <a:prstGeom prst="rect">
            <a:avLst/>
          </a:prstGeom>
          <a:noFill/>
        </p:spPr>
        <p:txBody>
          <a:bodyPr wrap="square" rtlCol="0">
            <a:spAutoFit/>
          </a:bodyPr>
          <a:lstStyle/>
          <a:p>
            <a:r>
              <a:rPr lang="de-DE" dirty="0">
                <a:latin typeface="WsC Grundschrift" pitchFamily="2" charset="0"/>
              </a:rPr>
              <a:t>+ 9 €</a:t>
            </a:r>
          </a:p>
        </p:txBody>
      </p:sp>
      <p:sp>
        <p:nvSpPr>
          <p:cNvPr id="31" name="Textfeld 30">
            <a:extLst>
              <a:ext uri="{FF2B5EF4-FFF2-40B4-BE49-F238E27FC236}">
                <a16:creationId xmlns:a16="http://schemas.microsoft.com/office/drawing/2014/main" id="{D66EE4FB-42D9-2456-767E-BDD204F4728D}"/>
              </a:ext>
            </a:extLst>
          </p:cNvPr>
          <p:cNvSpPr txBox="1"/>
          <p:nvPr/>
        </p:nvSpPr>
        <p:spPr>
          <a:xfrm>
            <a:off x="4951417" y="4253299"/>
            <a:ext cx="3259132" cy="369332"/>
          </a:xfrm>
          <a:prstGeom prst="rect">
            <a:avLst/>
          </a:prstGeom>
          <a:noFill/>
        </p:spPr>
        <p:txBody>
          <a:bodyPr wrap="square" rtlCol="0">
            <a:spAutoFit/>
          </a:bodyPr>
          <a:lstStyle/>
          <a:p>
            <a:r>
              <a:rPr lang="de-DE" dirty="0">
                <a:sym typeface="Wingdings" panose="05000000000000000000" pitchFamily="2" charset="2"/>
              </a:rPr>
              <a:t> Es dauert </a:t>
            </a:r>
            <a:r>
              <a:rPr lang="de-DE" dirty="0"/>
              <a:t>8 Monate.</a:t>
            </a:r>
          </a:p>
        </p:txBody>
      </p:sp>
      <p:sp>
        <p:nvSpPr>
          <p:cNvPr id="32" name="Rechteck 31">
            <a:extLst>
              <a:ext uri="{FF2B5EF4-FFF2-40B4-BE49-F238E27FC236}">
                <a16:creationId xmlns:a16="http://schemas.microsoft.com/office/drawing/2014/main" id="{1F10D142-EF9E-844A-B508-4DCD3121D576}"/>
              </a:ext>
            </a:extLst>
          </p:cNvPr>
          <p:cNvSpPr/>
          <p:nvPr/>
        </p:nvSpPr>
        <p:spPr>
          <a:xfrm>
            <a:off x="2376498" y="4777261"/>
            <a:ext cx="7654925" cy="16777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a:extLst>
              <a:ext uri="{FF2B5EF4-FFF2-40B4-BE49-F238E27FC236}">
                <a16:creationId xmlns:a16="http://schemas.microsoft.com/office/drawing/2014/main" id="{ADA4FBAA-DC29-B33B-7F62-CBEFF9C6D5C1}"/>
              </a:ext>
            </a:extLst>
          </p:cNvPr>
          <p:cNvSpPr txBox="1"/>
          <p:nvPr/>
        </p:nvSpPr>
        <p:spPr>
          <a:xfrm>
            <a:off x="2473325" y="4828398"/>
            <a:ext cx="5376880" cy="1477328"/>
          </a:xfrm>
          <a:prstGeom prst="rect">
            <a:avLst/>
          </a:prstGeom>
          <a:noFill/>
        </p:spPr>
        <p:txBody>
          <a:bodyPr wrap="square" rtlCol="0">
            <a:spAutoFit/>
          </a:bodyPr>
          <a:lstStyle/>
          <a:p>
            <a:r>
              <a:rPr lang="de-DE" dirty="0"/>
              <a:t>Leon hat bereits 30 €:</a:t>
            </a:r>
          </a:p>
          <a:p>
            <a:r>
              <a:rPr lang="de-DE" dirty="0"/>
              <a:t>100 € - 30 € = 70 €</a:t>
            </a:r>
          </a:p>
          <a:p>
            <a:endParaRPr lang="de-DE" dirty="0"/>
          </a:p>
          <a:p>
            <a:r>
              <a:rPr lang="de-DE" dirty="0"/>
              <a:t>Jeden Monat spart er 9 €:</a:t>
            </a:r>
          </a:p>
          <a:p>
            <a:r>
              <a:rPr lang="de-DE" dirty="0"/>
              <a:t>70 € : 9 € = 8 R 2 €              </a:t>
            </a:r>
            <a:r>
              <a:rPr lang="de-DE" dirty="0">
                <a:sym typeface="Wingdings" panose="05000000000000000000" pitchFamily="2" charset="2"/>
              </a:rPr>
              <a:t> Es dauert 8 Monate.</a:t>
            </a:r>
            <a:endParaRPr lang="de-DE" dirty="0"/>
          </a:p>
        </p:txBody>
      </p:sp>
      <p:pic>
        <p:nvPicPr>
          <p:cNvPr id="5" name="Grafik 4">
            <a:extLst>
              <a:ext uri="{FF2B5EF4-FFF2-40B4-BE49-F238E27FC236}">
                <a16:creationId xmlns:a16="http://schemas.microsoft.com/office/drawing/2014/main" id="{4DC22D28-78B4-E3B1-4356-EE6E69ED78FF}"/>
              </a:ext>
            </a:extLst>
          </p:cNvPr>
          <p:cNvPicPr>
            <a:picLocks noChangeAspect="1"/>
          </p:cNvPicPr>
          <p:nvPr/>
        </p:nvPicPr>
        <p:blipFill>
          <a:blip r:embed="rId2"/>
          <a:stretch>
            <a:fillRect/>
          </a:stretch>
        </p:blipFill>
        <p:spPr>
          <a:xfrm>
            <a:off x="10420350" y="2857500"/>
            <a:ext cx="1517650" cy="3771900"/>
          </a:xfrm>
          <a:prstGeom prst="rect">
            <a:avLst/>
          </a:prstGeom>
        </p:spPr>
      </p:pic>
      <p:pic>
        <p:nvPicPr>
          <p:cNvPr id="6" name="Grafik 5">
            <a:extLst>
              <a:ext uri="{FF2B5EF4-FFF2-40B4-BE49-F238E27FC236}">
                <a16:creationId xmlns:a16="http://schemas.microsoft.com/office/drawing/2014/main" id="{296D665C-B6E3-2DE5-CD08-D949A9D05E68}"/>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337458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4893647"/>
          </a:xfrm>
          <a:prstGeom prst="rect">
            <a:avLst/>
          </a:prstGeom>
          <a:noFill/>
        </p:spPr>
        <p:txBody>
          <a:bodyPr wrap="square" rtlCol="0">
            <a:spAutoFit/>
          </a:bodyPr>
          <a:lstStyle/>
          <a:p>
            <a:pPr algn="ctr"/>
            <a:r>
              <a:rPr lang="de-DE" sz="2400" b="1" dirty="0">
                <a:latin typeface="WsC Grundschrift" pitchFamily="2" charset="0"/>
              </a:rPr>
              <a:t>Option 1: </a:t>
            </a:r>
          </a:p>
          <a:p>
            <a:r>
              <a:rPr lang="de-DE" sz="2400" dirty="0">
                <a:latin typeface="WsC Grundschrift" pitchFamily="2" charset="0"/>
              </a:rPr>
              <a:t>Leon behält seine Einnahmen und Ausgaben bei und kann monatlich 9 € sparen. </a:t>
            </a:r>
          </a:p>
          <a:p>
            <a:r>
              <a:rPr lang="de-DE" sz="2400" dirty="0">
                <a:latin typeface="WsC Grundschrift" pitchFamily="2" charset="0"/>
              </a:rPr>
              <a:t>Er startet mit 30 € zu sparen.  </a:t>
            </a:r>
          </a:p>
          <a:p>
            <a:endParaRPr lang="de-DE" sz="2400" dirty="0">
              <a:latin typeface="WsC Grundschrift" pitchFamily="2" charset="0"/>
            </a:endParaRPr>
          </a:p>
          <a:p>
            <a:pPr algn="ctr"/>
            <a:r>
              <a:rPr lang="de-DE" sz="2400" dirty="0">
                <a:latin typeface="WsC Grundschrift" pitchFamily="2" charset="0"/>
              </a:rPr>
              <a:t>Wann kann er sich dann den Rucksack für 100 € kaufen?</a:t>
            </a: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857500"/>
            <a:ext cx="1517650" cy="3771900"/>
          </a:xfrm>
          <a:prstGeom prst="rect">
            <a:avLst/>
          </a:prstGeom>
        </p:spPr>
      </p:pic>
      <p:sp>
        <p:nvSpPr>
          <p:cNvPr id="70" name="Textfeld 69">
            <a:extLst>
              <a:ext uri="{FF2B5EF4-FFF2-40B4-BE49-F238E27FC236}">
                <a16:creationId xmlns:a16="http://schemas.microsoft.com/office/drawing/2014/main" id="{C82B48CE-55DF-8218-1BA8-8F4A31CFB556}"/>
              </a:ext>
            </a:extLst>
          </p:cNvPr>
          <p:cNvSpPr txBox="1"/>
          <p:nvPr/>
        </p:nvSpPr>
        <p:spPr>
          <a:xfrm>
            <a:off x="4808348" y="6299537"/>
            <a:ext cx="6754812" cy="369332"/>
          </a:xfrm>
          <a:prstGeom prst="rect">
            <a:avLst/>
          </a:prstGeom>
          <a:noFill/>
        </p:spPr>
        <p:txBody>
          <a:bodyPr wrap="square" rtlCol="0">
            <a:spAutoFit/>
          </a:bodyPr>
          <a:lstStyle/>
          <a:p>
            <a:r>
              <a:rPr lang="de-DE" dirty="0">
                <a:latin typeface="WsC Grundschrift" pitchFamily="2" charset="0"/>
              </a:rPr>
              <a:t>Leon muss 8 Monate sparen. </a:t>
            </a:r>
          </a:p>
        </p:txBody>
      </p:sp>
      <p:graphicFrame>
        <p:nvGraphicFramePr>
          <p:cNvPr id="5" name="Tabelle 7">
            <a:extLst>
              <a:ext uri="{FF2B5EF4-FFF2-40B4-BE49-F238E27FC236}">
                <a16:creationId xmlns:a16="http://schemas.microsoft.com/office/drawing/2014/main" id="{B795B9E7-5133-DBBC-BF60-D9E2B7D4DAF4}"/>
              </a:ext>
            </a:extLst>
          </p:cNvPr>
          <p:cNvGraphicFramePr>
            <a:graphicFrameLocks noGrp="1"/>
          </p:cNvGraphicFramePr>
          <p:nvPr>
            <p:extLst>
              <p:ext uri="{D42A27DB-BD31-4B8C-83A1-F6EECF244321}">
                <p14:modId xmlns:p14="http://schemas.microsoft.com/office/powerpoint/2010/main" val="1192125968"/>
              </p:ext>
            </p:extLst>
          </p:nvPr>
        </p:nvGraphicFramePr>
        <p:xfrm>
          <a:off x="4680744" y="3002032"/>
          <a:ext cx="3179572" cy="3291840"/>
        </p:xfrm>
        <a:graphic>
          <a:graphicData uri="http://schemas.openxmlformats.org/drawingml/2006/table">
            <a:tbl>
              <a:tblPr firstRow="1" bandRow="1">
                <a:tableStyleId>{5940675A-B579-460E-94D1-54222C63F5DA}</a:tableStyleId>
              </a:tblPr>
              <a:tblGrid>
                <a:gridCol w="2279650">
                  <a:extLst>
                    <a:ext uri="{9D8B030D-6E8A-4147-A177-3AD203B41FA5}">
                      <a16:colId xmlns:a16="http://schemas.microsoft.com/office/drawing/2014/main" val="1492960142"/>
                    </a:ext>
                  </a:extLst>
                </a:gridCol>
                <a:gridCol w="899922">
                  <a:extLst>
                    <a:ext uri="{9D8B030D-6E8A-4147-A177-3AD203B41FA5}">
                      <a16:colId xmlns:a16="http://schemas.microsoft.com/office/drawing/2014/main" val="4123890023"/>
                    </a:ext>
                  </a:extLst>
                </a:gridCol>
              </a:tblGrid>
              <a:tr h="356096">
                <a:tc>
                  <a:txBody>
                    <a:bodyPr/>
                    <a:lstStyle/>
                    <a:p>
                      <a:r>
                        <a:rPr lang="de-DE" dirty="0">
                          <a:latin typeface="WsC Grundschrift" pitchFamily="2" charset="0"/>
                        </a:rPr>
                        <a:t>Monat 0</a:t>
                      </a:r>
                    </a:p>
                  </a:txBody>
                  <a:tcPr/>
                </a:tc>
                <a:tc>
                  <a:txBody>
                    <a:bodyPr/>
                    <a:lstStyle/>
                    <a:p>
                      <a:pPr algn="r"/>
                      <a:r>
                        <a:rPr lang="de-DE" dirty="0">
                          <a:latin typeface="WsC Grundschrift" pitchFamily="2" charset="0"/>
                        </a:rPr>
                        <a:t>30 €</a:t>
                      </a:r>
                    </a:p>
                  </a:txBody>
                  <a:tcPr/>
                </a:tc>
                <a:extLst>
                  <a:ext uri="{0D108BD9-81ED-4DB2-BD59-A6C34878D82A}">
                    <a16:rowId xmlns:a16="http://schemas.microsoft.com/office/drawing/2014/main" val="3588298673"/>
                  </a:ext>
                </a:extLst>
              </a:tr>
              <a:tr h="356096">
                <a:tc>
                  <a:txBody>
                    <a:bodyPr/>
                    <a:lstStyle/>
                    <a:p>
                      <a:r>
                        <a:rPr lang="de-DE" dirty="0">
                          <a:latin typeface="WsC Grundschrift" pitchFamily="2" charset="0"/>
                        </a:rPr>
                        <a:t>Monat 1</a:t>
                      </a:r>
                    </a:p>
                  </a:txBody>
                  <a:tcPr/>
                </a:tc>
                <a:tc>
                  <a:txBody>
                    <a:bodyPr/>
                    <a:lstStyle/>
                    <a:p>
                      <a:pPr algn="r"/>
                      <a:r>
                        <a:rPr lang="de-DE" dirty="0">
                          <a:latin typeface="WsC Grundschrift" pitchFamily="2" charset="0"/>
                        </a:rPr>
                        <a:t>39 €</a:t>
                      </a:r>
                    </a:p>
                  </a:txBody>
                  <a:tcPr/>
                </a:tc>
                <a:extLst>
                  <a:ext uri="{0D108BD9-81ED-4DB2-BD59-A6C34878D82A}">
                    <a16:rowId xmlns:a16="http://schemas.microsoft.com/office/drawing/2014/main" val="769295428"/>
                  </a:ext>
                </a:extLst>
              </a:tr>
              <a:tr h="356096">
                <a:tc>
                  <a:txBody>
                    <a:bodyPr/>
                    <a:lstStyle/>
                    <a:p>
                      <a:r>
                        <a:rPr lang="de-DE" dirty="0">
                          <a:latin typeface="WsC Grundschrift" pitchFamily="2" charset="0"/>
                        </a:rPr>
                        <a:t>Monat 2</a:t>
                      </a:r>
                    </a:p>
                  </a:txBody>
                  <a:tcPr/>
                </a:tc>
                <a:tc>
                  <a:txBody>
                    <a:bodyPr/>
                    <a:lstStyle/>
                    <a:p>
                      <a:pPr algn="r"/>
                      <a:r>
                        <a:rPr lang="de-DE" dirty="0">
                          <a:latin typeface="WsC Grundschrift" pitchFamily="2" charset="0"/>
                        </a:rPr>
                        <a:t>48 €</a:t>
                      </a:r>
                    </a:p>
                  </a:txBody>
                  <a:tcPr/>
                </a:tc>
                <a:extLst>
                  <a:ext uri="{0D108BD9-81ED-4DB2-BD59-A6C34878D82A}">
                    <a16:rowId xmlns:a16="http://schemas.microsoft.com/office/drawing/2014/main" val="2755853529"/>
                  </a:ext>
                </a:extLst>
              </a:tr>
              <a:tr h="356096">
                <a:tc>
                  <a:txBody>
                    <a:bodyPr/>
                    <a:lstStyle/>
                    <a:p>
                      <a:r>
                        <a:rPr lang="de-DE" dirty="0">
                          <a:latin typeface="WsC Grundschrift" pitchFamily="2" charset="0"/>
                        </a:rPr>
                        <a:t>Monat 3</a:t>
                      </a:r>
                    </a:p>
                  </a:txBody>
                  <a:tcPr/>
                </a:tc>
                <a:tc>
                  <a:txBody>
                    <a:bodyPr/>
                    <a:lstStyle/>
                    <a:p>
                      <a:pPr algn="r"/>
                      <a:r>
                        <a:rPr lang="de-DE" dirty="0">
                          <a:latin typeface="WsC Grundschrift" pitchFamily="2" charset="0"/>
                        </a:rPr>
                        <a:t>57 €</a:t>
                      </a:r>
                    </a:p>
                  </a:txBody>
                  <a:tcPr/>
                </a:tc>
                <a:extLst>
                  <a:ext uri="{0D108BD9-81ED-4DB2-BD59-A6C34878D82A}">
                    <a16:rowId xmlns:a16="http://schemas.microsoft.com/office/drawing/2014/main" val="604298117"/>
                  </a:ext>
                </a:extLst>
              </a:tr>
              <a:tr h="356096">
                <a:tc>
                  <a:txBody>
                    <a:bodyPr/>
                    <a:lstStyle/>
                    <a:p>
                      <a:r>
                        <a:rPr lang="de-DE" dirty="0">
                          <a:latin typeface="WsC Grundschrift" pitchFamily="2" charset="0"/>
                        </a:rPr>
                        <a:t>Monat 4</a:t>
                      </a:r>
                    </a:p>
                  </a:txBody>
                  <a:tcPr/>
                </a:tc>
                <a:tc>
                  <a:txBody>
                    <a:bodyPr/>
                    <a:lstStyle/>
                    <a:p>
                      <a:pPr algn="r"/>
                      <a:r>
                        <a:rPr lang="de-DE" dirty="0">
                          <a:latin typeface="WsC Grundschrift" pitchFamily="2" charset="0"/>
                        </a:rPr>
                        <a:t>66 €</a:t>
                      </a:r>
                    </a:p>
                  </a:txBody>
                  <a:tcPr/>
                </a:tc>
                <a:extLst>
                  <a:ext uri="{0D108BD9-81ED-4DB2-BD59-A6C34878D82A}">
                    <a16:rowId xmlns:a16="http://schemas.microsoft.com/office/drawing/2014/main" val="403916365"/>
                  </a:ext>
                </a:extLst>
              </a:tr>
              <a:tr h="356096">
                <a:tc>
                  <a:txBody>
                    <a:bodyPr/>
                    <a:lstStyle/>
                    <a:p>
                      <a:r>
                        <a:rPr lang="de-DE" dirty="0">
                          <a:latin typeface="WsC Grundschrift" pitchFamily="2" charset="0"/>
                        </a:rPr>
                        <a:t>Monat 5</a:t>
                      </a:r>
                    </a:p>
                  </a:txBody>
                  <a:tcPr/>
                </a:tc>
                <a:tc>
                  <a:txBody>
                    <a:bodyPr/>
                    <a:lstStyle/>
                    <a:p>
                      <a:pPr algn="r"/>
                      <a:r>
                        <a:rPr lang="de-DE" dirty="0">
                          <a:latin typeface="WsC Grundschrift" pitchFamily="2" charset="0"/>
                        </a:rPr>
                        <a:t>75 €</a:t>
                      </a:r>
                    </a:p>
                  </a:txBody>
                  <a:tcPr/>
                </a:tc>
                <a:extLst>
                  <a:ext uri="{0D108BD9-81ED-4DB2-BD59-A6C34878D82A}">
                    <a16:rowId xmlns:a16="http://schemas.microsoft.com/office/drawing/2014/main" val="1502886961"/>
                  </a:ext>
                </a:extLst>
              </a:tr>
              <a:tr h="356096">
                <a:tc>
                  <a:txBody>
                    <a:bodyPr/>
                    <a:lstStyle/>
                    <a:p>
                      <a:r>
                        <a:rPr lang="de-DE" dirty="0">
                          <a:latin typeface="WsC Grundschrift" pitchFamily="2" charset="0"/>
                        </a:rPr>
                        <a:t>Monat 6</a:t>
                      </a:r>
                    </a:p>
                  </a:txBody>
                  <a:tcPr/>
                </a:tc>
                <a:tc>
                  <a:txBody>
                    <a:bodyPr/>
                    <a:lstStyle/>
                    <a:p>
                      <a:pPr algn="r"/>
                      <a:r>
                        <a:rPr lang="de-DE" dirty="0">
                          <a:latin typeface="WsC Grundschrift" pitchFamily="2" charset="0"/>
                        </a:rPr>
                        <a:t>84 €</a:t>
                      </a:r>
                    </a:p>
                  </a:txBody>
                  <a:tcPr/>
                </a:tc>
                <a:extLst>
                  <a:ext uri="{0D108BD9-81ED-4DB2-BD59-A6C34878D82A}">
                    <a16:rowId xmlns:a16="http://schemas.microsoft.com/office/drawing/2014/main" val="205982348"/>
                  </a:ext>
                </a:extLst>
              </a:tr>
              <a:tr h="356096">
                <a:tc>
                  <a:txBody>
                    <a:bodyPr/>
                    <a:lstStyle/>
                    <a:p>
                      <a:r>
                        <a:rPr lang="de-DE" dirty="0">
                          <a:latin typeface="WsC Grundschrift" pitchFamily="2" charset="0"/>
                        </a:rPr>
                        <a:t>Monat 7</a:t>
                      </a:r>
                    </a:p>
                  </a:txBody>
                  <a:tcPr/>
                </a:tc>
                <a:tc>
                  <a:txBody>
                    <a:bodyPr/>
                    <a:lstStyle/>
                    <a:p>
                      <a:pPr algn="r"/>
                      <a:r>
                        <a:rPr lang="de-DE" dirty="0">
                          <a:latin typeface="WsC Grundschrift" pitchFamily="2" charset="0"/>
                        </a:rPr>
                        <a:t>93 €</a:t>
                      </a:r>
                    </a:p>
                  </a:txBody>
                  <a:tcPr/>
                </a:tc>
                <a:extLst>
                  <a:ext uri="{0D108BD9-81ED-4DB2-BD59-A6C34878D82A}">
                    <a16:rowId xmlns:a16="http://schemas.microsoft.com/office/drawing/2014/main" val="2529111428"/>
                  </a:ext>
                </a:extLst>
              </a:tr>
              <a:tr h="356096">
                <a:tc>
                  <a:txBody>
                    <a:bodyPr/>
                    <a:lstStyle/>
                    <a:p>
                      <a:r>
                        <a:rPr lang="de-DE" dirty="0">
                          <a:latin typeface="WsC Grundschrift" pitchFamily="2" charset="0"/>
                        </a:rPr>
                        <a:t>Monat 8</a:t>
                      </a:r>
                    </a:p>
                  </a:txBody>
                  <a:tcPr/>
                </a:tc>
                <a:tc>
                  <a:txBody>
                    <a:bodyPr/>
                    <a:lstStyle/>
                    <a:p>
                      <a:pPr algn="r"/>
                      <a:r>
                        <a:rPr lang="de-DE" dirty="0">
                          <a:latin typeface="WsC Grundschrift" pitchFamily="2" charset="0"/>
                        </a:rPr>
                        <a:t>102 €</a:t>
                      </a:r>
                    </a:p>
                  </a:txBody>
                  <a:tcPr/>
                </a:tc>
                <a:extLst>
                  <a:ext uri="{0D108BD9-81ED-4DB2-BD59-A6C34878D82A}">
                    <a16:rowId xmlns:a16="http://schemas.microsoft.com/office/drawing/2014/main" val="1590854016"/>
                  </a:ext>
                </a:extLst>
              </a:tr>
            </a:tbl>
          </a:graphicData>
        </a:graphic>
      </p:graphicFrame>
      <p:pic>
        <p:nvPicPr>
          <p:cNvPr id="6" name="Grafik 5">
            <a:extLst>
              <a:ext uri="{FF2B5EF4-FFF2-40B4-BE49-F238E27FC236}">
                <a16:creationId xmlns:a16="http://schemas.microsoft.com/office/drawing/2014/main" id="{CBBBBDD2-8ED6-52FC-DA33-38420CCBED44}"/>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1703311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540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4893647"/>
          </a:xfrm>
          <a:prstGeom prst="rect">
            <a:avLst/>
          </a:prstGeom>
          <a:noFill/>
        </p:spPr>
        <p:txBody>
          <a:bodyPr wrap="square" rtlCol="0">
            <a:spAutoFit/>
          </a:bodyPr>
          <a:lstStyle/>
          <a:p>
            <a:pPr algn="ctr"/>
            <a:r>
              <a:rPr lang="de-DE" sz="2400" b="1" dirty="0">
                <a:latin typeface="WsC Grundschrift" pitchFamily="2" charset="0"/>
              </a:rPr>
              <a:t>Option 1: </a:t>
            </a:r>
          </a:p>
          <a:p>
            <a:r>
              <a:rPr lang="de-DE" sz="2400" dirty="0">
                <a:latin typeface="WsC Grundschrift" pitchFamily="2" charset="0"/>
              </a:rPr>
              <a:t>Leon behält seine Einnahmen und Ausgaben bei und kann monatlich 9 € sparen. </a:t>
            </a:r>
          </a:p>
          <a:p>
            <a:r>
              <a:rPr lang="de-DE" sz="2400" dirty="0">
                <a:latin typeface="WsC Grundschrift" pitchFamily="2" charset="0"/>
              </a:rPr>
              <a:t>Er startet mit 30 € zu sparen.  </a:t>
            </a:r>
          </a:p>
          <a:p>
            <a:endParaRPr lang="de-DE" sz="2400" dirty="0">
              <a:latin typeface="WsC Grundschrift" pitchFamily="2" charset="0"/>
            </a:endParaRPr>
          </a:p>
          <a:p>
            <a:pPr algn="ctr"/>
            <a:r>
              <a:rPr lang="de-DE" sz="2400" dirty="0">
                <a:latin typeface="WsC Grundschrift" pitchFamily="2" charset="0"/>
              </a:rPr>
              <a:t>Wann kann er sich dann den Rucksack für 100 € kaufen?</a:t>
            </a: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35" name="Grafik 34" descr="Sparschwein Silhouette">
            <a:extLst>
              <a:ext uri="{FF2B5EF4-FFF2-40B4-BE49-F238E27FC236}">
                <a16:creationId xmlns:a16="http://schemas.microsoft.com/office/drawing/2014/main" id="{509148A7-CB13-52D3-5483-E0FE1FE5F2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9400" y="2566807"/>
            <a:ext cx="4356100" cy="4356100"/>
          </a:xfrm>
          <a:prstGeom prst="rect">
            <a:avLst/>
          </a:prstGeom>
        </p:spPr>
      </p:pic>
      <p:cxnSp>
        <p:nvCxnSpPr>
          <p:cNvPr id="37" name="Gerader Verbinder 36">
            <a:extLst>
              <a:ext uri="{FF2B5EF4-FFF2-40B4-BE49-F238E27FC236}">
                <a16:creationId xmlns:a16="http://schemas.microsoft.com/office/drawing/2014/main" id="{0627E397-0CA3-663C-1C5F-B11FC6E05A83}"/>
              </a:ext>
            </a:extLst>
          </p:cNvPr>
          <p:cNvCxnSpPr>
            <a:cxnSpLocks/>
          </p:cNvCxnSpPr>
          <p:nvPr/>
        </p:nvCxnSpPr>
        <p:spPr>
          <a:xfrm>
            <a:off x="4356100" y="585058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578A7D57-D4CF-005C-42DA-56D0FE00B6A3}"/>
              </a:ext>
            </a:extLst>
          </p:cNvPr>
          <p:cNvCxnSpPr>
            <a:cxnSpLocks/>
          </p:cNvCxnSpPr>
          <p:nvPr/>
        </p:nvCxnSpPr>
        <p:spPr>
          <a:xfrm>
            <a:off x="4356100" y="54977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4" name="Gerader Verbinder 43">
            <a:extLst>
              <a:ext uri="{FF2B5EF4-FFF2-40B4-BE49-F238E27FC236}">
                <a16:creationId xmlns:a16="http://schemas.microsoft.com/office/drawing/2014/main" id="{2F84E671-4277-98A0-3B44-AE348AB68545}"/>
              </a:ext>
            </a:extLst>
          </p:cNvPr>
          <p:cNvCxnSpPr>
            <a:cxnSpLocks/>
          </p:cNvCxnSpPr>
          <p:nvPr/>
        </p:nvCxnSpPr>
        <p:spPr>
          <a:xfrm>
            <a:off x="4356100" y="51167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5" name="Gerader Verbinder 44">
            <a:extLst>
              <a:ext uri="{FF2B5EF4-FFF2-40B4-BE49-F238E27FC236}">
                <a16:creationId xmlns:a16="http://schemas.microsoft.com/office/drawing/2014/main" id="{DD5161A6-466E-D6C9-1318-04908B2C1B73}"/>
              </a:ext>
            </a:extLst>
          </p:cNvPr>
          <p:cNvCxnSpPr>
            <a:cxnSpLocks/>
          </p:cNvCxnSpPr>
          <p:nvPr/>
        </p:nvCxnSpPr>
        <p:spPr>
          <a:xfrm>
            <a:off x="4356100" y="47484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6" name="Gerader Verbinder 45">
            <a:extLst>
              <a:ext uri="{FF2B5EF4-FFF2-40B4-BE49-F238E27FC236}">
                <a16:creationId xmlns:a16="http://schemas.microsoft.com/office/drawing/2014/main" id="{A7AD9272-98A3-7A00-2AF7-B44F2F66DD2C}"/>
              </a:ext>
            </a:extLst>
          </p:cNvPr>
          <p:cNvCxnSpPr>
            <a:cxnSpLocks/>
          </p:cNvCxnSpPr>
          <p:nvPr/>
        </p:nvCxnSpPr>
        <p:spPr>
          <a:xfrm>
            <a:off x="4356100" y="43928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7" name="Gerader Verbinder 46">
            <a:extLst>
              <a:ext uri="{FF2B5EF4-FFF2-40B4-BE49-F238E27FC236}">
                <a16:creationId xmlns:a16="http://schemas.microsoft.com/office/drawing/2014/main" id="{B947BA9D-B677-796A-D3C8-317F58EEEC29}"/>
              </a:ext>
            </a:extLst>
          </p:cNvPr>
          <p:cNvCxnSpPr>
            <a:cxnSpLocks/>
          </p:cNvCxnSpPr>
          <p:nvPr/>
        </p:nvCxnSpPr>
        <p:spPr>
          <a:xfrm>
            <a:off x="4356100" y="40372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8" name="Gerader Verbinder 47">
            <a:extLst>
              <a:ext uri="{FF2B5EF4-FFF2-40B4-BE49-F238E27FC236}">
                <a16:creationId xmlns:a16="http://schemas.microsoft.com/office/drawing/2014/main" id="{9CB930B9-2CB5-874D-524D-320C45BDB926}"/>
              </a:ext>
            </a:extLst>
          </p:cNvPr>
          <p:cNvCxnSpPr>
            <a:cxnSpLocks/>
          </p:cNvCxnSpPr>
          <p:nvPr/>
        </p:nvCxnSpPr>
        <p:spPr>
          <a:xfrm>
            <a:off x="4356100" y="3681612"/>
            <a:ext cx="4330700" cy="0"/>
          </a:xfrm>
          <a:prstGeom prst="line">
            <a:avLst/>
          </a:prstGeom>
        </p:spPr>
        <p:style>
          <a:lnRef idx="1">
            <a:schemeClr val="dk1"/>
          </a:lnRef>
          <a:fillRef idx="0">
            <a:schemeClr val="dk1"/>
          </a:fillRef>
          <a:effectRef idx="0">
            <a:schemeClr val="dk1"/>
          </a:effectRef>
          <a:fontRef idx="minor">
            <a:schemeClr val="tx1"/>
          </a:fontRef>
        </p:style>
      </p:cxnSp>
      <p:cxnSp>
        <p:nvCxnSpPr>
          <p:cNvPr id="49" name="Gerader Verbinder 48">
            <a:extLst>
              <a:ext uri="{FF2B5EF4-FFF2-40B4-BE49-F238E27FC236}">
                <a16:creationId xmlns:a16="http://schemas.microsoft.com/office/drawing/2014/main" id="{594571C8-BBB2-0449-CCFD-5F95464D7472}"/>
              </a:ext>
            </a:extLst>
          </p:cNvPr>
          <p:cNvCxnSpPr>
            <a:cxnSpLocks/>
          </p:cNvCxnSpPr>
          <p:nvPr/>
        </p:nvCxnSpPr>
        <p:spPr>
          <a:xfrm>
            <a:off x="4356100" y="3313312"/>
            <a:ext cx="4330700" cy="0"/>
          </a:xfrm>
          <a:prstGeom prst="line">
            <a:avLst/>
          </a:prstGeom>
        </p:spPr>
        <p:style>
          <a:lnRef idx="1">
            <a:schemeClr val="dk1"/>
          </a:lnRef>
          <a:fillRef idx="0">
            <a:schemeClr val="dk1"/>
          </a:fillRef>
          <a:effectRef idx="0">
            <a:schemeClr val="dk1"/>
          </a:effectRef>
          <a:fontRef idx="minor">
            <a:schemeClr val="tx1"/>
          </a:fontRef>
        </p:style>
      </p:cxnSp>
      <p:sp>
        <p:nvSpPr>
          <p:cNvPr id="61" name="Textfeld 60">
            <a:extLst>
              <a:ext uri="{FF2B5EF4-FFF2-40B4-BE49-F238E27FC236}">
                <a16:creationId xmlns:a16="http://schemas.microsoft.com/office/drawing/2014/main" id="{5BC4C733-032C-7FE1-ED3D-53C237C6C826}"/>
              </a:ext>
            </a:extLst>
          </p:cNvPr>
          <p:cNvSpPr txBox="1"/>
          <p:nvPr/>
        </p:nvSpPr>
        <p:spPr>
          <a:xfrm>
            <a:off x="7929562" y="5818889"/>
            <a:ext cx="1225550" cy="461665"/>
          </a:xfrm>
          <a:prstGeom prst="rect">
            <a:avLst/>
          </a:prstGeom>
          <a:noFill/>
        </p:spPr>
        <p:txBody>
          <a:bodyPr wrap="square" rtlCol="0">
            <a:spAutoFit/>
          </a:bodyPr>
          <a:lstStyle/>
          <a:p>
            <a:r>
              <a:rPr lang="de-DE" sz="2400" dirty="0">
                <a:latin typeface="WsC Grundschrift" pitchFamily="2" charset="0"/>
              </a:rPr>
              <a:t>30 €</a:t>
            </a:r>
          </a:p>
        </p:txBody>
      </p:sp>
      <p:sp>
        <p:nvSpPr>
          <p:cNvPr id="62" name="Textfeld 61">
            <a:extLst>
              <a:ext uri="{FF2B5EF4-FFF2-40B4-BE49-F238E27FC236}">
                <a16:creationId xmlns:a16="http://schemas.microsoft.com/office/drawing/2014/main" id="{39FD3287-5708-C7CB-8E3E-2490157AC9CA}"/>
              </a:ext>
            </a:extLst>
          </p:cNvPr>
          <p:cNvSpPr txBox="1"/>
          <p:nvPr/>
        </p:nvSpPr>
        <p:spPr>
          <a:xfrm>
            <a:off x="7940675" y="5488829"/>
            <a:ext cx="1225550" cy="461665"/>
          </a:xfrm>
          <a:prstGeom prst="rect">
            <a:avLst/>
          </a:prstGeom>
          <a:noFill/>
        </p:spPr>
        <p:txBody>
          <a:bodyPr wrap="square" rtlCol="0">
            <a:spAutoFit/>
          </a:bodyPr>
          <a:lstStyle/>
          <a:p>
            <a:r>
              <a:rPr lang="de-DE" sz="2400" dirty="0">
                <a:latin typeface="WsC Grundschrift" pitchFamily="2" charset="0"/>
              </a:rPr>
              <a:t>39 €</a:t>
            </a:r>
          </a:p>
        </p:txBody>
      </p:sp>
      <p:sp>
        <p:nvSpPr>
          <p:cNvPr id="63" name="Textfeld 62">
            <a:extLst>
              <a:ext uri="{FF2B5EF4-FFF2-40B4-BE49-F238E27FC236}">
                <a16:creationId xmlns:a16="http://schemas.microsoft.com/office/drawing/2014/main" id="{D3BCAD0F-3FD9-DF81-E89A-44856070C9C0}"/>
              </a:ext>
            </a:extLst>
          </p:cNvPr>
          <p:cNvSpPr txBox="1"/>
          <p:nvPr/>
        </p:nvSpPr>
        <p:spPr>
          <a:xfrm>
            <a:off x="7953375" y="5108195"/>
            <a:ext cx="1225550" cy="461665"/>
          </a:xfrm>
          <a:prstGeom prst="rect">
            <a:avLst/>
          </a:prstGeom>
          <a:noFill/>
        </p:spPr>
        <p:txBody>
          <a:bodyPr wrap="square" rtlCol="0">
            <a:spAutoFit/>
          </a:bodyPr>
          <a:lstStyle/>
          <a:p>
            <a:r>
              <a:rPr lang="de-DE" sz="2400" dirty="0">
                <a:latin typeface="WsC Grundschrift" pitchFamily="2" charset="0"/>
              </a:rPr>
              <a:t>48 €</a:t>
            </a:r>
          </a:p>
        </p:txBody>
      </p:sp>
      <p:sp>
        <p:nvSpPr>
          <p:cNvPr id="64" name="Textfeld 63">
            <a:extLst>
              <a:ext uri="{FF2B5EF4-FFF2-40B4-BE49-F238E27FC236}">
                <a16:creationId xmlns:a16="http://schemas.microsoft.com/office/drawing/2014/main" id="{41476451-C90E-B75D-C273-0E27036E9178}"/>
              </a:ext>
            </a:extLst>
          </p:cNvPr>
          <p:cNvSpPr txBox="1"/>
          <p:nvPr/>
        </p:nvSpPr>
        <p:spPr>
          <a:xfrm>
            <a:off x="7961312" y="4723458"/>
            <a:ext cx="1225550" cy="461665"/>
          </a:xfrm>
          <a:prstGeom prst="rect">
            <a:avLst/>
          </a:prstGeom>
          <a:noFill/>
        </p:spPr>
        <p:txBody>
          <a:bodyPr wrap="square" rtlCol="0">
            <a:spAutoFit/>
          </a:bodyPr>
          <a:lstStyle/>
          <a:p>
            <a:r>
              <a:rPr lang="de-DE" sz="2400" dirty="0">
                <a:latin typeface="WsC Grundschrift" pitchFamily="2" charset="0"/>
              </a:rPr>
              <a:t>57 €</a:t>
            </a:r>
          </a:p>
        </p:txBody>
      </p:sp>
      <p:sp>
        <p:nvSpPr>
          <p:cNvPr id="65" name="Textfeld 64">
            <a:extLst>
              <a:ext uri="{FF2B5EF4-FFF2-40B4-BE49-F238E27FC236}">
                <a16:creationId xmlns:a16="http://schemas.microsoft.com/office/drawing/2014/main" id="{04E33063-516C-9A38-41F9-9E15851A0D9C}"/>
              </a:ext>
            </a:extLst>
          </p:cNvPr>
          <p:cNvSpPr txBox="1"/>
          <p:nvPr/>
        </p:nvSpPr>
        <p:spPr>
          <a:xfrm>
            <a:off x="7964487" y="4360002"/>
            <a:ext cx="1225550" cy="461665"/>
          </a:xfrm>
          <a:prstGeom prst="rect">
            <a:avLst/>
          </a:prstGeom>
          <a:noFill/>
        </p:spPr>
        <p:txBody>
          <a:bodyPr wrap="square" rtlCol="0">
            <a:spAutoFit/>
          </a:bodyPr>
          <a:lstStyle/>
          <a:p>
            <a:r>
              <a:rPr lang="de-DE" sz="2400" dirty="0">
                <a:latin typeface="WsC Grundschrift" pitchFamily="2" charset="0"/>
              </a:rPr>
              <a:t>66 €</a:t>
            </a:r>
          </a:p>
        </p:txBody>
      </p:sp>
      <p:sp>
        <p:nvSpPr>
          <p:cNvPr id="66" name="Textfeld 65">
            <a:extLst>
              <a:ext uri="{FF2B5EF4-FFF2-40B4-BE49-F238E27FC236}">
                <a16:creationId xmlns:a16="http://schemas.microsoft.com/office/drawing/2014/main" id="{C2EE4CE3-A20E-DA69-5396-57C8FE471B1F}"/>
              </a:ext>
            </a:extLst>
          </p:cNvPr>
          <p:cNvSpPr txBox="1"/>
          <p:nvPr/>
        </p:nvSpPr>
        <p:spPr>
          <a:xfrm>
            <a:off x="7967662" y="4016179"/>
            <a:ext cx="1225550" cy="461665"/>
          </a:xfrm>
          <a:prstGeom prst="rect">
            <a:avLst/>
          </a:prstGeom>
          <a:noFill/>
        </p:spPr>
        <p:txBody>
          <a:bodyPr wrap="square" rtlCol="0">
            <a:spAutoFit/>
          </a:bodyPr>
          <a:lstStyle/>
          <a:p>
            <a:r>
              <a:rPr lang="de-DE" sz="2400" dirty="0">
                <a:latin typeface="WsC Grundschrift" pitchFamily="2" charset="0"/>
              </a:rPr>
              <a:t>75 €</a:t>
            </a:r>
          </a:p>
        </p:txBody>
      </p:sp>
      <p:sp>
        <p:nvSpPr>
          <p:cNvPr id="67" name="Textfeld 66">
            <a:extLst>
              <a:ext uri="{FF2B5EF4-FFF2-40B4-BE49-F238E27FC236}">
                <a16:creationId xmlns:a16="http://schemas.microsoft.com/office/drawing/2014/main" id="{824BE5EF-90E8-056B-8F64-B71DB991696D}"/>
              </a:ext>
            </a:extLst>
          </p:cNvPr>
          <p:cNvSpPr txBox="1"/>
          <p:nvPr/>
        </p:nvSpPr>
        <p:spPr>
          <a:xfrm>
            <a:off x="7967662" y="3647770"/>
            <a:ext cx="1225550" cy="461665"/>
          </a:xfrm>
          <a:prstGeom prst="rect">
            <a:avLst/>
          </a:prstGeom>
          <a:noFill/>
        </p:spPr>
        <p:txBody>
          <a:bodyPr wrap="square" rtlCol="0">
            <a:spAutoFit/>
          </a:bodyPr>
          <a:lstStyle/>
          <a:p>
            <a:r>
              <a:rPr lang="de-DE" sz="2400" dirty="0">
                <a:latin typeface="WsC Grundschrift" pitchFamily="2" charset="0"/>
              </a:rPr>
              <a:t>84 €</a:t>
            </a:r>
          </a:p>
        </p:txBody>
      </p:sp>
      <p:sp>
        <p:nvSpPr>
          <p:cNvPr id="68" name="Textfeld 67">
            <a:extLst>
              <a:ext uri="{FF2B5EF4-FFF2-40B4-BE49-F238E27FC236}">
                <a16:creationId xmlns:a16="http://schemas.microsoft.com/office/drawing/2014/main" id="{7120F276-162E-24FF-F8EF-DB12DBC62844}"/>
              </a:ext>
            </a:extLst>
          </p:cNvPr>
          <p:cNvSpPr txBox="1"/>
          <p:nvPr/>
        </p:nvSpPr>
        <p:spPr>
          <a:xfrm>
            <a:off x="8004174" y="3291654"/>
            <a:ext cx="1225550" cy="461665"/>
          </a:xfrm>
          <a:prstGeom prst="rect">
            <a:avLst/>
          </a:prstGeom>
          <a:noFill/>
        </p:spPr>
        <p:txBody>
          <a:bodyPr wrap="square" rtlCol="0">
            <a:spAutoFit/>
          </a:bodyPr>
          <a:lstStyle/>
          <a:p>
            <a:r>
              <a:rPr lang="de-DE" sz="2400" dirty="0">
                <a:latin typeface="WsC Grundschrift" pitchFamily="2" charset="0"/>
              </a:rPr>
              <a:t>93 €</a:t>
            </a:r>
          </a:p>
        </p:txBody>
      </p:sp>
      <p:sp>
        <p:nvSpPr>
          <p:cNvPr id="69" name="Textfeld 68">
            <a:extLst>
              <a:ext uri="{FF2B5EF4-FFF2-40B4-BE49-F238E27FC236}">
                <a16:creationId xmlns:a16="http://schemas.microsoft.com/office/drawing/2014/main" id="{1B44CD83-E88F-6220-6305-0BD8BC58E457}"/>
              </a:ext>
            </a:extLst>
          </p:cNvPr>
          <p:cNvSpPr txBox="1"/>
          <p:nvPr/>
        </p:nvSpPr>
        <p:spPr>
          <a:xfrm>
            <a:off x="7929562" y="2961009"/>
            <a:ext cx="1225550" cy="461665"/>
          </a:xfrm>
          <a:prstGeom prst="rect">
            <a:avLst/>
          </a:prstGeom>
          <a:noFill/>
        </p:spPr>
        <p:txBody>
          <a:bodyPr wrap="square" rtlCol="0">
            <a:spAutoFit/>
          </a:bodyPr>
          <a:lstStyle/>
          <a:p>
            <a:r>
              <a:rPr lang="de-DE" sz="2400" dirty="0">
                <a:latin typeface="WsC Grundschrift" pitchFamily="2" charset="0"/>
              </a:rPr>
              <a:t>102 €</a:t>
            </a:r>
          </a:p>
        </p:txBody>
      </p:sp>
      <p:sp>
        <p:nvSpPr>
          <p:cNvPr id="70" name="Textfeld 69">
            <a:extLst>
              <a:ext uri="{FF2B5EF4-FFF2-40B4-BE49-F238E27FC236}">
                <a16:creationId xmlns:a16="http://schemas.microsoft.com/office/drawing/2014/main" id="{C82B48CE-55DF-8218-1BA8-8F4A31CFB556}"/>
              </a:ext>
            </a:extLst>
          </p:cNvPr>
          <p:cNvSpPr txBox="1"/>
          <p:nvPr/>
        </p:nvSpPr>
        <p:spPr>
          <a:xfrm>
            <a:off x="3144044" y="6280554"/>
            <a:ext cx="6754812" cy="369332"/>
          </a:xfrm>
          <a:prstGeom prst="rect">
            <a:avLst/>
          </a:prstGeom>
          <a:noFill/>
        </p:spPr>
        <p:txBody>
          <a:bodyPr wrap="square" rtlCol="0">
            <a:spAutoFit/>
          </a:bodyPr>
          <a:lstStyle/>
          <a:p>
            <a:r>
              <a:rPr lang="de-DE" dirty="0"/>
              <a:t>Jeder Strich steht für einen Monat. Leo muss also 8 Monate sparen. </a:t>
            </a:r>
          </a:p>
        </p:txBody>
      </p:sp>
      <p:pic>
        <p:nvPicPr>
          <p:cNvPr id="5" name="Grafik 4">
            <a:extLst>
              <a:ext uri="{FF2B5EF4-FFF2-40B4-BE49-F238E27FC236}">
                <a16:creationId xmlns:a16="http://schemas.microsoft.com/office/drawing/2014/main" id="{FF5EAEE8-3049-BDC7-E9BA-5F6AFDC60692}"/>
              </a:ext>
            </a:extLst>
          </p:cNvPr>
          <p:cNvPicPr>
            <a:picLocks noChangeAspect="1"/>
          </p:cNvPicPr>
          <p:nvPr/>
        </p:nvPicPr>
        <p:blipFill>
          <a:blip r:embed="rId4"/>
          <a:stretch>
            <a:fillRect/>
          </a:stretch>
        </p:blipFill>
        <p:spPr>
          <a:xfrm>
            <a:off x="10420350" y="2857500"/>
            <a:ext cx="1517650" cy="3771900"/>
          </a:xfrm>
          <a:prstGeom prst="rect">
            <a:avLst/>
          </a:prstGeom>
        </p:spPr>
      </p:pic>
      <p:pic>
        <p:nvPicPr>
          <p:cNvPr id="6" name="Grafik 5">
            <a:extLst>
              <a:ext uri="{FF2B5EF4-FFF2-40B4-BE49-F238E27FC236}">
                <a16:creationId xmlns:a16="http://schemas.microsoft.com/office/drawing/2014/main" id="{D6F03847-EC34-F199-0894-6EACABEA0F79}"/>
              </a:ext>
            </a:extLst>
          </p:cNvPr>
          <p:cNvPicPr>
            <a:picLocks noChangeAspect="1"/>
          </p:cNvPicPr>
          <p:nvPr/>
        </p:nvPicPr>
        <p:blipFill>
          <a:blip r:embed="rId5"/>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17947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3046988"/>
          </a:xfrm>
          <a:prstGeom prst="rect">
            <a:avLst/>
          </a:prstGeom>
          <a:noFill/>
        </p:spPr>
        <p:txBody>
          <a:bodyPr wrap="square" rtlCol="0">
            <a:spAutoFit/>
          </a:bodyPr>
          <a:lstStyle/>
          <a:p>
            <a:pPr algn="ctr"/>
            <a:r>
              <a:rPr lang="de-DE" sz="2400" dirty="0">
                <a:latin typeface="WsC Grundschrift" pitchFamily="2" charset="0"/>
              </a:rPr>
              <a:t>Leon möchte nicht 8 Monate lang sparen. Gibt es noch andere Optionen?</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extLst>
              <p:ext uri="{D42A27DB-BD31-4B8C-83A1-F6EECF244321}">
                <p14:modId xmlns:p14="http://schemas.microsoft.com/office/powerpoint/2010/main" val="2109421427"/>
              </p:ext>
            </p:extLst>
          </p:nvPr>
        </p:nvGraphicFramePr>
        <p:xfrm>
          <a:off x="2682876" y="20802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extLst>
              <p:ext uri="{D42A27DB-BD31-4B8C-83A1-F6EECF244321}">
                <p14:modId xmlns:p14="http://schemas.microsoft.com/office/powerpoint/2010/main" val="717164003"/>
              </p:ext>
            </p:extLst>
          </p:nvPr>
        </p:nvGraphicFramePr>
        <p:xfrm>
          <a:off x="6270625" y="20802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pic>
        <p:nvPicPr>
          <p:cNvPr id="6" name="Grafik 5">
            <a:extLst>
              <a:ext uri="{FF2B5EF4-FFF2-40B4-BE49-F238E27FC236}">
                <a16:creationId xmlns:a16="http://schemas.microsoft.com/office/drawing/2014/main" id="{2C0D33CB-6AB2-0B53-522B-E786CE05E0DD}"/>
              </a:ext>
            </a:extLst>
          </p:cNvPr>
          <p:cNvPicPr>
            <a:picLocks noChangeAspect="1"/>
          </p:cNvPicPr>
          <p:nvPr/>
        </p:nvPicPr>
        <p:blipFill>
          <a:blip r:embed="rId2"/>
          <a:stretch>
            <a:fillRect/>
          </a:stretch>
        </p:blipFill>
        <p:spPr>
          <a:xfrm>
            <a:off x="10420350" y="2857500"/>
            <a:ext cx="1517650" cy="3771900"/>
          </a:xfrm>
          <a:prstGeom prst="rect">
            <a:avLst/>
          </a:prstGeom>
        </p:spPr>
      </p:pic>
      <p:pic>
        <p:nvPicPr>
          <p:cNvPr id="9" name="Grafik 8">
            <a:extLst>
              <a:ext uri="{FF2B5EF4-FFF2-40B4-BE49-F238E27FC236}">
                <a16:creationId xmlns:a16="http://schemas.microsoft.com/office/drawing/2014/main" id="{665B6BDB-080D-E1D2-AF00-2A834DE527C0}"/>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3841131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3416320"/>
          </a:xfrm>
          <a:prstGeom prst="rect">
            <a:avLst/>
          </a:prstGeom>
          <a:noFill/>
        </p:spPr>
        <p:txBody>
          <a:bodyPr wrap="square" rtlCol="0">
            <a:spAutoFit/>
          </a:bodyPr>
          <a:lstStyle/>
          <a:p>
            <a:pPr algn="ctr"/>
            <a:r>
              <a:rPr lang="de-DE" sz="2400" dirty="0">
                <a:latin typeface="WsC Grundschrift" pitchFamily="2" charset="0"/>
              </a:rPr>
              <a:t>Leon möchte nicht 9 Monate lang sparen. Gibt es noch andere Optionen?</a:t>
            </a:r>
          </a:p>
          <a:p>
            <a:pPr algn="ctr"/>
            <a:r>
              <a:rPr lang="de-DE" sz="2400" dirty="0">
                <a:latin typeface="WsC Grundschrift" pitchFamily="2" charset="0"/>
              </a:rPr>
              <a:t>Die Sparrate kann erhöht werden, wenn Leon unnötige Ausgaben verringert.</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078682"/>
            <a:ext cx="1517650" cy="3771900"/>
          </a:xfrm>
          <a:prstGeom prst="rect">
            <a:avLst/>
          </a:prstGeom>
        </p:spPr>
      </p:pic>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nvGraphicFramePr>
        <p:xfrm>
          <a:off x="2682876" y="20802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nvGraphicFramePr>
        <p:xfrm>
          <a:off x="6270625" y="20802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pic>
        <p:nvPicPr>
          <p:cNvPr id="9" name="Grafik 8">
            <a:extLst>
              <a:ext uri="{FF2B5EF4-FFF2-40B4-BE49-F238E27FC236}">
                <a16:creationId xmlns:a16="http://schemas.microsoft.com/office/drawing/2014/main" id="{4EA0B415-FDE6-8515-AF4E-796B455CF979}"/>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165411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7848302"/>
          </a:xfrm>
          <a:prstGeom prst="rect">
            <a:avLst/>
          </a:prstGeom>
          <a:noFill/>
        </p:spPr>
        <p:txBody>
          <a:bodyPr wrap="square" rtlCol="0">
            <a:spAutoFit/>
          </a:bodyPr>
          <a:lstStyle/>
          <a:p>
            <a:pPr algn="ctr"/>
            <a:r>
              <a:rPr lang="de-DE" sz="2400" dirty="0">
                <a:latin typeface="WsC Grundschrift" pitchFamily="2" charset="0"/>
              </a:rPr>
              <a:t>Leon möchte nicht 9 Monate lang sparen. Gibt es noch andere Optionen?</a:t>
            </a:r>
          </a:p>
          <a:p>
            <a:pPr algn="ctr"/>
            <a:r>
              <a:rPr lang="de-DE" sz="2400" b="1" dirty="0">
                <a:latin typeface="WsC Grundschrift" pitchFamily="2" charset="0"/>
              </a:rPr>
              <a:t>Option 2</a:t>
            </a:r>
            <a:r>
              <a:rPr lang="de-DE" sz="2400" dirty="0">
                <a:latin typeface="WsC Grundschrift" pitchFamily="2" charset="0"/>
              </a:rPr>
              <a:t>: Die Sparrate kann erhöht werden, wenn Leon unnötige Ausgaben verringert.</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r>
              <a:rPr lang="de-DE" sz="2400" dirty="0">
                <a:latin typeface="WsC Grundschrift" pitchFamily="2" charset="0"/>
              </a:rPr>
              <a:t>Wie lange muss Leon nun sparen?</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078682"/>
            <a:ext cx="1517650" cy="3771900"/>
          </a:xfrm>
          <a:prstGeom prst="rect">
            <a:avLst/>
          </a:prstGeom>
        </p:spPr>
      </p:pic>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extLst>
              <p:ext uri="{D42A27DB-BD31-4B8C-83A1-F6EECF244321}">
                <p14:modId xmlns:p14="http://schemas.microsoft.com/office/powerpoint/2010/main" val="1940602008"/>
              </p:ext>
            </p:extLst>
          </p:nvPr>
        </p:nvGraphicFramePr>
        <p:xfrm>
          <a:off x="2682876" y="253746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gridSpan="2">
                  <a:txBody>
                    <a:bodyPr/>
                    <a:lstStyle/>
                    <a:p>
                      <a:pPr algn="ctr"/>
                      <a:r>
                        <a:rPr lang="de-DE" sz="2400" dirty="0">
                          <a:latin typeface="WsC Grundschrift" pitchFamily="2" charset="0"/>
                        </a:rPr>
                        <a:t>       Gesamt:     32 €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extLst>
              <p:ext uri="{D42A27DB-BD31-4B8C-83A1-F6EECF244321}">
                <p14:modId xmlns:p14="http://schemas.microsoft.com/office/powerpoint/2010/main" val="3696698173"/>
              </p:ext>
            </p:extLst>
          </p:nvPr>
        </p:nvGraphicFramePr>
        <p:xfrm>
          <a:off x="6270626" y="2546042"/>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3 €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12 €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cxnSp>
        <p:nvCxnSpPr>
          <p:cNvPr id="10" name="Gerader Verbinder 9">
            <a:extLst>
              <a:ext uri="{FF2B5EF4-FFF2-40B4-BE49-F238E27FC236}">
                <a16:creationId xmlns:a16="http://schemas.microsoft.com/office/drawing/2014/main" id="{7D2BDFBC-7555-4C6D-CC92-F9B334713723}"/>
              </a:ext>
            </a:extLst>
          </p:cNvPr>
          <p:cNvCxnSpPr/>
          <p:nvPr/>
        </p:nvCxnSpPr>
        <p:spPr>
          <a:xfrm>
            <a:off x="6419852" y="4521200"/>
            <a:ext cx="3089274" cy="0"/>
          </a:xfrm>
          <a:prstGeom prst="line">
            <a:avLst/>
          </a:prstGeom>
        </p:spPr>
        <p:style>
          <a:lnRef idx="1">
            <a:schemeClr val="dk1"/>
          </a:lnRef>
          <a:fillRef idx="0">
            <a:schemeClr val="dk1"/>
          </a:fillRef>
          <a:effectRef idx="0">
            <a:schemeClr val="dk1"/>
          </a:effectRef>
          <a:fontRef idx="minor">
            <a:schemeClr val="tx1"/>
          </a:fontRef>
        </p:style>
      </p:cxnSp>
      <p:pic>
        <p:nvPicPr>
          <p:cNvPr id="9" name="Grafik 8">
            <a:extLst>
              <a:ext uri="{FF2B5EF4-FFF2-40B4-BE49-F238E27FC236}">
                <a16:creationId xmlns:a16="http://schemas.microsoft.com/office/drawing/2014/main" id="{6459CEB2-1FB8-1A68-1A81-E50E1C9CF7DE}"/>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3677053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839316" y="1137446"/>
            <a:ext cx="10513367" cy="7478970"/>
          </a:xfrm>
          <a:prstGeom prst="rect">
            <a:avLst/>
          </a:prstGeom>
          <a:noFill/>
        </p:spPr>
        <p:txBody>
          <a:bodyPr wrap="square" rtlCol="0">
            <a:spAutoFit/>
          </a:bodyPr>
          <a:lstStyle/>
          <a:p>
            <a:pPr algn="ctr"/>
            <a:r>
              <a:rPr lang="de-DE" sz="2400" dirty="0">
                <a:latin typeface="WsC Grundschrift" pitchFamily="2" charset="0"/>
              </a:rPr>
              <a:t>Leon möchte nicht 9 Monate lang sparen. Gibt es noch andere Optionen?</a:t>
            </a:r>
          </a:p>
          <a:p>
            <a:pPr algn="ctr"/>
            <a:r>
              <a:rPr lang="de-DE" sz="2400" b="1" dirty="0">
                <a:latin typeface="WsC Grundschrift" pitchFamily="2" charset="0"/>
              </a:rPr>
              <a:t>Option 3</a:t>
            </a:r>
            <a:r>
              <a:rPr lang="de-DE" sz="2400" dirty="0">
                <a:latin typeface="WsC Grundschrift" pitchFamily="2" charset="0"/>
              </a:rPr>
              <a:t>: Die Sparrate kann erhöht werden, wenn Leon zusätzliche Einnahmen hat.</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r>
              <a:rPr lang="de-DE" sz="2400" dirty="0">
                <a:latin typeface="WsC Grundschrift" pitchFamily="2" charset="0"/>
              </a:rPr>
              <a:t>Wie lange muss Leon nun sparen?</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078682"/>
            <a:ext cx="1517650" cy="3771900"/>
          </a:xfrm>
          <a:prstGeom prst="rect">
            <a:avLst/>
          </a:prstGeom>
        </p:spPr>
      </p:pic>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extLst>
              <p:ext uri="{D42A27DB-BD31-4B8C-83A1-F6EECF244321}">
                <p14:modId xmlns:p14="http://schemas.microsoft.com/office/powerpoint/2010/main" val="3842850463"/>
              </p:ext>
            </p:extLst>
          </p:nvPr>
        </p:nvGraphicFramePr>
        <p:xfrm>
          <a:off x="2689225" y="23088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Rasen mähen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4267563187"/>
                  </a:ext>
                </a:extLst>
              </a:tr>
              <a:tr h="312209">
                <a:tc>
                  <a:txBody>
                    <a:bodyPr/>
                    <a:lstStyle/>
                    <a:p>
                      <a:r>
                        <a:rPr lang="de-DE" sz="2400" dirty="0">
                          <a:latin typeface="WsC Grundschrift" pitchFamily="2" charset="0"/>
                        </a:rPr>
                        <a:t>Gassi gehen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506636833"/>
                  </a:ext>
                </a:extLst>
              </a:tr>
              <a:tr h="312209">
                <a:tc gridSpan="2">
                  <a:txBody>
                    <a:bodyPr/>
                    <a:lstStyle/>
                    <a:p>
                      <a:pPr algn="ctr"/>
                      <a:r>
                        <a:rPr lang="de-DE" sz="2400" dirty="0">
                          <a:latin typeface="WsC Grundschrift" pitchFamily="2" charset="0"/>
                        </a:rPr>
                        <a:t>       Gesamt:     42 €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extLst>
              <p:ext uri="{D42A27DB-BD31-4B8C-83A1-F6EECF244321}">
                <p14:modId xmlns:p14="http://schemas.microsoft.com/office/powerpoint/2010/main" val="1691913485"/>
              </p:ext>
            </p:extLst>
          </p:nvPr>
        </p:nvGraphicFramePr>
        <p:xfrm>
          <a:off x="6264277" y="2308860"/>
          <a:ext cx="3238500" cy="31089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Sammelkarten</a:t>
                      </a:r>
                    </a:p>
                  </a:txBody>
                  <a:tcPr/>
                </a:tc>
                <a:tc>
                  <a:txBody>
                    <a:bodyPr/>
                    <a:lstStyle/>
                    <a:p>
                      <a:pPr algn="r"/>
                      <a:r>
                        <a:rPr lang="de-DE" sz="2400" dirty="0">
                          <a:latin typeface="WsC Grundschrift" pitchFamily="2" charset="0"/>
                        </a:rPr>
                        <a:t>6 €</a:t>
                      </a:r>
                    </a:p>
                  </a:txBody>
                  <a:tcPr/>
                </a:tc>
                <a:extLst>
                  <a:ext uri="{0D108BD9-81ED-4DB2-BD59-A6C34878D82A}">
                    <a16:rowId xmlns:a16="http://schemas.microsoft.com/office/drawing/2014/main" val="2784381764"/>
                  </a:ext>
                </a:extLst>
              </a:tr>
              <a:tr h="312209">
                <a:tc>
                  <a:txBody>
                    <a:bodyPr/>
                    <a:lstStyle/>
                    <a:p>
                      <a:r>
                        <a:rPr lang="de-DE" sz="2400" dirty="0">
                          <a:latin typeface="WsC Grundschrift" pitchFamily="2" charset="0"/>
                        </a:rPr>
                        <a:t>Süßigkeiten</a:t>
                      </a:r>
                    </a:p>
                  </a:txBody>
                  <a:tcPr/>
                </a:tc>
                <a:tc>
                  <a:txBody>
                    <a:bodyPr/>
                    <a:lstStyle/>
                    <a:p>
                      <a:pPr algn="r"/>
                      <a:r>
                        <a:rPr lang="de-DE" sz="2400" dirty="0">
                          <a:latin typeface="WsC Grundschrift" pitchFamily="2" charset="0"/>
                        </a:rPr>
                        <a:t>8 €</a:t>
                      </a:r>
                    </a:p>
                  </a:txBody>
                  <a:tcPr/>
                </a:tc>
                <a:extLst>
                  <a:ext uri="{0D108BD9-81ED-4DB2-BD59-A6C34878D82A}">
                    <a16:rowId xmlns:a16="http://schemas.microsoft.com/office/drawing/2014/main" val="55968103"/>
                  </a:ext>
                </a:extLst>
              </a:tr>
              <a:tr h="312209">
                <a:tc gridSpan="2">
                  <a:txBody>
                    <a:bodyPr/>
                    <a:lstStyle/>
                    <a:p>
                      <a:pPr algn="r"/>
                      <a:r>
                        <a:rPr lang="de-DE" sz="2400" dirty="0">
                          <a:latin typeface="WsC Grundschrift" pitchFamily="2" charset="0"/>
                        </a:rPr>
                        <a:t>       Gesamt:    23 €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pic>
        <p:nvPicPr>
          <p:cNvPr id="9" name="Grafik 8">
            <a:extLst>
              <a:ext uri="{FF2B5EF4-FFF2-40B4-BE49-F238E27FC236}">
                <a16:creationId xmlns:a16="http://schemas.microsoft.com/office/drawing/2014/main" id="{EBB837BB-E533-E4FE-8CA3-BB100D0594DE}"/>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2542634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vergleichen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6370975"/>
          </a:xfrm>
          <a:prstGeom prst="rect">
            <a:avLst/>
          </a:prstGeom>
          <a:noFill/>
        </p:spPr>
        <p:txBody>
          <a:bodyPr wrap="square" rtlCol="0">
            <a:spAutoFit/>
          </a:bodyPr>
          <a:lstStyle/>
          <a:p>
            <a:r>
              <a:rPr lang="de-DE" sz="2400" dirty="0">
                <a:latin typeface="WsC Grundschrift" pitchFamily="2" charset="0"/>
              </a:rPr>
              <a:t>Leon will mehr als 9 € im Monat sparen (Option 1). </a:t>
            </a:r>
          </a:p>
          <a:p>
            <a:r>
              <a:rPr lang="de-DE" sz="2400" dirty="0">
                <a:latin typeface="WsC Grundschrift" pitchFamily="2" charset="0"/>
              </a:rPr>
              <a:t>Er möchte aber nicht ganz auf Sammelkarten verzichten (Option 2) und hat keine Zeit für drei Nebenjobs (Option 3).</a:t>
            </a:r>
          </a:p>
          <a:p>
            <a:r>
              <a:rPr lang="de-DE" sz="2400" dirty="0">
                <a:latin typeface="WsC Grundschrift" pitchFamily="2" charset="0"/>
              </a:rPr>
              <a:t>Er stellt deshalb Entscheidungskriterien auf und entwickelt eine neue Option</a:t>
            </a:r>
          </a:p>
          <a:p>
            <a:pPr algn="ctr"/>
            <a:endParaRPr lang="de-DE" sz="2400" dirty="0">
              <a:latin typeface="WsC Grundschrift" pitchFamily="2" charset="0"/>
            </a:endParaRPr>
          </a:p>
          <a:p>
            <a:pPr algn="ctr"/>
            <a:r>
              <a:rPr lang="de-DE" sz="2400" b="1" dirty="0">
                <a:latin typeface="WsC Grundschrift" pitchFamily="2" charset="0"/>
              </a:rPr>
              <a:t>Entscheidungskriterien: </a:t>
            </a:r>
          </a:p>
          <a:p>
            <a:pPr marL="342900" indent="-342900">
              <a:buFont typeface="Arial" panose="020B0604020202020204" pitchFamily="34" charset="0"/>
              <a:buChar char="•"/>
            </a:pPr>
            <a:r>
              <a:rPr lang="de-DE" sz="2400" dirty="0">
                <a:latin typeface="WsC Grundschrift" pitchFamily="2" charset="0"/>
              </a:rPr>
              <a:t>Einnahmen: höchstens zwei Nebenjobs als Einnahmequelle</a:t>
            </a:r>
          </a:p>
          <a:p>
            <a:pPr marL="342900" indent="-342900">
              <a:buFont typeface="Arial" panose="020B0604020202020204" pitchFamily="34" charset="0"/>
              <a:buChar char="•"/>
            </a:pPr>
            <a:r>
              <a:rPr lang="de-DE" sz="2400" dirty="0">
                <a:latin typeface="WsC Grundschrift" pitchFamily="2" charset="0"/>
              </a:rPr>
              <a:t>Ausgaben: monatlichen Betrag zum freien Ausgeben festlegen</a:t>
            </a:r>
          </a:p>
          <a:p>
            <a:pPr marL="342900" indent="-342900">
              <a:buFont typeface="Arial" panose="020B0604020202020204" pitchFamily="34" charset="0"/>
              <a:buChar char="•"/>
            </a:pPr>
            <a:r>
              <a:rPr lang="de-DE" sz="2400" dirty="0">
                <a:latin typeface="WsC Grundschrift" pitchFamily="2" charset="0"/>
              </a:rPr>
              <a:t>Sparen: Sparrate erhöhen</a:t>
            </a: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078682"/>
            <a:ext cx="1517650" cy="3771900"/>
          </a:xfrm>
          <a:prstGeom prst="rect">
            <a:avLst/>
          </a:prstGeom>
        </p:spPr>
      </p:pic>
      <p:pic>
        <p:nvPicPr>
          <p:cNvPr id="5" name="Grafik 4">
            <a:extLst>
              <a:ext uri="{FF2B5EF4-FFF2-40B4-BE49-F238E27FC236}">
                <a16:creationId xmlns:a16="http://schemas.microsoft.com/office/drawing/2014/main" id="{D050211A-FBB4-4967-07F3-FF2A4C55C625}"/>
              </a:ext>
            </a:extLst>
          </p:cNvPr>
          <p:cNvPicPr>
            <a:picLocks noChangeAspect="1"/>
          </p:cNvPicPr>
          <p:nvPr/>
        </p:nvPicPr>
        <p:blipFill>
          <a:blip r:embed="rId3"/>
          <a:stretch>
            <a:fillRect/>
          </a:stretch>
        </p:blipFill>
        <p:spPr>
          <a:xfrm>
            <a:off x="11841360" y="107582"/>
            <a:ext cx="477640" cy="888365"/>
          </a:xfrm>
          <a:prstGeom prst="rect">
            <a:avLst/>
          </a:prstGeom>
        </p:spPr>
      </p:pic>
    </p:spTree>
    <p:extLst>
      <p:ext uri="{BB962C8B-B14F-4D97-AF65-F5344CB8AC3E}">
        <p14:creationId xmlns:p14="http://schemas.microsoft.com/office/powerpoint/2010/main" val="196876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8217634"/>
          </a:xfrm>
          <a:prstGeom prst="rect">
            <a:avLst/>
          </a:prstGeom>
          <a:noFill/>
        </p:spPr>
        <p:txBody>
          <a:bodyPr wrap="square" rtlCol="0">
            <a:spAutoFit/>
          </a:bodyPr>
          <a:lstStyle/>
          <a:p>
            <a:pPr algn="ctr"/>
            <a:r>
              <a:rPr lang="de-DE" sz="2400" dirty="0">
                <a:latin typeface="WsC Grundschrift" pitchFamily="2" charset="0"/>
              </a:rPr>
              <a:t>Option 4: Leon schreibt zunächst seine Einnahmen und festen Ausgaben auf. </a:t>
            </a:r>
          </a:p>
          <a:p>
            <a:pPr algn="ctr"/>
            <a:r>
              <a:rPr lang="de-DE" sz="2400" dirty="0">
                <a:latin typeface="WsC Grundschrift" pitchFamily="2" charset="0"/>
              </a:rPr>
              <a:t>Bei den Ausgaben schreibt er nur die nötigen Ausgaben auf. </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r>
              <a:rPr lang="de-DE" sz="2400" dirty="0">
                <a:latin typeface="WsC Grundschrift" pitchFamily="2" charset="0"/>
              </a:rPr>
              <a:t>Nun berechnet er, wie viel Geld monatlich übrig bleibt:</a:t>
            </a:r>
          </a:p>
          <a:p>
            <a:pPr algn="ctr"/>
            <a:r>
              <a:rPr lang="de-DE" sz="2400" dirty="0">
                <a:latin typeface="WsC Grundschrift" pitchFamily="2" charset="0"/>
              </a:rPr>
              <a:t>37 € - 9 € = </a:t>
            </a:r>
            <a:r>
              <a:rPr lang="de-DE" sz="2400" b="1" dirty="0">
                <a:latin typeface="WsC Grundschrift" pitchFamily="2" charset="0"/>
              </a:rPr>
              <a:t>28 €</a:t>
            </a: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420350" y="2078682"/>
            <a:ext cx="1517650" cy="3771900"/>
          </a:xfrm>
          <a:prstGeom prst="rect">
            <a:avLst/>
          </a:prstGeom>
        </p:spPr>
      </p:pic>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extLst>
              <p:ext uri="{D42A27DB-BD31-4B8C-83A1-F6EECF244321}">
                <p14:modId xmlns:p14="http://schemas.microsoft.com/office/powerpoint/2010/main" val="4018055489"/>
              </p:ext>
            </p:extLst>
          </p:nvPr>
        </p:nvGraphicFramePr>
        <p:xfrm>
          <a:off x="2857500" y="2446020"/>
          <a:ext cx="3238500" cy="26517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extLst>
                  <a:ext uri="{0D108BD9-81ED-4DB2-BD59-A6C34878D82A}">
                    <a16:rowId xmlns:a16="http://schemas.microsoft.com/office/drawing/2014/main" val="3631660708"/>
                  </a:ext>
                </a:extLst>
              </a:tr>
              <a:tr h="312209">
                <a:tc>
                  <a:txBody>
                    <a:bodyPr/>
                    <a:lstStyle/>
                    <a:p>
                      <a:r>
                        <a:rPr lang="de-DE" sz="2400" dirty="0">
                          <a:latin typeface="WsC Grundschrift" pitchFamily="2" charset="0"/>
                        </a:rPr>
                        <a:t>Rasen mähen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4267563187"/>
                  </a:ext>
                </a:extLst>
              </a:tr>
              <a:tr h="312209">
                <a:tc gridSpan="2">
                  <a:txBody>
                    <a:bodyPr/>
                    <a:lstStyle/>
                    <a:p>
                      <a:pPr algn="ctr"/>
                      <a:r>
                        <a:rPr lang="de-DE" sz="2400" dirty="0">
                          <a:latin typeface="WsC Grundschrift" pitchFamily="2" charset="0"/>
                        </a:rPr>
                        <a:t>       Gesamt:     37 €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extLst>
              <p:ext uri="{D42A27DB-BD31-4B8C-83A1-F6EECF244321}">
                <p14:modId xmlns:p14="http://schemas.microsoft.com/office/powerpoint/2010/main" val="4273696876"/>
              </p:ext>
            </p:extLst>
          </p:nvPr>
        </p:nvGraphicFramePr>
        <p:xfrm>
          <a:off x="6559550" y="2446020"/>
          <a:ext cx="3238500" cy="2194560"/>
        </p:xfrm>
        <a:graphic>
          <a:graphicData uri="http://schemas.openxmlformats.org/drawingml/2006/table">
            <a:tbl>
              <a:tblPr firstRow="1" bandRow="1">
                <a:tableStyleId>{5940675A-B579-460E-94D1-54222C63F5DA}</a:tableStyleId>
              </a:tblPr>
              <a:tblGrid>
                <a:gridCol w="2279648">
                  <a:extLst>
                    <a:ext uri="{9D8B030D-6E8A-4147-A177-3AD203B41FA5}">
                      <a16:colId xmlns:a16="http://schemas.microsoft.com/office/drawing/2014/main" val="4133802590"/>
                    </a:ext>
                  </a:extLst>
                </a:gridCol>
                <a:gridCol w="958852">
                  <a:extLst>
                    <a:ext uri="{9D8B030D-6E8A-4147-A177-3AD203B41FA5}">
                      <a16:colId xmlns:a16="http://schemas.microsoft.com/office/drawing/2014/main" val="2966272615"/>
                    </a:ext>
                  </a:extLst>
                </a:gridCol>
              </a:tblGrid>
              <a:tr h="456238">
                <a:tc gridSpan="2">
                  <a:txBody>
                    <a:bodyPr/>
                    <a:lstStyle/>
                    <a:p>
                      <a:pPr algn="ctr"/>
                      <a:r>
                        <a:rPr lang="de-DE" sz="2400" dirty="0">
                          <a:latin typeface="WsC Grundschrift" pitchFamily="2" charset="0"/>
                        </a:rPr>
                        <a:t>feste Ausgaben</a:t>
                      </a:r>
                    </a:p>
                  </a:txBody>
                  <a:tcPr>
                    <a:solidFill>
                      <a:srgbClr val="FF5050"/>
                    </a:solidFill>
                  </a:tcPr>
                </a:tc>
                <a:tc hMerge="1">
                  <a:txBody>
                    <a:bodyPr/>
                    <a:lstStyle/>
                    <a:p>
                      <a:endParaRPr lang="de-DE"/>
                    </a:p>
                  </a:txBody>
                  <a:tcPr/>
                </a:tc>
                <a:extLst>
                  <a:ext uri="{0D108BD9-81ED-4DB2-BD59-A6C34878D82A}">
                    <a16:rowId xmlns:a16="http://schemas.microsoft.com/office/drawing/2014/main" val="2085168431"/>
                  </a:ext>
                </a:extLst>
              </a:tr>
              <a:tr h="312209">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extLst>
                  <a:ext uri="{0D108BD9-81ED-4DB2-BD59-A6C34878D82A}">
                    <a16:rowId xmlns:a16="http://schemas.microsoft.com/office/drawing/2014/main" val="3610747843"/>
                  </a:ext>
                </a:extLst>
              </a:tr>
              <a:tr h="312209">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extLst>
                  <a:ext uri="{0D108BD9-81ED-4DB2-BD59-A6C34878D82A}">
                    <a16:rowId xmlns:a16="http://schemas.microsoft.com/office/drawing/2014/main" val="3631660708"/>
                  </a:ext>
                </a:extLst>
              </a:tr>
              <a:tr h="312209">
                <a:tc gridSpan="2">
                  <a:txBody>
                    <a:bodyPr/>
                    <a:lstStyle/>
                    <a:p>
                      <a:pPr algn="r"/>
                      <a:r>
                        <a:rPr lang="de-DE" sz="2400" dirty="0">
                          <a:latin typeface="WsC Grundschrift" pitchFamily="2" charset="0"/>
                        </a:rPr>
                        <a:t>       Gesamt:    9 € </a:t>
                      </a:r>
                    </a:p>
                  </a:txBody>
                  <a:tcPr>
                    <a:solidFill>
                      <a:schemeClr val="bg1">
                        <a:lumMod val="95000"/>
                      </a:schemeClr>
                    </a:solidFill>
                  </a:tcPr>
                </a:tc>
                <a:tc hMerge="1">
                  <a:txBody>
                    <a:bodyPr/>
                    <a:lstStyle/>
                    <a:p>
                      <a:endParaRPr lang="de-DE" dirty="0"/>
                    </a:p>
                  </a:txBody>
                  <a:tcPr/>
                </a:tc>
                <a:extLst>
                  <a:ext uri="{0D108BD9-81ED-4DB2-BD59-A6C34878D82A}">
                    <a16:rowId xmlns:a16="http://schemas.microsoft.com/office/drawing/2014/main" val="4226113587"/>
                  </a:ext>
                </a:extLst>
              </a:tr>
            </a:tbl>
          </a:graphicData>
        </a:graphic>
      </p:graphicFrame>
      <p:pic>
        <p:nvPicPr>
          <p:cNvPr id="6" name="Grafik 5">
            <a:extLst>
              <a:ext uri="{FF2B5EF4-FFF2-40B4-BE49-F238E27FC236}">
                <a16:creationId xmlns:a16="http://schemas.microsoft.com/office/drawing/2014/main" id="{76C31424-6C90-1ECB-2A76-20FC00E30B04}"/>
              </a:ext>
            </a:extLst>
          </p:cNvPr>
          <p:cNvPicPr>
            <a:picLocks noChangeAspect="1"/>
          </p:cNvPicPr>
          <p:nvPr/>
        </p:nvPicPr>
        <p:blipFill>
          <a:blip r:embed="rId3"/>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328117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DAE1A7-20F0-3714-B416-B2ABD2D7D4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D03357-8EA8-40F0-CFF6-084A9BB9D2D0}"/>
              </a:ext>
            </a:extLst>
          </p:cNvPr>
          <p:cNvSpPr>
            <a:spLocks noGrp="1"/>
          </p:cNvSpPr>
          <p:nvPr>
            <p:ph type="title"/>
          </p:nvPr>
        </p:nvSpPr>
        <p:spPr>
          <a:xfrm>
            <a:off x="857250" y="-82550"/>
            <a:ext cx="10515600" cy="1325563"/>
          </a:xfrm>
        </p:spPr>
        <p:txBody>
          <a:bodyPr>
            <a:normAutofit/>
          </a:bodyPr>
          <a:lstStyle/>
          <a:p>
            <a:pPr algn="ctr"/>
            <a:r>
              <a:rPr lang="de-DE" sz="4000" dirty="0">
                <a:latin typeface="WsC Grundschrift" pitchFamily="2" charset="0"/>
              </a:rPr>
              <a:t>Stunde 3: Einführung Haushalten</a:t>
            </a:r>
          </a:p>
        </p:txBody>
      </p:sp>
      <p:sp>
        <p:nvSpPr>
          <p:cNvPr id="5" name="Rechteck 4">
            <a:extLst>
              <a:ext uri="{FF2B5EF4-FFF2-40B4-BE49-F238E27FC236}">
                <a16:creationId xmlns:a16="http://schemas.microsoft.com/office/drawing/2014/main" id="{15AE8EEC-38B7-4D96-A8C7-7D0346D4AE39}"/>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58DC7D44-FA61-D8B8-2B4F-8BC438C541F8}"/>
              </a:ext>
            </a:extLst>
          </p:cNvPr>
          <p:cNvSpPr txBox="1"/>
          <p:nvPr/>
        </p:nvSpPr>
        <p:spPr>
          <a:xfrm>
            <a:off x="716692" y="1243013"/>
            <a:ext cx="10886303" cy="5047536"/>
          </a:xfrm>
          <a:prstGeom prst="rect">
            <a:avLst/>
          </a:prstGeom>
          <a:noFill/>
        </p:spPr>
        <p:txBody>
          <a:bodyPr wrap="square" rtlCol="0">
            <a:spAutoFit/>
          </a:bodyPr>
          <a:lstStyle/>
          <a:p>
            <a:pPr algn="ctr"/>
            <a:r>
              <a:rPr lang="de-DE" sz="1400" b="1" dirty="0"/>
              <a:t>Bezug zum Bildungsplan Mathematik für die Grundschule (2016) - inhaltsbezogene Kompetenzen</a:t>
            </a:r>
          </a:p>
          <a:p>
            <a:endParaRPr lang="de-DE" sz="1400" b="1" dirty="0"/>
          </a:p>
          <a:p>
            <a:r>
              <a:rPr lang="de-DE" sz="1400" b="1" dirty="0"/>
              <a:t>Leitidee „Größen und Messen“:</a:t>
            </a:r>
          </a:p>
          <a:p>
            <a:endParaRPr lang="de-DE" sz="1400" b="1" dirty="0"/>
          </a:p>
          <a:p>
            <a:r>
              <a:rPr lang="de-DE" sz="1400" i="1" dirty="0"/>
              <a:t>Größen in Sachsituationen anwenden</a:t>
            </a:r>
          </a:p>
          <a:p>
            <a:pPr marL="285750" indent="-285750">
              <a:buFont typeface="Arial" panose="020B0604020202020204" pitchFamily="34" charset="0"/>
              <a:buChar char="•"/>
            </a:pPr>
            <a:r>
              <a:rPr lang="de-DE" sz="1400" b="0" i="0" u="none" strike="noStrike" dirty="0">
                <a:effectLst/>
              </a:rPr>
              <a:t>Größenangaben aus Darstellungen der realen Welt entnehmen, dokumentieren und deuten (Tabelle, Bilder, Texte)</a:t>
            </a:r>
          </a:p>
          <a:p>
            <a:pPr marL="285750" indent="-285750">
              <a:buFont typeface="Arial" panose="020B0604020202020204" pitchFamily="34" charset="0"/>
              <a:buChar char="•"/>
            </a:pPr>
            <a:r>
              <a:rPr lang="de-DE" sz="1400" b="0" i="0" u="none" strike="noStrike" dirty="0">
                <a:effectLst/>
              </a:rPr>
              <a:t>Sachprobleme aus ihrer Erfahrungswelt lösen und dabei auch passende Näherungswerte verwenden</a:t>
            </a:r>
          </a:p>
          <a:p>
            <a:pPr marL="285750" indent="-285750">
              <a:buFont typeface="Arial" panose="020B0604020202020204" pitchFamily="34" charset="0"/>
              <a:buChar char="•"/>
            </a:pPr>
            <a:r>
              <a:rPr lang="de-DE" sz="1400" b="0" i="0" u="none" strike="noStrike" dirty="0">
                <a:effectLst/>
              </a:rPr>
              <a:t>in Sachsituationen funktionale Beziehungen erkennen, auf angemessene Weise darstellen (zum Beispiel Tabelle, Diagramm) </a:t>
            </a:r>
          </a:p>
          <a:p>
            <a:pPr marL="285750" indent="-285750">
              <a:buFont typeface="Arial" panose="020B0604020202020204" pitchFamily="34" charset="0"/>
              <a:buChar char="•"/>
            </a:pPr>
            <a:r>
              <a:rPr lang="de-DE" sz="1400" b="0" i="0" u="none" strike="noStrike" dirty="0">
                <a:effectLst/>
              </a:rPr>
              <a:t>proportionale Beziehungen zur Lösung einfacher Sachprobleme einsetzen</a:t>
            </a:r>
          </a:p>
          <a:p>
            <a:pPr marL="285750" indent="-285750">
              <a:buFont typeface="Arial" panose="020B0604020202020204" pitchFamily="34" charset="0"/>
              <a:buChar char="•"/>
            </a:pPr>
            <a:endParaRPr lang="de-DE" sz="1400" dirty="0"/>
          </a:p>
          <a:p>
            <a:r>
              <a:rPr lang="de-DE" sz="1400" b="1" dirty="0"/>
              <a:t>Leitidee „Daten, Häufigkeit und Wahrscheinlichkeit“:</a:t>
            </a:r>
          </a:p>
          <a:p>
            <a:endParaRPr lang="de-DE" sz="1400" b="1" dirty="0"/>
          </a:p>
          <a:p>
            <a:r>
              <a:rPr lang="de-DE" sz="1400" i="1" dirty="0"/>
              <a:t>Daten erfassen und darstellen</a:t>
            </a:r>
          </a:p>
          <a:p>
            <a:pPr marL="285750" indent="-285750">
              <a:buFont typeface="Arial" panose="020B0604020202020204" pitchFamily="34" charset="0"/>
              <a:buChar char="•"/>
            </a:pPr>
            <a:r>
              <a:rPr lang="de-DE" sz="1400" b="0" i="0" u="none" strike="noStrike" dirty="0">
                <a:effectLst/>
              </a:rPr>
              <a:t>Daten in Beobachtungen, Untersuchungen und einfachen Experimenten sammeln, strukturieren und in Tabellen darstellen (Tabelle, Zeile, Spalte)</a:t>
            </a:r>
          </a:p>
          <a:p>
            <a:pPr marL="285750" indent="-285750">
              <a:buFont typeface="Arial" panose="020B0604020202020204" pitchFamily="34" charset="0"/>
              <a:buChar char="•"/>
            </a:pPr>
            <a:r>
              <a:rPr lang="de-DE" sz="1400" b="0" i="0" u="none" strike="noStrike" dirty="0">
                <a:effectLst/>
              </a:rPr>
              <a:t>Tabellen Informationen entnehmen und diese Informationen deuten</a:t>
            </a:r>
          </a:p>
          <a:p>
            <a:pPr marL="285750" indent="-285750">
              <a:buFont typeface="Arial" panose="020B0604020202020204" pitchFamily="34" charset="0"/>
              <a:buChar char="•"/>
            </a:pPr>
            <a:r>
              <a:rPr lang="de-DE" sz="1400" b="0" i="0" u="none" strike="noStrike" dirty="0">
                <a:effectLst/>
              </a:rPr>
              <a:t>mathematische Darstellungen (Zeichnungen, Diagramme, Tabellen, Skalen) zur Lösung nutzen</a:t>
            </a:r>
            <a:endParaRPr lang="de-DE" sz="1400" dirty="0"/>
          </a:p>
          <a:p>
            <a:endParaRPr lang="de-DE" sz="1400" b="1" dirty="0"/>
          </a:p>
          <a:p>
            <a:r>
              <a:rPr lang="de-DE" sz="1400" b="1" dirty="0"/>
              <a:t>Leitidee „Zahlen und Operationen“:</a:t>
            </a:r>
          </a:p>
          <a:p>
            <a:endParaRPr lang="de-DE" sz="1400" b="1" dirty="0"/>
          </a:p>
          <a:p>
            <a:r>
              <a:rPr lang="de-DE" sz="1400" i="1" dirty="0"/>
              <a:t>In Kontexten rechnen</a:t>
            </a:r>
          </a:p>
          <a:p>
            <a:pPr marL="285750" indent="-285750">
              <a:buFont typeface="Arial" panose="020B0604020202020204" pitchFamily="34" charset="0"/>
              <a:buChar char="•"/>
            </a:pPr>
            <a:r>
              <a:rPr lang="de-DE" sz="1400" b="0" i="0" u="none" strike="noStrike" dirty="0">
                <a:effectLst/>
              </a:rPr>
              <a:t>mathematische Darstellungen (Zeichnungen, Diagramme, Tabellen, Skalen) zur Lösung nutzen und präsentieren</a:t>
            </a:r>
          </a:p>
          <a:p>
            <a:pPr marL="285750" indent="-285750">
              <a:buFont typeface="Arial" panose="020B0604020202020204" pitchFamily="34" charset="0"/>
              <a:buChar char="•"/>
            </a:pPr>
            <a:r>
              <a:rPr lang="de-DE" sz="1400" b="0" i="0" u="none" strike="noStrike" dirty="0">
                <a:effectLst/>
              </a:rPr>
              <a:t>funktionale Beziehungen in Sachsituationen erkennen, beschreiben und entsprechende Aufgaben lösen</a:t>
            </a:r>
            <a:endParaRPr lang="de-DE" sz="1400" b="1" dirty="0"/>
          </a:p>
        </p:txBody>
      </p:sp>
    </p:spTree>
    <p:extLst>
      <p:ext uri="{BB962C8B-B14F-4D97-AF65-F5344CB8AC3E}">
        <p14:creationId xmlns:p14="http://schemas.microsoft.com/office/powerpoint/2010/main" val="266431853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6740307"/>
          </a:xfrm>
          <a:prstGeom prst="rect">
            <a:avLst/>
          </a:prstGeom>
          <a:noFill/>
        </p:spPr>
        <p:txBody>
          <a:bodyPr wrap="square" rtlCol="0">
            <a:spAutoFit/>
          </a:bodyPr>
          <a:lstStyle/>
          <a:p>
            <a:pPr algn="ctr"/>
            <a:r>
              <a:rPr lang="de-DE" sz="2400" dirty="0">
                <a:latin typeface="WsC Grundschrift" pitchFamily="2" charset="0"/>
              </a:rPr>
              <a:t>Option 4: Die 28 € teilt er auf zwei Umschläge auf. In einem Umschlag sammelt er das gesparte Geld, in den anderen Umschlag kommt das Geld, das er spontan ausgeben möchte, z. B. für Süßigkeiten oder Sammelkarten.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3"/>
          <a:stretch>
            <a:fillRect/>
          </a:stretch>
        </p:blipFill>
        <p:spPr>
          <a:xfrm>
            <a:off x="10674350" y="2971800"/>
            <a:ext cx="1517650" cy="3771900"/>
          </a:xfrm>
          <a:prstGeom prst="rect">
            <a:avLst/>
          </a:prstGeom>
        </p:spPr>
      </p:pic>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4200" y="2324100"/>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2400" y="2324100"/>
            <a:ext cx="3835400" cy="3835400"/>
          </a:xfrm>
          <a:prstGeom prst="rect">
            <a:avLst/>
          </a:prstGeom>
        </p:spPr>
      </p:pic>
      <p:pic>
        <p:nvPicPr>
          <p:cNvPr id="5" name="Grafik 4">
            <a:extLst>
              <a:ext uri="{FF2B5EF4-FFF2-40B4-BE49-F238E27FC236}">
                <a16:creationId xmlns:a16="http://schemas.microsoft.com/office/drawing/2014/main" id="{8011CC88-CFB4-719D-8404-611D89236B82}"/>
              </a:ext>
            </a:extLst>
          </p:cNvPr>
          <p:cNvPicPr>
            <a:picLocks noChangeAspect="1"/>
          </p:cNvPicPr>
          <p:nvPr/>
        </p:nvPicPr>
        <p:blipFill>
          <a:blip r:embed="rId6"/>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2552617255"/>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finden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10433625"/>
          </a:xfrm>
          <a:prstGeom prst="rect">
            <a:avLst/>
          </a:prstGeom>
          <a:noFill/>
        </p:spPr>
        <p:txBody>
          <a:bodyPr wrap="square" rtlCol="0">
            <a:spAutoFit/>
          </a:bodyPr>
          <a:lstStyle/>
          <a:p>
            <a:pPr algn="ctr"/>
            <a:r>
              <a:rPr lang="de-DE" sz="2400" dirty="0">
                <a:latin typeface="WsC Grundschrift" pitchFamily="2" charset="0"/>
              </a:rPr>
              <a:t>Option 4: Die 28 € teilt er auf zwei Umschläge auf. In einem Umschlag sammelt er das gesparte Geld, in den anderen Umschlag kommt das Geld, das er spontan ausgeben möchte, z. B. für Süßigkeiten oder Sammelkarten.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r>
              <a:rPr lang="de-DE" sz="2400" dirty="0">
                <a:latin typeface="WsC Grundschrift" pitchFamily="2" charset="0"/>
              </a:rPr>
              <a:t>Wie lange muss Leon sparen?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200" y="2324100"/>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2400" y="2324100"/>
            <a:ext cx="3835400" cy="3835400"/>
          </a:xfrm>
          <a:prstGeom prst="rect">
            <a:avLst/>
          </a:prstGeom>
        </p:spPr>
      </p:pic>
      <p:pic>
        <p:nvPicPr>
          <p:cNvPr id="8" name="Grafik 7">
            <a:extLst>
              <a:ext uri="{FF2B5EF4-FFF2-40B4-BE49-F238E27FC236}">
                <a16:creationId xmlns:a16="http://schemas.microsoft.com/office/drawing/2014/main" id="{CAD42628-D147-F33B-A438-15333728229B}"/>
              </a:ext>
            </a:extLst>
          </p:cNvPr>
          <p:cNvPicPr>
            <a:picLocks noChangeAspect="1"/>
          </p:cNvPicPr>
          <p:nvPr/>
        </p:nvPicPr>
        <p:blipFill>
          <a:blip r:embed="rId5"/>
          <a:stretch>
            <a:fillRect/>
          </a:stretch>
        </p:blipFill>
        <p:spPr>
          <a:xfrm>
            <a:off x="7639050" y="3429000"/>
            <a:ext cx="1600200" cy="908050"/>
          </a:xfrm>
          <a:prstGeom prst="rect">
            <a:avLst/>
          </a:prstGeom>
        </p:spPr>
      </p:pic>
      <p:pic>
        <p:nvPicPr>
          <p:cNvPr id="11" name="Grafik 10">
            <a:extLst>
              <a:ext uri="{FF2B5EF4-FFF2-40B4-BE49-F238E27FC236}">
                <a16:creationId xmlns:a16="http://schemas.microsoft.com/office/drawing/2014/main" id="{FA5D0A1E-2227-D81B-A17E-8F4FCA20F8C8}"/>
              </a:ext>
            </a:extLst>
          </p:cNvPr>
          <p:cNvPicPr>
            <a:picLocks noChangeAspect="1"/>
          </p:cNvPicPr>
          <p:nvPr/>
        </p:nvPicPr>
        <p:blipFill>
          <a:blip r:embed="rId5"/>
          <a:stretch>
            <a:fillRect/>
          </a:stretch>
        </p:blipFill>
        <p:spPr>
          <a:xfrm>
            <a:off x="2746375" y="3429000"/>
            <a:ext cx="1600200" cy="908050"/>
          </a:xfrm>
          <a:prstGeom prst="rect">
            <a:avLst/>
          </a:prstGeom>
        </p:spPr>
      </p:pic>
      <p:pic>
        <p:nvPicPr>
          <p:cNvPr id="15" name="Grafik 14">
            <a:extLst>
              <a:ext uri="{FF2B5EF4-FFF2-40B4-BE49-F238E27FC236}">
                <a16:creationId xmlns:a16="http://schemas.microsoft.com/office/drawing/2014/main" id="{10DC27F3-0CE3-D92B-D6F0-4CC5E9478D4B}"/>
              </a:ext>
            </a:extLst>
          </p:cNvPr>
          <p:cNvPicPr>
            <a:picLocks noChangeAspect="1"/>
          </p:cNvPicPr>
          <p:nvPr/>
        </p:nvPicPr>
        <p:blipFill>
          <a:blip r:embed="rId6"/>
          <a:stretch>
            <a:fillRect/>
          </a:stretch>
        </p:blipFill>
        <p:spPr>
          <a:xfrm>
            <a:off x="4140200" y="3530759"/>
            <a:ext cx="996950" cy="996950"/>
          </a:xfrm>
          <a:prstGeom prst="rect">
            <a:avLst/>
          </a:prstGeom>
        </p:spPr>
      </p:pic>
      <p:pic>
        <p:nvPicPr>
          <p:cNvPr id="17" name="Grafik 16">
            <a:extLst>
              <a:ext uri="{FF2B5EF4-FFF2-40B4-BE49-F238E27FC236}">
                <a16:creationId xmlns:a16="http://schemas.microsoft.com/office/drawing/2014/main" id="{5982AFFA-DCFD-2565-F0D9-DDE699327985}"/>
              </a:ext>
            </a:extLst>
          </p:cNvPr>
          <p:cNvPicPr>
            <a:picLocks noChangeAspect="1"/>
          </p:cNvPicPr>
          <p:nvPr/>
        </p:nvPicPr>
        <p:blipFill>
          <a:blip r:embed="rId7"/>
          <a:stretch>
            <a:fillRect/>
          </a:stretch>
        </p:blipFill>
        <p:spPr>
          <a:xfrm>
            <a:off x="3600450" y="4070509"/>
            <a:ext cx="914400" cy="914400"/>
          </a:xfrm>
          <a:prstGeom prst="rect">
            <a:avLst/>
          </a:prstGeom>
        </p:spPr>
      </p:pic>
      <p:sp>
        <p:nvSpPr>
          <p:cNvPr id="18" name="Textfeld 17">
            <a:extLst>
              <a:ext uri="{FF2B5EF4-FFF2-40B4-BE49-F238E27FC236}">
                <a16:creationId xmlns:a16="http://schemas.microsoft.com/office/drawing/2014/main" id="{7D05D033-33CA-D65E-86A5-5CF55F8EE7AF}"/>
              </a:ext>
            </a:extLst>
          </p:cNvPr>
          <p:cNvSpPr txBox="1"/>
          <p:nvPr/>
        </p:nvSpPr>
        <p:spPr>
          <a:xfrm>
            <a:off x="3187700" y="5395585"/>
            <a:ext cx="3213100" cy="461665"/>
          </a:xfrm>
          <a:prstGeom prst="rect">
            <a:avLst/>
          </a:prstGeom>
          <a:noFill/>
        </p:spPr>
        <p:txBody>
          <a:bodyPr wrap="square" rtlCol="0">
            <a:spAutoFit/>
          </a:bodyPr>
          <a:lstStyle/>
          <a:p>
            <a:r>
              <a:rPr lang="de-DE" sz="2400" dirty="0">
                <a:latin typeface="WsC Grundschrift" pitchFamily="2" charset="0"/>
              </a:rPr>
              <a:t>Sparen</a:t>
            </a:r>
          </a:p>
        </p:txBody>
      </p:sp>
      <p:sp>
        <p:nvSpPr>
          <p:cNvPr id="19" name="Textfeld 18">
            <a:extLst>
              <a:ext uri="{FF2B5EF4-FFF2-40B4-BE49-F238E27FC236}">
                <a16:creationId xmlns:a16="http://schemas.microsoft.com/office/drawing/2014/main" id="{161C6852-E7C7-D9AA-2DA8-02F86CF1EF14}"/>
              </a:ext>
            </a:extLst>
          </p:cNvPr>
          <p:cNvSpPr txBox="1"/>
          <p:nvPr/>
        </p:nvSpPr>
        <p:spPr>
          <a:xfrm>
            <a:off x="7937500" y="5385435"/>
            <a:ext cx="3213100" cy="461665"/>
          </a:xfrm>
          <a:prstGeom prst="rect">
            <a:avLst/>
          </a:prstGeom>
          <a:noFill/>
        </p:spPr>
        <p:txBody>
          <a:bodyPr wrap="square" rtlCol="0">
            <a:spAutoFit/>
          </a:bodyPr>
          <a:lstStyle/>
          <a:p>
            <a:r>
              <a:rPr lang="de-DE" sz="2400" dirty="0">
                <a:latin typeface="WsC Grundschrift" pitchFamily="2" charset="0"/>
              </a:rPr>
              <a:t>Ausgeben</a:t>
            </a:r>
          </a:p>
        </p:txBody>
      </p:sp>
      <p:pic>
        <p:nvPicPr>
          <p:cNvPr id="21" name="Grafik 20">
            <a:extLst>
              <a:ext uri="{FF2B5EF4-FFF2-40B4-BE49-F238E27FC236}">
                <a16:creationId xmlns:a16="http://schemas.microsoft.com/office/drawing/2014/main" id="{88F56599-AC44-924F-92DA-8F0386B847CA}"/>
              </a:ext>
            </a:extLst>
          </p:cNvPr>
          <p:cNvPicPr>
            <a:picLocks noChangeAspect="1"/>
          </p:cNvPicPr>
          <p:nvPr/>
        </p:nvPicPr>
        <p:blipFill>
          <a:blip r:embed="rId8"/>
          <a:stretch>
            <a:fillRect/>
          </a:stretch>
        </p:blipFill>
        <p:spPr>
          <a:xfrm>
            <a:off x="2273300" y="4042014"/>
            <a:ext cx="1517650" cy="857250"/>
          </a:xfrm>
          <a:prstGeom prst="rect">
            <a:avLst/>
          </a:prstGeom>
        </p:spPr>
      </p:pic>
      <p:pic>
        <p:nvPicPr>
          <p:cNvPr id="5" name="Grafik 4">
            <a:extLst>
              <a:ext uri="{FF2B5EF4-FFF2-40B4-BE49-F238E27FC236}">
                <a16:creationId xmlns:a16="http://schemas.microsoft.com/office/drawing/2014/main" id="{B8D2C08B-BB5B-950E-2CDD-D9B533793B63}"/>
              </a:ext>
            </a:extLst>
          </p:cNvPr>
          <p:cNvPicPr>
            <a:picLocks noChangeAspect="1"/>
          </p:cNvPicPr>
          <p:nvPr/>
        </p:nvPicPr>
        <p:blipFill>
          <a:blip r:embed="rId9"/>
          <a:stretch>
            <a:fillRect/>
          </a:stretch>
        </p:blipFill>
        <p:spPr>
          <a:xfrm>
            <a:off x="11130503" y="262515"/>
            <a:ext cx="934497" cy="371547"/>
          </a:xfrm>
          <a:prstGeom prst="rect">
            <a:avLst/>
          </a:prstGeom>
        </p:spPr>
      </p:pic>
    </p:spTree>
    <p:extLst>
      <p:ext uri="{BB962C8B-B14F-4D97-AF65-F5344CB8AC3E}">
        <p14:creationId xmlns:p14="http://schemas.microsoft.com/office/powerpoint/2010/main" val="204152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Optionen vergleichen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10064294"/>
          </a:xfrm>
          <a:prstGeom prst="rect">
            <a:avLst/>
          </a:prstGeom>
          <a:noFill/>
        </p:spPr>
        <p:txBody>
          <a:bodyPr wrap="square" rtlCol="0">
            <a:spAutoFit/>
          </a:bodyPr>
          <a:lstStyle/>
          <a:p>
            <a:pPr algn="ctr"/>
            <a:r>
              <a:rPr lang="de-DE" sz="2400" dirty="0">
                <a:latin typeface="WsC Grundschrift" pitchFamily="2" charset="0"/>
              </a:rPr>
              <a:t>Option 4: Die 28 € teilt er auf zwei Umschläge auf. In einem Umschlag sammelt er das gesparte Geld, in den anderen Umschlag kommt das Geld, das er spontan ausgeben möchte, z. B. für Süßigkeiten oder Sammelkarten.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r>
              <a:rPr lang="de-DE" sz="2400" dirty="0">
                <a:latin typeface="WsC Grundschrift" pitchFamily="2" charset="0"/>
              </a:rPr>
              <a:t>Erfüllt diese Option alle Kriterien?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200" y="2324100"/>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2400" y="2324100"/>
            <a:ext cx="3835400" cy="3835400"/>
          </a:xfrm>
          <a:prstGeom prst="rect">
            <a:avLst/>
          </a:prstGeom>
        </p:spPr>
      </p:pic>
      <p:pic>
        <p:nvPicPr>
          <p:cNvPr id="8" name="Grafik 7">
            <a:extLst>
              <a:ext uri="{FF2B5EF4-FFF2-40B4-BE49-F238E27FC236}">
                <a16:creationId xmlns:a16="http://schemas.microsoft.com/office/drawing/2014/main" id="{CAD42628-D147-F33B-A438-15333728229B}"/>
              </a:ext>
            </a:extLst>
          </p:cNvPr>
          <p:cNvPicPr>
            <a:picLocks noChangeAspect="1"/>
          </p:cNvPicPr>
          <p:nvPr/>
        </p:nvPicPr>
        <p:blipFill>
          <a:blip r:embed="rId5"/>
          <a:stretch>
            <a:fillRect/>
          </a:stretch>
        </p:blipFill>
        <p:spPr>
          <a:xfrm>
            <a:off x="7639050" y="3429000"/>
            <a:ext cx="1600200" cy="908050"/>
          </a:xfrm>
          <a:prstGeom prst="rect">
            <a:avLst/>
          </a:prstGeom>
        </p:spPr>
      </p:pic>
      <p:pic>
        <p:nvPicPr>
          <p:cNvPr id="11" name="Grafik 10">
            <a:extLst>
              <a:ext uri="{FF2B5EF4-FFF2-40B4-BE49-F238E27FC236}">
                <a16:creationId xmlns:a16="http://schemas.microsoft.com/office/drawing/2014/main" id="{FA5D0A1E-2227-D81B-A17E-8F4FCA20F8C8}"/>
              </a:ext>
            </a:extLst>
          </p:cNvPr>
          <p:cNvPicPr>
            <a:picLocks noChangeAspect="1"/>
          </p:cNvPicPr>
          <p:nvPr/>
        </p:nvPicPr>
        <p:blipFill>
          <a:blip r:embed="rId5"/>
          <a:stretch>
            <a:fillRect/>
          </a:stretch>
        </p:blipFill>
        <p:spPr>
          <a:xfrm>
            <a:off x="2746375" y="3429000"/>
            <a:ext cx="1600200" cy="908050"/>
          </a:xfrm>
          <a:prstGeom prst="rect">
            <a:avLst/>
          </a:prstGeom>
        </p:spPr>
      </p:pic>
      <p:pic>
        <p:nvPicPr>
          <p:cNvPr id="15" name="Grafik 14">
            <a:extLst>
              <a:ext uri="{FF2B5EF4-FFF2-40B4-BE49-F238E27FC236}">
                <a16:creationId xmlns:a16="http://schemas.microsoft.com/office/drawing/2014/main" id="{10DC27F3-0CE3-D92B-D6F0-4CC5E9478D4B}"/>
              </a:ext>
            </a:extLst>
          </p:cNvPr>
          <p:cNvPicPr>
            <a:picLocks noChangeAspect="1"/>
          </p:cNvPicPr>
          <p:nvPr/>
        </p:nvPicPr>
        <p:blipFill>
          <a:blip r:embed="rId6"/>
          <a:stretch>
            <a:fillRect/>
          </a:stretch>
        </p:blipFill>
        <p:spPr>
          <a:xfrm>
            <a:off x="4140200" y="3530759"/>
            <a:ext cx="996950" cy="996950"/>
          </a:xfrm>
          <a:prstGeom prst="rect">
            <a:avLst/>
          </a:prstGeom>
        </p:spPr>
      </p:pic>
      <p:pic>
        <p:nvPicPr>
          <p:cNvPr id="17" name="Grafik 16">
            <a:extLst>
              <a:ext uri="{FF2B5EF4-FFF2-40B4-BE49-F238E27FC236}">
                <a16:creationId xmlns:a16="http://schemas.microsoft.com/office/drawing/2014/main" id="{5982AFFA-DCFD-2565-F0D9-DDE699327985}"/>
              </a:ext>
            </a:extLst>
          </p:cNvPr>
          <p:cNvPicPr>
            <a:picLocks noChangeAspect="1"/>
          </p:cNvPicPr>
          <p:nvPr/>
        </p:nvPicPr>
        <p:blipFill>
          <a:blip r:embed="rId7"/>
          <a:stretch>
            <a:fillRect/>
          </a:stretch>
        </p:blipFill>
        <p:spPr>
          <a:xfrm>
            <a:off x="3600450" y="4070509"/>
            <a:ext cx="914400" cy="914400"/>
          </a:xfrm>
          <a:prstGeom prst="rect">
            <a:avLst/>
          </a:prstGeom>
        </p:spPr>
      </p:pic>
      <p:sp>
        <p:nvSpPr>
          <p:cNvPr id="18" name="Textfeld 17">
            <a:extLst>
              <a:ext uri="{FF2B5EF4-FFF2-40B4-BE49-F238E27FC236}">
                <a16:creationId xmlns:a16="http://schemas.microsoft.com/office/drawing/2014/main" id="{7D05D033-33CA-D65E-86A5-5CF55F8EE7AF}"/>
              </a:ext>
            </a:extLst>
          </p:cNvPr>
          <p:cNvSpPr txBox="1"/>
          <p:nvPr/>
        </p:nvSpPr>
        <p:spPr>
          <a:xfrm>
            <a:off x="3187700" y="5395585"/>
            <a:ext cx="3213100" cy="461665"/>
          </a:xfrm>
          <a:prstGeom prst="rect">
            <a:avLst/>
          </a:prstGeom>
          <a:noFill/>
        </p:spPr>
        <p:txBody>
          <a:bodyPr wrap="square" rtlCol="0">
            <a:spAutoFit/>
          </a:bodyPr>
          <a:lstStyle/>
          <a:p>
            <a:r>
              <a:rPr lang="de-DE" sz="2400" dirty="0">
                <a:latin typeface="WsC Grundschrift" pitchFamily="2" charset="0"/>
              </a:rPr>
              <a:t>Sparen</a:t>
            </a:r>
          </a:p>
        </p:txBody>
      </p:sp>
      <p:sp>
        <p:nvSpPr>
          <p:cNvPr id="19" name="Textfeld 18">
            <a:extLst>
              <a:ext uri="{FF2B5EF4-FFF2-40B4-BE49-F238E27FC236}">
                <a16:creationId xmlns:a16="http://schemas.microsoft.com/office/drawing/2014/main" id="{161C6852-E7C7-D9AA-2DA8-02F86CF1EF14}"/>
              </a:ext>
            </a:extLst>
          </p:cNvPr>
          <p:cNvSpPr txBox="1"/>
          <p:nvPr/>
        </p:nvSpPr>
        <p:spPr>
          <a:xfrm>
            <a:off x="7937500" y="5385435"/>
            <a:ext cx="3213100" cy="461665"/>
          </a:xfrm>
          <a:prstGeom prst="rect">
            <a:avLst/>
          </a:prstGeom>
          <a:noFill/>
        </p:spPr>
        <p:txBody>
          <a:bodyPr wrap="square" rtlCol="0">
            <a:spAutoFit/>
          </a:bodyPr>
          <a:lstStyle/>
          <a:p>
            <a:r>
              <a:rPr lang="de-DE" sz="2400" dirty="0">
                <a:latin typeface="WsC Grundschrift" pitchFamily="2" charset="0"/>
              </a:rPr>
              <a:t>Ausgeben</a:t>
            </a:r>
          </a:p>
        </p:txBody>
      </p:sp>
      <p:pic>
        <p:nvPicPr>
          <p:cNvPr id="21" name="Grafik 20">
            <a:extLst>
              <a:ext uri="{FF2B5EF4-FFF2-40B4-BE49-F238E27FC236}">
                <a16:creationId xmlns:a16="http://schemas.microsoft.com/office/drawing/2014/main" id="{88F56599-AC44-924F-92DA-8F0386B847CA}"/>
              </a:ext>
            </a:extLst>
          </p:cNvPr>
          <p:cNvPicPr>
            <a:picLocks noChangeAspect="1"/>
          </p:cNvPicPr>
          <p:nvPr/>
        </p:nvPicPr>
        <p:blipFill>
          <a:blip r:embed="rId8"/>
          <a:stretch>
            <a:fillRect/>
          </a:stretch>
        </p:blipFill>
        <p:spPr>
          <a:xfrm>
            <a:off x="2273300" y="4042014"/>
            <a:ext cx="1517650" cy="857250"/>
          </a:xfrm>
          <a:prstGeom prst="rect">
            <a:avLst/>
          </a:prstGeom>
        </p:spPr>
      </p:pic>
      <p:pic>
        <p:nvPicPr>
          <p:cNvPr id="6" name="Grafik 5">
            <a:extLst>
              <a:ext uri="{FF2B5EF4-FFF2-40B4-BE49-F238E27FC236}">
                <a16:creationId xmlns:a16="http://schemas.microsoft.com/office/drawing/2014/main" id="{8077CB92-3016-9CB1-A950-196C9D4989D8}"/>
              </a:ext>
            </a:extLst>
          </p:cNvPr>
          <p:cNvPicPr>
            <a:picLocks noChangeAspect="1"/>
          </p:cNvPicPr>
          <p:nvPr/>
        </p:nvPicPr>
        <p:blipFill>
          <a:blip r:embed="rId9"/>
          <a:stretch>
            <a:fillRect/>
          </a:stretch>
        </p:blipFill>
        <p:spPr>
          <a:xfrm>
            <a:off x="11841360" y="107582"/>
            <a:ext cx="477640" cy="888365"/>
          </a:xfrm>
          <a:prstGeom prst="rect">
            <a:avLst/>
          </a:prstGeom>
        </p:spPr>
      </p:pic>
    </p:spTree>
    <p:extLst>
      <p:ext uri="{BB962C8B-B14F-4D97-AF65-F5344CB8AC3E}">
        <p14:creationId xmlns:p14="http://schemas.microsoft.com/office/powerpoint/2010/main" val="425536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treffen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8217634"/>
          </a:xfrm>
          <a:prstGeom prst="rect">
            <a:avLst/>
          </a:prstGeom>
          <a:noFill/>
        </p:spPr>
        <p:txBody>
          <a:bodyPr wrap="square" rtlCol="0">
            <a:spAutoFit/>
          </a:bodyPr>
          <a:lstStyle/>
          <a:p>
            <a:pPr algn="ctr"/>
            <a:r>
              <a:rPr lang="de-DE" sz="2400" dirty="0">
                <a:latin typeface="WsC Grundschrift" pitchFamily="2" charset="0"/>
              </a:rPr>
              <a:t>Leon entscheidet sich für Option 4, da diese Option all seine Kriterien erfüllt.</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575" y="799197"/>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1975" y="3335193"/>
            <a:ext cx="3835400" cy="3835400"/>
          </a:xfrm>
          <a:prstGeom prst="rect">
            <a:avLst/>
          </a:prstGeom>
        </p:spPr>
      </p:pic>
      <p:pic>
        <p:nvPicPr>
          <p:cNvPr id="8" name="Grafik 7">
            <a:extLst>
              <a:ext uri="{FF2B5EF4-FFF2-40B4-BE49-F238E27FC236}">
                <a16:creationId xmlns:a16="http://schemas.microsoft.com/office/drawing/2014/main" id="{CAD42628-D147-F33B-A438-15333728229B}"/>
              </a:ext>
            </a:extLst>
          </p:cNvPr>
          <p:cNvPicPr>
            <a:picLocks noChangeAspect="1"/>
          </p:cNvPicPr>
          <p:nvPr/>
        </p:nvPicPr>
        <p:blipFill>
          <a:blip r:embed="rId5"/>
          <a:stretch>
            <a:fillRect/>
          </a:stretch>
        </p:blipFill>
        <p:spPr>
          <a:xfrm>
            <a:off x="8051800" y="4831212"/>
            <a:ext cx="1600200" cy="908050"/>
          </a:xfrm>
          <a:prstGeom prst="rect">
            <a:avLst/>
          </a:prstGeom>
        </p:spPr>
      </p:pic>
      <p:pic>
        <p:nvPicPr>
          <p:cNvPr id="11" name="Grafik 10">
            <a:extLst>
              <a:ext uri="{FF2B5EF4-FFF2-40B4-BE49-F238E27FC236}">
                <a16:creationId xmlns:a16="http://schemas.microsoft.com/office/drawing/2014/main" id="{FA5D0A1E-2227-D81B-A17E-8F4FCA20F8C8}"/>
              </a:ext>
            </a:extLst>
          </p:cNvPr>
          <p:cNvPicPr>
            <a:picLocks noChangeAspect="1"/>
          </p:cNvPicPr>
          <p:nvPr/>
        </p:nvPicPr>
        <p:blipFill>
          <a:blip r:embed="rId5"/>
          <a:stretch>
            <a:fillRect/>
          </a:stretch>
        </p:blipFill>
        <p:spPr>
          <a:xfrm>
            <a:off x="7794625" y="1822005"/>
            <a:ext cx="1600200" cy="908050"/>
          </a:xfrm>
          <a:prstGeom prst="rect">
            <a:avLst/>
          </a:prstGeom>
        </p:spPr>
      </p:pic>
      <p:pic>
        <p:nvPicPr>
          <p:cNvPr id="15" name="Grafik 14">
            <a:extLst>
              <a:ext uri="{FF2B5EF4-FFF2-40B4-BE49-F238E27FC236}">
                <a16:creationId xmlns:a16="http://schemas.microsoft.com/office/drawing/2014/main" id="{10DC27F3-0CE3-D92B-D6F0-4CC5E9478D4B}"/>
              </a:ext>
            </a:extLst>
          </p:cNvPr>
          <p:cNvPicPr>
            <a:picLocks noChangeAspect="1"/>
          </p:cNvPicPr>
          <p:nvPr/>
        </p:nvPicPr>
        <p:blipFill>
          <a:blip r:embed="rId6"/>
          <a:stretch>
            <a:fillRect/>
          </a:stretch>
        </p:blipFill>
        <p:spPr>
          <a:xfrm>
            <a:off x="8988425" y="2179973"/>
            <a:ext cx="996950" cy="996950"/>
          </a:xfrm>
          <a:prstGeom prst="rect">
            <a:avLst/>
          </a:prstGeom>
        </p:spPr>
      </p:pic>
      <p:pic>
        <p:nvPicPr>
          <p:cNvPr id="17" name="Grafik 16">
            <a:extLst>
              <a:ext uri="{FF2B5EF4-FFF2-40B4-BE49-F238E27FC236}">
                <a16:creationId xmlns:a16="http://schemas.microsoft.com/office/drawing/2014/main" id="{5982AFFA-DCFD-2565-F0D9-DDE699327985}"/>
              </a:ext>
            </a:extLst>
          </p:cNvPr>
          <p:cNvPicPr>
            <a:picLocks noChangeAspect="1"/>
          </p:cNvPicPr>
          <p:nvPr/>
        </p:nvPicPr>
        <p:blipFill>
          <a:blip r:embed="rId7"/>
          <a:stretch>
            <a:fillRect/>
          </a:stretch>
        </p:blipFill>
        <p:spPr>
          <a:xfrm>
            <a:off x="8578850" y="2813426"/>
            <a:ext cx="914400" cy="914400"/>
          </a:xfrm>
          <a:prstGeom prst="rect">
            <a:avLst/>
          </a:prstGeom>
        </p:spPr>
      </p:pic>
      <p:sp>
        <p:nvSpPr>
          <p:cNvPr id="18" name="Textfeld 17">
            <a:extLst>
              <a:ext uri="{FF2B5EF4-FFF2-40B4-BE49-F238E27FC236}">
                <a16:creationId xmlns:a16="http://schemas.microsoft.com/office/drawing/2014/main" id="{7D05D033-33CA-D65E-86A5-5CF55F8EE7AF}"/>
              </a:ext>
            </a:extLst>
          </p:cNvPr>
          <p:cNvSpPr txBox="1"/>
          <p:nvPr/>
        </p:nvSpPr>
        <p:spPr>
          <a:xfrm>
            <a:off x="8321675" y="3721274"/>
            <a:ext cx="3213100" cy="461665"/>
          </a:xfrm>
          <a:prstGeom prst="rect">
            <a:avLst/>
          </a:prstGeom>
          <a:noFill/>
        </p:spPr>
        <p:txBody>
          <a:bodyPr wrap="square" rtlCol="0">
            <a:spAutoFit/>
          </a:bodyPr>
          <a:lstStyle/>
          <a:p>
            <a:r>
              <a:rPr lang="de-DE" sz="2400" dirty="0">
                <a:latin typeface="WsC Grundschrift" pitchFamily="2" charset="0"/>
              </a:rPr>
              <a:t>Sparen</a:t>
            </a:r>
          </a:p>
        </p:txBody>
      </p:sp>
      <p:sp>
        <p:nvSpPr>
          <p:cNvPr id="19" name="Textfeld 18">
            <a:extLst>
              <a:ext uri="{FF2B5EF4-FFF2-40B4-BE49-F238E27FC236}">
                <a16:creationId xmlns:a16="http://schemas.microsoft.com/office/drawing/2014/main" id="{161C6852-E7C7-D9AA-2DA8-02F86CF1EF14}"/>
              </a:ext>
            </a:extLst>
          </p:cNvPr>
          <p:cNvSpPr txBox="1"/>
          <p:nvPr/>
        </p:nvSpPr>
        <p:spPr>
          <a:xfrm>
            <a:off x="8131175" y="6282035"/>
            <a:ext cx="3213100" cy="461665"/>
          </a:xfrm>
          <a:prstGeom prst="rect">
            <a:avLst/>
          </a:prstGeom>
          <a:noFill/>
        </p:spPr>
        <p:txBody>
          <a:bodyPr wrap="square" rtlCol="0">
            <a:spAutoFit/>
          </a:bodyPr>
          <a:lstStyle/>
          <a:p>
            <a:r>
              <a:rPr lang="de-DE" sz="2400" dirty="0">
                <a:latin typeface="WsC Grundschrift" pitchFamily="2" charset="0"/>
              </a:rPr>
              <a:t>Ausgeben</a:t>
            </a:r>
          </a:p>
        </p:txBody>
      </p:sp>
      <p:pic>
        <p:nvPicPr>
          <p:cNvPr id="21" name="Grafik 20">
            <a:extLst>
              <a:ext uri="{FF2B5EF4-FFF2-40B4-BE49-F238E27FC236}">
                <a16:creationId xmlns:a16="http://schemas.microsoft.com/office/drawing/2014/main" id="{88F56599-AC44-924F-92DA-8F0386B847CA}"/>
              </a:ext>
            </a:extLst>
          </p:cNvPr>
          <p:cNvPicPr>
            <a:picLocks noChangeAspect="1"/>
          </p:cNvPicPr>
          <p:nvPr/>
        </p:nvPicPr>
        <p:blipFill>
          <a:blip r:embed="rId8"/>
          <a:stretch>
            <a:fillRect/>
          </a:stretch>
        </p:blipFill>
        <p:spPr>
          <a:xfrm>
            <a:off x="7258050" y="2581399"/>
            <a:ext cx="1517650" cy="857250"/>
          </a:xfrm>
          <a:prstGeom prst="rect">
            <a:avLst/>
          </a:prstGeom>
        </p:spPr>
      </p:pic>
      <p:pic>
        <p:nvPicPr>
          <p:cNvPr id="9" name="Grafik 8">
            <a:extLst>
              <a:ext uri="{FF2B5EF4-FFF2-40B4-BE49-F238E27FC236}">
                <a16:creationId xmlns:a16="http://schemas.microsoft.com/office/drawing/2014/main" id="{CBBE0067-3BB0-37F5-DFB2-87C424C897D0}"/>
              </a:ext>
            </a:extLst>
          </p:cNvPr>
          <p:cNvPicPr>
            <a:picLocks noChangeAspect="1"/>
          </p:cNvPicPr>
          <p:nvPr/>
        </p:nvPicPr>
        <p:blipFill>
          <a:blip r:embed="rId9"/>
          <a:stretch>
            <a:fillRect/>
          </a:stretch>
        </p:blipFill>
        <p:spPr>
          <a:xfrm>
            <a:off x="376369" y="1756432"/>
            <a:ext cx="3267739" cy="2840982"/>
          </a:xfrm>
          <a:prstGeom prst="rect">
            <a:avLst/>
          </a:prstGeom>
        </p:spPr>
      </p:pic>
      <p:pic>
        <p:nvPicPr>
          <p:cNvPr id="22" name="Grafik 21">
            <a:extLst>
              <a:ext uri="{FF2B5EF4-FFF2-40B4-BE49-F238E27FC236}">
                <a16:creationId xmlns:a16="http://schemas.microsoft.com/office/drawing/2014/main" id="{17E03072-BED9-6202-0AD0-FBA37749FD73}"/>
              </a:ext>
            </a:extLst>
          </p:cNvPr>
          <p:cNvPicPr>
            <a:picLocks noChangeAspect="1"/>
          </p:cNvPicPr>
          <p:nvPr/>
        </p:nvPicPr>
        <p:blipFill>
          <a:blip r:embed="rId10"/>
          <a:stretch>
            <a:fillRect/>
          </a:stretch>
        </p:blipFill>
        <p:spPr>
          <a:xfrm>
            <a:off x="3810669" y="1756432"/>
            <a:ext cx="3261643" cy="2383743"/>
          </a:xfrm>
          <a:prstGeom prst="rect">
            <a:avLst/>
          </a:prstGeom>
        </p:spPr>
      </p:pic>
      <p:sp>
        <p:nvSpPr>
          <p:cNvPr id="23" name="Textfeld 22">
            <a:extLst>
              <a:ext uri="{FF2B5EF4-FFF2-40B4-BE49-F238E27FC236}">
                <a16:creationId xmlns:a16="http://schemas.microsoft.com/office/drawing/2014/main" id="{161A5240-29DE-543E-AE91-1B65672580DA}"/>
              </a:ext>
            </a:extLst>
          </p:cNvPr>
          <p:cNvSpPr txBox="1"/>
          <p:nvPr/>
        </p:nvSpPr>
        <p:spPr>
          <a:xfrm>
            <a:off x="2326948" y="4739051"/>
            <a:ext cx="3501562" cy="1569660"/>
          </a:xfrm>
          <a:prstGeom prst="rect">
            <a:avLst/>
          </a:prstGeom>
          <a:noFill/>
        </p:spPr>
        <p:txBody>
          <a:bodyPr wrap="square" rtlCol="0">
            <a:spAutoFit/>
          </a:bodyPr>
          <a:lstStyle/>
          <a:p>
            <a:r>
              <a:rPr lang="de-DE" sz="2400" dirty="0">
                <a:latin typeface="WsC Grundschrift" pitchFamily="2" charset="0"/>
              </a:rPr>
              <a:t>Einnahmen – Ausgaben</a:t>
            </a:r>
          </a:p>
          <a:p>
            <a:r>
              <a:rPr lang="de-DE" sz="2400" dirty="0">
                <a:latin typeface="WsC Grundschrift" pitchFamily="2" charset="0"/>
              </a:rPr>
              <a:t>37 € - 9 € = </a:t>
            </a:r>
            <a:r>
              <a:rPr lang="de-DE" sz="2400" b="1" dirty="0">
                <a:latin typeface="WsC Grundschrift" pitchFamily="2" charset="0"/>
              </a:rPr>
              <a:t>28 €</a:t>
            </a:r>
          </a:p>
          <a:p>
            <a:endParaRPr lang="de-DE" sz="2400" b="1" dirty="0">
              <a:latin typeface="WsC Grundschrift" pitchFamily="2" charset="0"/>
            </a:endParaRPr>
          </a:p>
          <a:p>
            <a:endParaRPr lang="de-DE" sz="2400" dirty="0">
              <a:latin typeface="WsC Grundschrift" pitchFamily="2" charset="0"/>
            </a:endParaRPr>
          </a:p>
        </p:txBody>
      </p:sp>
      <p:pic>
        <p:nvPicPr>
          <p:cNvPr id="5" name="Grafik 4">
            <a:extLst>
              <a:ext uri="{FF2B5EF4-FFF2-40B4-BE49-F238E27FC236}">
                <a16:creationId xmlns:a16="http://schemas.microsoft.com/office/drawing/2014/main" id="{46277279-F173-C7E6-66D3-254746738406}"/>
              </a:ext>
            </a:extLst>
          </p:cNvPr>
          <p:cNvPicPr>
            <a:picLocks noChangeAspect="1"/>
          </p:cNvPicPr>
          <p:nvPr/>
        </p:nvPicPr>
        <p:blipFill>
          <a:blip r:embed="rId11"/>
          <a:stretch>
            <a:fillRect/>
          </a:stretch>
        </p:blipFill>
        <p:spPr>
          <a:xfrm>
            <a:off x="11416497" y="83705"/>
            <a:ext cx="678648" cy="646331"/>
          </a:xfrm>
          <a:prstGeom prst="rect">
            <a:avLst/>
          </a:prstGeom>
        </p:spPr>
      </p:pic>
    </p:spTree>
    <p:extLst>
      <p:ext uri="{BB962C8B-B14F-4D97-AF65-F5344CB8AC3E}">
        <p14:creationId xmlns:p14="http://schemas.microsoft.com/office/powerpoint/2010/main" val="133120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treffen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8217634"/>
          </a:xfrm>
          <a:prstGeom prst="rect">
            <a:avLst/>
          </a:prstGeom>
          <a:noFill/>
        </p:spPr>
        <p:txBody>
          <a:bodyPr wrap="square" rtlCol="0">
            <a:spAutoFit/>
          </a:bodyPr>
          <a:lstStyle/>
          <a:p>
            <a:pPr algn="ctr"/>
            <a:r>
              <a:rPr lang="de-DE" sz="2400" dirty="0">
                <a:latin typeface="WsC Grundschrift" pitchFamily="2" charset="0"/>
              </a:rPr>
              <a:t>Leon entscheidet sich für Option 4, da diese Option all seine Kriterien erfüllt.</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575" y="799197"/>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1975" y="3335193"/>
            <a:ext cx="3835400" cy="3835400"/>
          </a:xfrm>
          <a:prstGeom prst="rect">
            <a:avLst/>
          </a:prstGeom>
        </p:spPr>
      </p:pic>
      <p:pic>
        <p:nvPicPr>
          <p:cNvPr id="8" name="Grafik 7">
            <a:extLst>
              <a:ext uri="{FF2B5EF4-FFF2-40B4-BE49-F238E27FC236}">
                <a16:creationId xmlns:a16="http://schemas.microsoft.com/office/drawing/2014/main" id="{CAD42628-D147-F33B-A438-15333728229B}"/>
              </a:ext>
            </a:extLst>
          </p:cNvPr>
          <p:cNvPicPr>
            <a:picLocks noChangeAspect="1"/>
          </p:cNvPicPr>
          <p:nvPr/>
        </p:nvPicPr>
        <p:blipFill>
          <a:blip r:embed="rId5"/>
          <a:stretch>
            <a:fillRect/>
          </a:stretch>
        </p:blipFill>
        <p:spPr>
          <a:xfrm>
            <a:off x="8051800" y="4831212"/>
            <a:ext cx="1600200" cy="908050"/>
          </a:xfrm>
          <a:prstGeom prst="rect">
            <a:avLst/>
          </a:prstGeom>
        </p:spPr>
      </p:pic>
      <p:pic>
        <p:nvPicPr>
          <p:cNvPr id="11" name="Grafik 10">
            <a:extLst>
              <a:ext uri="{FF2B5EF4-FFF2-40B4-BE49-F238E27FC236}">
                <a16:creationId xmlns:a16="http://schemas.microsoft.com/office/drawing/2014/main" id="{FA5D0A1E-2227-D81B-A17E-8F4FCA20F8C8}"/>
              </a:ext>
            </a:extLst>
          </p:cNvPr>
          <p:cNvPicPr>
            <a:picLocks noChangeAspect="1"/>
          </p:cNvPicPr>
          <p:nvPr/>
        </p:nvPicPr>
        <p:blipFill>
          <a:blip r:embed="rId5"/>
          <a:stretch>
            <a:fillRect/>
          </a:stretch>
        </p:blipFill>
        <p:spPr>
          <a:xfrm>
            <a:off x="7794625" y="1822005"/>
            <a:ext cx="1600200" cy="908050"/>
          </a:xfrm>
          <a:prstGeom prst="rect">
            <a:avLst/>
          </a:prstGeom>
        </p:spPr>
      </p:pic>
      <p:pic>
        <p:nvPicPr>
          <p:cNvPr id="15" name="Grafik 14">
            <a:extLst>
              <a:ext uri="{FF2B5EF4-FFF2-40B4-BE49-F238E27FC236}">
                <a16:creationId xmlns:a16="http://schemas.microsoft.com/office/drawing/2014/main" id="{10DC27F3-0CE3-D92B-D6F0-4CC5E9478D4B}"/>
              </a:ext>
            </a:extLst>
          </p:cNvPr>
          <p:cNvPicPr>
            <a:picLocks noChangeAspect="1"/>
          </p:cNvPicPr>
          <p:nvPr/>
        </p:nvPicPr>
        <p:blipFill>
          <a:blip r:embed="rId6"/>
          <a:stretch>
            <a:fillRect/>
          </a:stretch>
        </p:blipFill>
        <p:spPr>
          <a:xfrm>
            <a:off x="8988425" y="2179973"/>
            <a:ext cx="996950" cy="996950"/>
          </a:xfrm>
          <a:prstGeom prst="rect">
            <a:avLst/>
          </a:prstGeom>
        </p:spPr>
      </p:pic>
      <p:pic>
        <p:nvPicPr>
          <p:cNvPr id="17" name="Grafik 16">
            <a:extLst>
              <a:ext uri="{FF2B5EF4-FFF2-40B4-BE49-F238E27FC236}">
                <a16:creationId xmlns:a16="http://schemas.microsoft.com/office/drawing/2014/main" id="{5982AFFA-DCFD-2565-F0D9-DDE699327985}"/>
              </a:ext>
            </a:extLst>
          </p:cNvPr>
          <p:cNvPicPr>
            <a:picLocks noChangeAspect="1"/>
          </p:cNvPicPr>
          <p:nvPr/>
        </p:nvPicPr>
        <p:blipFill>
          <a:blip r:embed="rId7"/>
          <a:stretch>
            <a:fillRect/>
          </a:stretch>
        </p:blipFill>
        <p:spPr>
          <a:xfrm>
            <a:off x="8578850" y="2813426"/>
            <a:ext cx="914400" cy="914400"/>
          </a:xfrm>
          <a:prstGeom prst="rect">
            <a:avLst/>
          </a:prstGeom>
        </p:spPr>
      </p:pic>
      <p:sp>
        <p:nvSpPr>
          <p:cNvPr id="18" name="Textfeld 17">
            <a:extLst>
              <a:ext uri="{FF2B5EF4-FFF2-40B4-BE49-F238E27FC236}">
                <a16:creationId xmlns:a16="http://schemas.microsoft.com/office/drawing/2014/main" id="{7D05D033-33CA-D65E-86A5-5CF55F8EE7AF}"/>
              </a:ext>
            </a:extLst>
          </p:cNvPr>
          <p:cNvSpPr txBox="1"/>
          <p:nvPr/>
        </p:nvSpPr>
        <p:spPr>
          <a:xfrm>
            <a:off x="8321675" y="3721274"/>
            <a:ext cx="3213100" cy="461665"/>
          </a:xfrm>
          <a:prstGeom prst="rect">
            <a:avLst/>
          </a:prstGeom>
          <a:noFill/>
        </p:spPr>
        <p:txBody>
          <a:bodyPr wrap="square" rtlCol="0">
            <a:spAutoFit/>
          </a:bodyPr>
          <a:lstStyle/>
          <a:p>
            <a:r>
              <a:rPr lang="de-DE" sz="2400" dirty="0">
                <a:latin typeface="WsC Grundschrift" pitchFamily="2" charset="0"/>
              </a:rPr>
              <a:t>Sparen</a:t>
            </a:r>
          </a:p>
        </p:txBody>
      </p:sp>
      <p:sp>
        <p:nvSpPr>
          <p:cNvPr id="19" name="Textfeld 18">
            <a:extLst>
              <a:ext uri="{FF2B5EF4-FFF2-40B4-BE49-F238E27FC236}">
                <a16:creationId xmlns:a16="http://schemas.microsoft.com/office/drawing/2014/main" id="{161C6852-E7C7-D9AA-2DA8-02F86CF1EF14}"/>
              </a:ext>
            </a:extLst>
          </p:cNvPr>
          <p:cNvSpPr txBox="1"/>
          <p:nvPr/>
        </p:nvSpPr>
        <p:spPr>
          <a:xfrm>
            <a:off x="8131175" y="6282035"/>
            <a:ext cx="3213100" cy="461665"/>
          </a:xfrm>
          <a:prstGeom prst="rect">
            <a:avLst/>
          </a:prstGeom>
          <a:noFill/>
        </p:spPr>
        <p:txBody>
          <a:bodyPr wrap="square" rtlCol="0">
            <a:spAutoFit/>
          </a:bodyPr>
          <a:lstStyle/>
          <a:p>
            <a:r>
              <a:rPr lang="de-DE" sz="2400" dirty="0">
                <a:latin typeface="WsC Grundschrift" pitchFamily="2" charset="0"/>
              </a:rPr>
              <a:t>Ausgeben</a:t>
            </a:r>
          </a:p>
        </p:txBody>
      </p:sp>
      <p:pic>
        <p:nvPicPr>
          <p:cNvPr id="21" name="Grafik 20">
            <a:extLst>
              <a:ext uri="{FF2B5EF4-FFF2-40B4-BE49-F238E27FC236}">
                <a16:creationId xmlns:a16="http://schemas.microsoft.com/office/drawing/2014/main" id="{88F56599-AC44-924F-92DA-8F0386B847CA}"/>
              </a:ext>
            </a:extLst>
          </p:cNvPr>
          <p:cNvPicPr>
            <a:picLocks noChangeAspect="1"/>
          </p:cNvPicPr>
          <p:nvPr/>
        </p:nvPicPr>
        <p:blipFill>
          <a:blip r:embed="rId8"/>
          <a:stretch>
            <a:fillRect/>
          </a:stretch>
        </p:blipFill>
        <p:spPr>
          <a:xfrm>
            <a:off x="7258050" y="2581399"/>
            <a:ext cx="1517650" cy="857250"/>
          </a:xfrm>
          <a:prstGeom prst="rect">
            <a:avLst/>
          </a:prstGeom>
        </p:spPr>
      </p:pic>
      <p:pic>
        <p:nvPicPr>
          <p:cNvPr id="22" name="Grafik 21">
            <a:extLst>
              <a:ext uri="{FF2B5EF4-FFF2-40B4-BE49-F238E27FC236}">
                <a16:creationId xmlns:a16="http://schemas.microsoft.com/office/drawing/2014/main" id="{17E03072-BED9-6202-0AD0-FBA37749FD73}"/>
              </a:ext>
            </a:extLst>
          </p:cNvPr>
          <p:cNvPicPr>
            <a:picLocks noChangeAspect="1"/>
          </p:cNvPicPr>
          <p:nvPr/>
        </p:nvPicPr>
        <p:blipFill>
          <a:blip r:embed="rId9"/>
          <a:stretch>
            <a:fillRect/>
          </a:stretch>
        </p:blipFill>
        <p:spPr>
          <a:xfrm>
            <a:off x="2378744" y="1907157"/>
            <a:ext cx="3261643" cy="2383743"/>
          </a:xfrm>
          <a:prstGeom prst="rect">
            <a:avLst/>
          </a:prstGeom>
        </p:spPr>
      </p:pic>
      <p:sp>
        <p:nvSpPr>
          <p:cNvPr id="23" name="Textfeld 22">
            <a:extLst>
              <a:ext uri="{FF2B5EF4-FFF2-40B4-BE49-F238E27FC236}">
                <a16:creationId xmlns:a16="http://schemas.microsoft.com/office/drawing/2014/main" id="{161A5240-29DE-543E-AE91-1B65672580DA}"/>
              </a:ext>
            </a:extLst>
          </p:cNvPr>
          <p:cNvSpPr txBox="1"/>
          <p:nvPr/>
        </p:nvSpPr>
        <p:spPr>
          <a:xfrm>
            <a:off x="2326948" y="4739051"/>
            <a:ext cx="3501562" cy="1569660"/>
          </a:xfrm>
          <a:prstGeom prst="rect">
            <a:avLst/>
          </a:prstGeom>
          <a:noFill/>
        </p:spPr>
        <p:txBody>
          <a:bodyPr wrap="square" rtlCol="0">
            <a:spAutoFit/>
          </a:bodyPr>
          <a:lstStyle/>
          <a:p>
            <a:r>
              <a:rPr lang="de-DE" sz="2400" dirty="0">
                <a:latin typeface="WsC Grundschrift" pitchFamily="2" charset="0"/>
              </a:rPr>
              <a:t>Einnahmen – Ausgaben</a:t>
            </a:r>
          </a:p>
          <a:p>
            <a:r>
              <a:rPr lang="de-DE" sz="2400" dirty="0">
                <a:latin typeface="WsC Grundschrift" pitchFamily="2" charset="0"/>
              </a:rPr>
              <a:t>37 € - 9 € = </a:t>
            </a:r>
            <a:r>
              <a:rPr lang="de-DE" sz="2400" b="1" dirty="0">
                <a:latin typeface="WsC Grundschrift" pitchFamily="2" charset="0"/>
              </a:rPr>
              <a:t>28 €</a:t>
            </a:r>
          </a:p>
          <a:p>
            <a:endParaRPr lang="de-DE" sz="2400" b="1" dirty="0">
              <a:latin typeface="WsC Grundschrift" pitchFamily="2" charset="0"/>
            </a:endParaRPr>
          </a:p>
          <a:p>
            <a:endParaRPr lang="de-DE" sz="2400" dirty="0">
              <a:latin typeface="WsC Grundschrift" pitchFamily="2" charset="0"/>
            </a:endParaRPr>
          </a:p>
        </p:txBody>
      </p:sp>
      <p:pic>
        <p:nvPicPr>
          <p:cNvPr id="5" name="Grafik 4">
            <a:extLst>
              <a:ext uri="{FF2B5EF4-FFF2-40B4-BE49-F238E27FC236}">
                <a16:creationId xmlns:a16="http://schemas.microsoft.com/office/drawing/2014/main" id="{8948F15A-4360-BB52-59E5-E83C3C0A6DDF}"/>
              </a:ext>
            </a:extLst>
          </p:cNvPr>
          <p:cNvPicPr>
            <a:picLocks noChangeAspect="1"/>
          </p:cNvPicPr>
          <p:nvPr/>
        </p:nvPicPr>
        <p:blipFill>
          <a:blip r:embed="rId10"/>
          <a:stretch>
            <a:fillRect/>
          </a:stretch>
        </p:blipFill>
        <p:spPr>
          <a:xfrm>
            <a:off x="11416497" y="83705"/>
            <a:ext cx="678648" cy="646331"/>
          </a:xfrm>
          <a:prstGeom prst="rect">
            <a:avLst/>
          </a:prstGeom>
        </p:spPr>
      </p:pic>
    </p:spTree>
    <p:extLst>
      <p:ext uri="{BB962C8B-B14F-4D97-AF65-F5344CB8AC3E}">
        <p14:creationId xmlns:p14="http://schemas.microsoft.com/office/powerpoint/2010/main" val="3510521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treffen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90600" y="1386156"/>
            <a:ext cx="10248900" cy="11172289"/>
          </a:xfrm>
          <a:prstGeom prst="rect">
            <a:avLst/>
          </a:prstGeom>
          <a:noFill/>
        </p:spPr>
        <p:txBody>
          <a:bodyPr wrap="square" rtlCol="0">
            <a:spAutoFit/>
          </a:bodyPr>
          <a:lstStyle/>
          <a:p>
            <a:pPr algn="ctr"/>
            <a:r>
              <a:rPr lang="de-DE" sz="2400" dirty="0">
                <a:latin typeface="WsC Grundschrift" pitchFamily="2" charset="0"/>
              </a:rPr>
              <a:t>Leon entscheidet sich für Option 4, da diese Option all seine Kriterien erfüllt.</a:t>
            </a:r>
          </a:p>
          <a:p>
            <a:pPr algn="ctr"/>
            <a:endParaRPr lang="de-DE" sz="2400" dirty="0">
              <a:latin typeface="WsC Grundschrift" pitchFamily="2" charset="0"/>
            </a:endParaRPr>
          </a:p>
          <a:p>
            <a:pPr marL="342900" indent="-342900">
              <a:buFont typeface="Arial" panose="020B0604020202020204" pitchFamily="34" charset="0"/>
              <a:buChar char="•"/>
            </a:pPr>
            <a:r>
              <a:rPr lang="de-DE" sz="2400" dirty="0">
                <a:latin typeface="WsC Grundschrift" pitchFamily="2" charset="0"/>
              </a:rPr>
              <a:t>Einnahmen: höchstens zwei Nebenjobs als Einnahmequelle </a:t>
            </a:r>
            <a:r>
              <a:rPr lang="de-DE" sz="2400" dirty="0">
                <a:latin typeface="WsC Grundschrift" pitchFamily="2" charset="0"/>
                <a:sym typeface="Wingdings" panose="05000000000000000000" pitchFamily="2" charset="2"/>
              </a:rPr>
              <a:t> Zeitungen austragen und Rasen mähen</a:t>
            </a:r>
          </a:p>
          <a:p>
            <a:pPr marL="342900" indent="-342900">
              <a:buFont typeface="Arial" panose="020B0604020202020204" pitchFamily="34" charset="0"/>
              <a:buChar char="•"/>
            </a:pPr>
            <a:endParaRPr lang="de-DE" sz="2400" dirty="0">
              <a:latin typeface="WsC Grundschrift" pitchFamily="2" charset="0"/>
            </a:endParaRPr>
          </a:p>
          <a:p>
            <a:pPr marL="342900" indent="-342900">
              <a:buFont typeface="Arial" panose="020B0604020202020204" pitchFamily="34" charset="0"/>
              <a:buChar char="•"/>
            </a:pPr>
            <a:r>
              <a:rPr lang="de-DE" sz="2400" dirty="0">
                <a:latin typeface="WsC Grundschrift" pitchFamily="2" charset="0"/>
              </a:rPr>
              <a:t>Ausgaben: monatlichen Betrag zum freien Ausgeben festlegen </a:t>
            </a:r>
            <a:r>
              <a:rPr lang="de-DE" sz="2400" dirty="0">
                <a:latin typeface="WsC Grundschrift" pitchFamily="2" charset="0"/>
                <a:sym typeface="Wingdings" panose="05000000000000000000" pitchFamily="2" charset="2"/>
              </a:rPr>
              <a:t> 10 €</a:t>
            </a:r>
          </a:p>
          <a:p>
            <a:pPr marL="342900" indent="-342900">
              <a:buFont typeface="Arial" panose="020B0604020202020204" pitchFamily="34" charset="0"/>
              <a:buChar char="•"/>
            </a:pPr>
            <a:endParaRPr lang="de-DE" sz="2400" dirty="0">
              <a:latin typeface="WsC Grundschrift" pitchFamily="2" charset="0"/>
            </a:endParaRPr>
          </a:p>
          <a:p>
            <a:pPr marL="342900" indent="-342900">
              <a:buFont typeface="Arial" panose="020B0604020202020204" pitchFamily="34" charset="0"/>
              <a:buChar char="•"/>
            </a:pPr>
            <a:r>
              <a:rPr lang="de-DE" sz="2400" dirty="0">
                <a:latin typeface="WsC Grundschrift" pitchFamily="2" charset="0"/>
              </a:rPr>
              <a:t>Sparen: Sparrate erhöhen </a:t>
            </a:r>
            <a:r>
              <a:rPr lang="de-DE" sz="2400" dirty="0">
                <a:latin typeface="WsC Grundschrift" pitchFamily="2" charset="0"/>
                <a:sym typeface="Wingdings" panose="05000000000000000000" pitchFamily="2" charset="2"/>
              </a:rPr>
              <a:t> von 9 € auf 18 €</a:t>
            </a: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5" name="Grafik 4">
            <a:extLst>
              <a:ext uri="{FF2B5EF4-FFF2-40B4-BE49-F238E27FC236}">
                <a16:creationId xmlns:a16="http://schemas.microsoft.com/office/drawing/2014/main" id="{CF186AEA-E2C5-ED1E-4BE3-4B1A31041C2E}"/>
              </a:ext>
            </a:extLst>
          </p:cNvPr>
          <p:cNvPicPr>
            <a:picLocks noChangeAspect="1"/>
          </p:cNvPicPr>
          <p:nvPr/>
        </p:nvPicPr>
        <p:blipFill>
          <a:blip r:embed="rId3"/>
          <a:stretch>
            <a:fillRect/>
          </a:stretch>
        </p:blipFill>
        <p:spPr>
          <a:xfrm>
            <a:off x="11416497" y="83705"/>
            <a:ext cx="678648" cy="646331"/>
          </a:xfrm>
          <a:prstGeom prst="rect">
            <a:avLst/>
          </a:prstGeom>
        </p:spPr>
      </p:pic>
    </p:spTree>
    <p:extLst>
      <p:ext uri="{BB962C8B-B14F-4D97-AF65-F5344CB8AC3E}">
        <p14:creationId xmlns:p14="http://schemas.microsoft.com/office/powerpoint/2010/main" val="92498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überprüfen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90600" y="1386156"/>
            <a:ext cx="10248900" cy="9325630"/>
          </a:xfrm>
          <a:prstGeom prst="rect">
            <a:avLst/>
          </a:prstGeom>
          <a:noFill/>
        </p:spPr>
        <p:txBody>
          <a:bodyPr wrap="square" rtlCol="0">
            <a:spAutoFit/>
          </a:bodyPr>
          <a:lstStyle/>
          <a:p>
            <a:pPr algn="ctr"/>
            <a:r>
              <a:rPr lang="de-DE" sz="2400" dirty="0">
                <a:latin typeface="WsC Grundschrift" pitchFamily="2" charset="0"/>
              </a:rPr>
              <a:t>In den nächsten Monaten muss Leon immer wieder überprüfen, ob sein Haushaltsplan und sein festgelegtes Budget gut umsetzbar sind. </a:t>
            </a:r>
          </a:p>
          <a:p>
            <a:pPr algn="ctr"/>
            <a:endParaRPr lang="de-DE" sz="2400" b="1" dirty="0">
              <a:latin typeface="WsC Grundschrift" pitchFamily="2" charset="0"/>
            </a:endParaRPr>
          </a:p>
          <a:p>
            <a:pPr algn="ctr"/>
            <a:r>
              <a:rPr lang="de-DE" sz="2400" b="1" dirty="0">
                <a:latin typeface="WsC Grundschrift" pitchFamily="2" charset="0"/>
              </a:rPr>
              <a:t>Welche Probleme könnten auftreten?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5" name="Grafik 4">
            <a:extLst>
              <a:ext uri="{FF2B5EF4-FFF2-40B4-BE49-F238E27FC236}">
                <a16:creationId xmlns:a16="http://schemas.microsoft.com/office/drawing/2014/main" id="{CDD5FD69-9DA7-9152-5B31-1156F8383034}"/>
              </a:ext>
            </a:extLst>
          </p:cNvPr>
          <p:cNvPicPr>
            <a:picLocks noChangeAspect="1"/>
          </p:cNvPicPr>
          <p:nvPr/>
        </p:nvPicPr>
        <p:blipFill>
          <a:blip r:embed="rId3"/>
          <a:stretch>
            <a:fillRect/>
          </a:stretch>
        </p:blipFill>
        <p:spPr>
          <a:xfrm>
            <a:off x="11373596" y="99192"/>
            <a:ext cx="818404" cy="775739"/>
          </a:xfrm>
          <a:prstGeom prst="rect">
            <a:avLst/>
          </a:prstGeom>
        </p:spPr>
      </p:pic>
    </p:spTree>
    <p:extLst>
      <p:ext uri="{BB962C8B-B14F-4D97-AF65-F5344CB8AC3E}">
        <p14:creationId xmlns:p14="http://schemas.microsoft.com/office/powerpoint/2010/main" val="715942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überprüfen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90600" y="1473200"/>
            <a:ext cx="9683750" cy="11541621"/>
          </a:xfrm>
          <a:prstGeom prst="rect">
            <a:avLst/>
          </a:prstGeom>
          <a:noFill/>
        </p:spPr>
        <p:txBody>
          <a:bodyPr wrap="square" rtlCol="0">
            <a:spAutoFit/>
          </a:bodyPr>
          <a:lstStyle/>
          <a:p>
            <a:pPr algn="ctr"/>
            <a:r>
              <a:rPr lang="de-DE" sz="2400" dirty="0">
                <a:latin typeface="WsC Grundschrift" pitchFamily="2" charset="0"/>
              </a:rPr>
              <a:t>In den nächsten Monaten muss Leon immer wieder überprüfen, ob sein Haushaltsplan und sein festgelegtes Budget gut umsetzbar sind. </a:t>
            </a:r>
          </a:p>
          <a:p>
            <a:pPr algn="ctr"/>
            <a:endParaRPr lang="de-DE" sz="2400" dirty="0">
              <a:latin typeface="WsC Grundschrift" pitchFamily="2" charset="0"/>
            </a:endParaRPr>
          </a:p>
          <a:p>
            <a:pPr algn="ctr"/>
            <a:r>
              <a:rPr lang="de-DE" sz="2400" b="1" dirty="0">
                <a:latin typeface="WsC Grundschrift" pitchFamily="2" charset="0"/>
              </a:rPr>
              <a:t>Welche Probleme könnten auftreten?</a:t>
            </a:r>
          </a:p>
          <a:p>
            <a:pPr algn="ctr"/>
            <a:endParaRPr lang="de-DE" sz="2400" dirty="0">
              <a:latin typeface="WsC Grundschrift" pitchFamily="2" charset="0"/>
            </a:endParaRPr>
          </a:p>
          <a:p>
            <a:pPr algn="ctr"/>
            <a:r>
              <a:rPr lang="de-DE" sz="2400" dirty="0">
                <a:latin typeface="WsC Grundschrift" pitchFamily="2" charset="0"/>
              </a:rPr>
              <a:t>Leon hat zu wenig Geld zum freien Ausgeben und muss mehr Geld zum Ausgeben beiseitelegen. Deshalb muss er auch den Sparbetrag anpassen.</a:t>
            </a:r>
          </a:p>
          <a:p>
            <a:pPr algn="ctr"/>
            <a:endParaRPr lang="de-DE" sz="2400" dirty="0">
              <a:latin typeface="WsC Grundschrift" pitchFamily="2" charset="0"/>
            </a:endParaRPr>
          </a:p>
          <a:p>
            <a:pPr algn="ctr"/>
            <a:r>
              <a:rPr lang="de-DE" sz="2400" dirty="0">
                <a:latin typeface="WsC Grundschrift" pitchFamily="2" charset="0"/>
              </a:rPr>
              <a:t>Leon hat eine ungeplante größere Ausgabe und muss die Sparrate deshalb anpassen.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3" name="Grafik 12">
            <a:extLst>
              <a:ext uri="{FF2B5EF4-FFF2-40B4-BE49-F238E27FC236}">
                <a16:creationId xmlns:a16="http://schemas.microsoft.com/office/drawing/2014/main" id="{5CAE2CA5-5436-C1F0-2DFC-373EB941365F}"/>
              </a:ext>
            </a:extLst>
          </p:cNvPr>
          <p:cNvPicPr>
            <a:picLocks noChangeAspect="1"/>
          </p:cNvPicPr>
          <p:nvPr/>
        </p:nvPicPr>
        <p:blipFill>
          <a:blip r:embed="rId2"/>
          <a:stretch>
            <a:fillRect/>
          </a:stretch>
        </p:blipFill>
        <p:spPr>
          <a:xfrm>
            <a:off x="10674350" y="2971800"/>
            <a:ext cx="1517650" cy="3771900"/>
          </a:xfrm>
          <a:prstGeom prst="rect">
            <a:avLst/>
          </a:prstGeom>
        </p:spPr>
      </p:pic>
      <p:pic>
        <p:nvPicPr>
          <p:cNvPr id="5" name="Grafik 4">
            <a:extLst>
              <a:ext uri="{FF2B5EF4-FFF2-40B4-BE49-F238E27FC236}">
                <a16:creationId xmlns:a16="http://schemas.microsoft.com/office/drawing/2014/main" id="{8B916A94-0D58-E1EA-1F33-24B81F39752C}"/>
              </a:ext>
            </a:extLst>
          </p:cNvPr>
          <p:cNvPicPr>
            <a:picLocks noChangeAspect="1"/>
          </p:cNvPicPr>
          <p:nvPr/>
        </p:nvPicPr>
        <p:blipFill>
          <a:blip r:embed="rId3"/>
          <a:stretch>
            <a:fillRect/>
          </a:stretch>
        </p:blipFill>
        <p:spPr>
          <a:xfrm>
            <a:off x="11373596" y="99192"/>
            <a:ext cx="818404" cy="775739"/>
          </a:xfrm>
          <a:prstGeom prst="rect">
            <a:avLst/>
          </a:prstGeom>
        </p:spPr>
      </p:pic>
    </p:spTree>
    <p:extLst>
      <p:ext uri="{BB962C8B-B14F-4D97-AF65-F5344CB8AC3E}">
        <p14:creationId xmlns:p14="http://schemas.microsoft.com/office/powerpoint/2010/main" val="3806640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22860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Entscheidung überprüfen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977900" y="1103530"/>
            <a:ext cx="10248900" cy="3046988"/>
          </a:xfrm>
          <a:prstGeom prst="rect">
            <a:avLst/>
          </a:prstGeom>
          <a:noFill/>
        </p:spPr>
        <p:txBody>
          <a:bodyPr wrap="square" rtlCol="0">
            <a:spAutoFit/>
          </a:bodyPr>
          <a:lstStyle/>
          <a:p>
            <a:pPr algn="ctr"/>
            <a:r>
              <a:rPr lang="de-DE" sz="2400" dirty="0">
                <a:latin typeface="WsC Grundschrift" pitchFamily="2" charset="0"/>
              </a:rPr>
              <a:t>Um besser überprüfen zu können, ob sein Budget sinnvoll ist, teilt Leon die Tabellen auf: Zu Beginn des Monats trägt er die geplanten Einnahmen und Ausgaben ein, am Ende die tatsächlichen Einnahmen und Ausgaben. </a:t>
            </a: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graphicFrame>
        <p:nvGraphicFramePr>
          <p:cNvPr id="5" name="Tabelle 22">
            <a:extLst>
              <a:ext uri="{FF2B5EF4-FFF2-40B4-BE49-F238E27FC236}">
                <a16:creationId xmlns:a16="http://schemas.microsoft.com/office/drawing/2014/main" id="{FA9CF215-7AC5-8452-9896-97A20CA1DDC7}"/>
              </a:ext>
            </a:extLst>
          </p:cNvPr>
          <p:cNvGraphicFramePr>
            <a:graphicFrameLocks noGrp="1"/>
          </p:cNvGraphicFramePr>
          <p:nvPr>
            <p:extLst>
              <p:ext uri="{D42A27DB-BD31-4B8C-83A1-F6EECF244321}">
                <p14:modId xmlns:p14="http://schemas.microsoft.com/office/powerpoint/2010/main" val="2382156839"/>
              </p:ext>
            </p:extLst>
          </p:nvPr>
        </p:nvGraphicFramePr>
        <p:xfrm>
          <a:off x="723900" y="2489396"/>
          <a:ext cx="4757736" cy="3977637"/>
        </p:xfrm>
        <a:graphic>
          <a:graphicData uri="http://schemas.openxmlformats.org/drawingml/2006/table">
            <a:tbl>
              <a:tblPr firstRow="1" bandRow="1">
                <a:tableStyleId>{5940675A-B579-460E-94D1-54222C63F5DA}</a:tableStyleId>
              </a:tblPr>
              <a:tblGrid>
                <a:gridCol w="2221314">
                  <a:extLst>
                    <a:ext uri="{9D8B030D-6E8A-4147-A177-3AD203B41FA5}">
                      <a16:colId xmlns:a16="http://schemas.microsoft.com/office/drawing/2014/main" val="4133802590"/>
                    </a:ext>
                  </a:extLst>
                </a:gridCol>
                <a:gridCol w="1198188">
                  <a:extLst>
                    <a:ext uri="{9D8B030D-6E8A-4147-A177-3AD203B41FA5}">
                      <a16:colId xmlns:a16="http://schemas.microsoft.com/office/drawing/2014/main" val="2966272615"/>
                    </a:ext>
                  </a:extLst>
                </a:gridCol>
                <a:gridCol w="1338234">
                  <a:extLst>
                    <a:ext uri="{9D8B030D-6E8A-4147-A177-3AD203B41FA5}">
                      <a16:colId xmlns:a16="http://schemas.microsoft.com/office/drawing/2014/main" val="3331694497"/>
                    </a:ext>
                  </a:extLst>
                </a:gridCol>
              </a:tblGrid>
              <a:tr h="475678">
                <a:tc gridSpan="3">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92D050"/>
                    </a:solidFill>
                  </a:tcPr>
                </a:tc>
                <a:extLst>
                  <a:ext uri="{0D108BD9-81ED-4DB2-BD59-A6C34878D82A}">
                    <a16:rowId xmlns:a16="http://schemas.microsoft.com/office/drawing/2014/main" val="2085168431"/>
                  </a:ext>
                </a:extLst>
              </a:tr>
              <a:tr h="743026">
                <a:tc>
                  <a:txBody>
                    <a:bodyPr/>
                    <a:lstStyle/>
                    <a:p>
                      <a:pPr algn="ctr"/>
                      <a:r>
                        <a:rPr lang="de-DE" sz="2000" dirty="0">
                          <a:latin typeface="WsC Grundschrift" pitchFamily="2" charset="0"/>
                        </a:rPr>
                        <a:t>Bezeichnung</a:t>
                      </a:r>
                    </a:p>
                  </a:txBody>
                  <a:tcPr>
                    <a:solidFill>
                      <a:schemeClr val="accent6">
                        <a:lumMod val="20000"/>
                        <a:lumOff val="80000"/>
                      </a:schemeClr>
                    </a:solidFill>
                  </a:tcPr>
                </a:tc>
                <a:tc>
                  <a:txBody>
                    <a:bodyPr/>
                    <a:lstStyle/>
                    <a:p>
                      <a:pPr algn="ctr"/>
                      <a:r>
                        <a:rPr lang="de-DE" sz="2000" dirty="0">
                          <a:latin typeface="WsC Grundschrift" pitchFamily="2" charset="0"/>
                        </a:rPr>
                        <a:t>geplant</a:t>
                      </a:r>
                    </a:p>
                  </a:txBody>
                  <a:tcPr>
                    <a:solidFill>
                      <a:schemeClr val="accent6">
                        <a:lumMod val="20000"/>
                        <a:lumOff val="80000"/>
                      </a:schemeClr>
                    </a:solidFill>
                  </a:tcPr>
                </a:tc>
                <a:tc>
                  <a:txBody>
                    <a:bodyPr/>
                    <a:lstStyle/>
                    <a:p>
                      <a:pPr algn="ctr"/>
                      <a:r>
                        <a:rPr lang="de-DE" sz="2000" dirty="0">
                          <a:latin typeface="WsC Grundschrift" pitchFamily="2" charset="0"/>
                        </a:rPr>
                        <a:t>tatsächlich</a:t>
                      </a:r>
                    </a:p>
                  </a:txBody>
                  <a:tcPr>
                    <a:solidFill>
                      <a:schemeClr val="accent6">
                        <a:lumMod val="20000"/>
                        <a:lumOff val="80000"/>
                      </a:schemeClr>
                    </a:solidFill>
                  </a:tcPr>
                </a:tc>
                <a:extLst>
                  <a:ext uri="{0D108BD9-81ED-4DB2-BD59-A6C34878D82A}">
                    <a16:rowId xmlns:a16="http://schemas.microsoft.com/office/drawing/2014/main" val="1370151141"/>
                  </a:ext>
                </a:extLst>
              </a:tr>
              <a:tr h="475678">
                <a:tc>
                  <a:txBody>
                    <a:bodyPr/>
                    <a:lstStyle/>
                    <a:p>
                      <a:r>
                        <a:rPr lang="de-DE" sz="2400" dirty="0">
                          <a:latin typeface="WsC Grundschrift" pitchFamily="2" charset="0"/>
                        </a:rPr>
                        <a:t>Taschengeld</a:t>
                      </a:r>
                    </a:p>
                  </a:txBody>
                  <a:tcPr/>
                </a:tc>
                <a:tc>
                  <a:txBody>
                    <a:bodyPr/>
                    <a:lstStyle/>
                    <a:p>
                      <a:pPr algn="r"/>
                      <a:r>
                        <a:rPr lang="de-DE" sz="2400" dirty="0">
                          <a:latin typeface="WsC Grundschrift" pitchFamily="2" charset="0"/>
                        </a:rPr>
                        <a:t>20 €</a:t>
                      </a: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10747843"/>
                  </a:ext>
                </a:extLst>
              </a:tr>
              <a:tr h="856221">
                <a:tc>
                  <a:txBody>
                    <a:bodyPr/>
                    <a:lstStyle/>
                    <a:p>
                      <a:r>
                        <a:rPr lang="de-DE" sz="2400" dirty="0">
                          <a:latin typeface="WsC Grundschrift" pitchFamily="2" charset="0"/>
                        </a:rPr>
                        <a:t>Zeitungen austragen</a:t>
                      </a:r>
                    </a:p>
                  </a:txBody>
                  <a:tcPr/>
                </a:tc>
                <a:tc>
                  <a:txBody>
                    <a:bodyPr/>
                    <a:lstStyle/>
                    <a:p>
                      <a:pPr algn="r"/>
                      <a:r>
                        <a:rPr lang="de-DE" sz="2400" dirty="0">
                          <a:latin typeface="WsC Grundschrift" pitchFamily="2" charset="0"/>
                        </a:rPr>
                        <a:t>12 €</a:t>
                      </a: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31660708"/>
                  </a:ext>
                </a:extLst>
              </a:tr>
              <a:tr h="475678">
                <a:tc>
                  <a:txBody>
                    <a:bodyPr/>
                    <a:lstStyle/>
                    <a:p>
                      <a:r>
                        <a:rPr lang="de-DE" sz="2400" dirty="0">
                          <a:latin typeface="WsC Grundschrift" pitchFamily="2" charset="0"/>
                        </a:rPr>
                        <a:t>Rasen mähen</a:t>
                      </a:r>
                    </a:p>
                  </a:txBody>
                  <a:tcPr/>
                </a:tc>
                <a:tc>
                  <a:txBody>
                    <a:bodyPr/>
                    <a:lstStyle/>
                    <a:p>
                      <a:pPr algn="r"/>
                      <a:r>
                        <a:rPr lang="de-DE" sz="2400" dirty="0">
                          <a:latin typeface="WsC Grundschrift" pitchFamily="2" charset="0"/>
                        </a:rPr>
                        <a:t>5 €</a:t>
                      </a: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4267563187"/>
                  </a:ext>
                </a:extLst>
              </a:tr>
              <a:tr h="47567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506636833"/>
                  </a:ext>
                </a:extLst>
              </a:tr>
              <a:tr h="475678">
                <a:tc>
                  <a:txBody>
                    <a:bodyPr/>
                    <a:lstStyle/>
                    <a:p>
                      <a:pPr algn="l"/>
                      <a:r>
                        <a:rPr lang="de-DE" sz="2400" dirty="0">
                          <a:latin typeface="WsC Grundschrift" pitchFamily="2" charset="0"/>
                        </a:rPr>
                        <a:t>Gesamt</a:t>
                      </a:r>
                    </a:p>
                  </a:txBody>
                  <a:tcPr>
                    <a:solidFill>
                      <a:schemeClr val="bg1">
                        <a:lumMod val="95000"/>
                      </a:schemeClr>
                    </a:solidFill>
                  </a:tcPr>
                </a:tc>
                <a:tc>
                  <a:txBody>
                    <a:bodyPr/>
                    <a:lstStyle/>
                    <a:p>
                      <a:pPr algn="r"/>
                      <a:r>
                        <a:rPr lang="de-DE" sz="2400" dirty="0">
                          <a:latin typeface="WsC Grundschrift" pitchFamily="2" charset="0"/>
                        </a:rPr>
                        <a:t>42 €</a:t>
                      </a:r>
                    </a:p>
                  </a:txBody>
                  <a:tcPr>
                    <a:solidFill>
                      <a:schemeClr val="bg1">
                        <a:lumMod val="95000"/>
                      </a:schemeClr>
                    </a:solidFill>
                  </a:tcPr>
                </a:tc>
                <a:tc>
                  <a:txBody>
                    <a:bodyPr/>
                    <a:lstStyle/>
                    <a:p>
                      <a:pPr algn="ct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graphicFrame>
        <p:nvGraphicFramePr>
          <p:cNvPr id="8" name="Tabelle 22">
            <a:extLst>
              <a:ext uri="{FF2B5EF4-FFF2-40B4-BE49-F238E27FC236}">
                <a16:creationId xmlns:a16="http://schemas.microsoft.com/office/drawing/2014/main" id="{22471537-D398-2215-0446-2F4E7761D032}"/>
              </a:ext>
            </a:extLst>
          </p:cNvPr>
          <p:cNvGraphicFramePr>
            <a:graphicFrameLocks noGrp="1"/>
          </p:cNvGraphicFramePr>
          <p:nvPr>
            <p:extLst>
              <p:ext uri="{D42A27DB-BD31-4B8C-83A1-F6EECF244321}">
                <p14:modId xmlns:p14="http://schemas.microsoft.com/office/powerpoint/2010/main" val="570075950"/>
              </p:ext>
            </p:extLst>
          </p:nvPr>
        </p:nvGraphicFramePr>
        <p:xfrm>
          <a:off x="6659566" y="2486801"/>
          <a:ext cx="4808534" cy="3977637"/>
        </p:xfrm>
        <a:graphic>
          <a:graphicData uri="http://schemas.openxmlformats.org/drawingml/2006/table">
            <a:tbl>
              <a:tblPr firstRow="1" bandRow="1">
                <a:tableStyleId>{5940675A-B579-460E-94D1-54222C63F5DA}</a:tableStyleId>
              </a:tblPr>
              <a:tblGrid>
                <a:gridCol w="2296565">
                  <a:extLst>
                    <a:ext uri="{9D8B030D-6E8A-4147-A177-3AD203B41FA5}">
                      <a16:colId xmlns:a16="http://schemas.microsoft.com/office/drawing/2014/main" val="4133802590"/>
                    </a:ext>
                  </a:extLst>
                </a:gridCol>
                <a:gridCol w="1167899">
                  <a:extLst>
                    <a:ext uri="{9D8B030D-6E8A-4147-A177-3AD203B41FA5}">
                      <a16:colId xmlns:a16="http://schemas.microsoft.com/office/drawing/2014/main" val="2966272615"/>
                    </a:ext>
                  </a:extLst>
                </a:gridCol>
                <a:gridCol w="1344070">
                  <a:extLst>
                    <a:ext uri="{9D8B030D-6E8A-4147-A177-3AD203B41FA5}">
                      <a16:colId xmlns:a16="http://schemas.microsoft.com/office/drawing/2014/main" val="1198433951"/>
                    </a:ext>
                  </a:extLst>
                </a:gridCol>
              </a:tblGrid>
              <a:tr h="457778">
                <a:tc gridSpan="3">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FF5050"/>
                    </a:solidFill>
                  </a:tcPr>
                </a:tc>
                <a:extLst>
                  <a:ext uri="{0D108BD9-81ED-4DB2-BD59-A6C34878D82A}">
                    <a16:rowId xmlns:a16="http://schemas.microsoft.com/office/drawing/2014/main" val="2085168431"/>
                  </a:ext>
                </a:extLst>
              </a:tr>
              <a:tr h="746579">
                <a:tc>
                  <a:txBody>
                    <a:bodyPr/>
                    <a:lstStyle/>
                    <a:p>
                      <a:pPr algn="ctr"/>
                      <a:r>
                        <a:rPr lang="de-DE" sz="2000" dirty="0">
                          <a:latin typeface="WsC Grundschrift" pitchFamily="2" charset="0"/>
                        </a:rPr>
                        <a:t>Bezeichnung</a:t>
                      </a:r>
                    </a:p>
                  </a:txBody>
                  <a:tcPr>
                    <a:solidFill>
                      <a:srgbClr val="FF9999"/>
                    </a:solidFill>
                  </a:tcPr>
                </a:tc>
                <a:tc>
                  <a:txBody>
                    <a:bodyPr/>
                    <a:lstStyle/>
                    <a:p>
                      <a:pPr algn="ctr"/>
                      <a:r>
                        <a:rPr lang="de-DE" sz="2000" dirty="0">
                          <a:latin typeface="WsC Grundschrift" pitchFamily="2" charset="0"/>
                        </a:rPr>
                        <a:t>geplant</a:t>
                      </a:r>
                    </a:p>
                  </a:txBody>
                  <a:tcPr>
                    <a:solidFill>
                      <a:srgbClr val="FF9999"/>
                    </a:solidFill>
                  </a:tcPr>
                </a:tc>
                <a:tc>
                  <a:txBody>
                    <a:bodyPr/>
                    <a:lstStyle/>
                    <a:p>
                      <a:pPr algn="ctr"/>
                      <a:r>
                        <a:rPr lang="de-DE" sz="2000" dirty="0">
                          <a:latin typeface="WsC Grundschrift" pitchFamily="2" charset="0"/>
                        </a:rPr>
                        <a:t>tatsächlich</a:t>
                      </a:r>
                    </a:p>
                  </a:txBody>
                  <a:tcPr>
                    <a:solidFill>
                      <a:srgbClr val="FF9999"/>
                    </a:solidFill>
                  </a:tcPr>
                </a:tc>
                <a:extLst>
                  <a:ext uri="{0D108BD9-81ED-4DB2-BD59-A6C34878D82A}">
                    <a16:rowId xmlns:a16="http://schemas.microsoft.com/office/drawing/2014/main" val="703958194"/>
                  </a:ext>
                </a:extLst>
              </a:tr>
              <a:tr h="824000">
                <a:tc>
                  <a:txBody>
                    <a:bodyPr/>
                    <a:lstStyle/>
                    <a:p>
                      <a:r>
                        <a:rPr lang="de-DE" sz="2400" dirty="0">
                          <a:latin typeface="WsC Grundschrift" pitchFamily="2" charset="0"/>
                        </a:rPr>
                        <a:t>Futter für Hamster</a:t>
                      </a:r>
                    </a:p>
                  </a:txBody>
                  <a:tcPr/>
                </a:tc>
                <a:tc>
                  <a:txBody>
                    <a:bodyPr/>
                    <a:lstStyle/>
                    <a:p>
                      <a:pPr algn="r"/>
                      <a:r>
                        <a:rPr lang="de-DE" sz="2400" dirty="0">
                          <a:latin typeface="WsC Grundschrift" pitchFamily="2" charset="0"/>
                        </a:rPr>
                        <a:t>4 €</a:t>
                      </a: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10747843"/>
                  </a:ext>
                </a:extLst>
              </a:tr>
              <a:tr h="457778">
                <a:tc>
                  <a:txBody>
                    <a:bodyPr/>
                    <a:lstStyle/>
                    <a:p>
                      <a:r>
                        <a:rPr lang="de-DE" sz="2400" dirty="0">
                          <a:latin typeface="WsC Grundschrift" pitchFamily="2" charset="0"/>
                        </a:rPr>
                        <a:t>Mittagessen</a:t>
                      </a:r>
                    </a:p>
                  </a:txBody>
                  <a:tcPr/>
                </a:tc>
                <a:tc>
                  <a:txBody>
                    <a:bodyPr/>
                    <a:lstStyle/>
                    <a:p>
                      <a:pPr algn="r"/>
                      <a:r>
                        <a:rPr lang="de-DE" sz="2400" dirty="0">
                          <a:latin typeface="WsC Grundschrift" pitchFamily="2" charset="0"/>
                        </a:rPr>
                        <a:t>5 €</a:t>
                      </a: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31660708"/>
                  </a:ext>
                </a:extLst>
              </a:tr>
              <a:tr h="516862">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2784381764"/>
                  </a:ext>
                </a:extLst>
              </a:tr>
              <a:tr h="45777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55968103"/>
                  </a:ext>
                </a:extLst>
              </a:tr>
              <a:tr h="516862">
                <a:tc>
                  <a:txBody>
                    <a:bodyPr/>
                    <a:lstStyle/>
                    <a:p>
                      <a:pPr algn="r"/>
                      <a:r>
                        <a:rPr lang="de-DE" sz="2400" dirty="0">
                          <a:latin typeface="WsC Grundschrift" pitchFamily="2" charset="0"/>
                        </a:rPr>
                        <a:t>       Gesamt:</a:t>
                      </a:r>
                    </a:p>
                  </a:txBody>
                  <a:tcPr>
                    <a:solidFill>
                      <a:schemeClr val="bg1">
                        <a:lumMod val="95000"/>
                      </a:schemeClr>
                    </a:solidFill>
                  </a:tcPr>
                </a:tc>
                <a:tc>
                  <a:txBody>
                    <a:bodyPr/>
                    <a:lstStyle/>
                    <a:p>
                      <a:pPr algn="r"/>
                      <a:r>
                        <a:rPr lang="de-DE" sz="2400" dirty="0">
                          <a:latin typeface="WsC Grundschrift" pitchFamily="2" charset="0"/>
                        </a:rPr>
                        <a:t>23 €</a:t>
                      </a:r>
                      <a:endParaRPr lang="de-DE" sz="2400" dirty="0"/>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pic>
        <p:nvPicPr>
          <p:cNvPr id="6" name="Grafik 5">
            <a:extLst>
              <a:ext uri="{FF2B5EF4-FFF2-40B4-BE49-F238E27FC236}">
                <a16:creationId xmlns:a16="http://schemas.microsoft.com/office/drawing/2014/main" id="{A29509EF-5B31-A72F-B4BD-7791AF54859B}"/>
              </a:ext>
            </a:extLst>
          </p:cNvPr>
          <p:cNvPicPr>
            <a:picLocks noChangeAspect="1"/>
          </p:cNvPicPr>
          <p:nvPr/>
        </p:nvPicPr>
        <p:blipFill>
          <a:blip r:embed="rId2"/>
          <a:stretch>
            <a:fillRect/>
          </a:stretch>
        </p:blipFill>
        <p:spPr>
          <a:xfrm>
            <a:off x="11373596" y="99192"/>
            <a:ext cx="818404" cy="775739"/>
          </a:xfrm>
          <a:prstGeom prst="rect">
            <a:avLst/>
          </a:prstGeom>
        </p:spPr>
      </p:pic>
    </p:spTree>
    <p:extLst>
      <p:ext uri="{BB962C8B-B14F-4D97-AF65-F5344CB8AC3E}">
        <p14:creationId xmlns:p14="http://schemas.microsoft.com/office/powerpoint/2010/main" val="826819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Eigenen Haushaltsplan erstellen</a:t>
            </a:r>
          </a:p>
        </p:txBody>
      </p:sp>
      <p:sp>
        <p:nvSpPr>
          <p:cNvPr id="7" name="Textfeld 6">
            <a:extLst>
              <a:ext uri="{FF2B5EF4-FFF2-40B4-BE49-F238E27FC236}">
                <a16:creationId xmlns:a16="http://schemas.microsoft.com/office/drawing/2014/main" id="{807AE493-8DB9-194D-ACFD-CD637CE52C4A}"/>
              </a:ext>
            </a:extLst>
          </p:cNvPr>
          <p:cNvSpPr txBox="1"/>
          <p:nvPr/>
        </p:nvSpPr>
        <p:spPr>
          <a:xfrm>
            <a:off x="1270000" y="1157556"/>
            <a:ext cx="10248900" cy="6001643"/>
          </a:xfrm>
          <a:prstGeom prst="rect">
            <a:avLst/>
          </a:prstGeom>
          <a:noFill/>
        </p:spPr>
        <p:txBody>
          <a:bodyPr wrap="square" rtlCol="0">
            <a:spAutoFit/>
          </a:bodyPr>
          <a:lstStyle/>
          <a:p>
            <a:pPr algn="ctr"/>
            <a:r>
              <a:rPr lang="de-DE" sz="2400" dirty="0">
                <a:latin typeface="WsC Grundschrift" pitchFamily="2" charset="0"/>
              </a:rPr>
              <a:t>Erstelle einen eigenen Haushaltsplan.</a:t>
            </a: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pPr algn="ctr"/>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a:p>
            <a:endParaRPr lang="de-DE" sz="2400" dirty="0">
              <a:latin typeface="WsC Grundschrift" pitchFamily="2" charset="0"/>
            </a:endParaRPr>
          </a:p>
        </p:txBody>
      </p:sp>
      <p:pic>
        <p:nvPicPr>
          <p:cNvPr id="10" name="Grafik 9" descr="Umschlag Silhouette">
            <a:extLst>
              <a:ext uri="{FF2B5EF4-FFF2-40B4-BE49-F238E27FC236}">
                <a16:creationId xmlns:a16="http://schemas.microsoft.com/office/drawing/2014/main" id="{AF3CC633-2C52-D9FE-4E60-DD589DA4AA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3222" y="800100"/>
            <a:ext cx="3835400" cy="3835400"/>
          </a:xfrm>
          <a:prstGeom prst="rect">
            <a:avLst/>
          </a:prstGeom>
        </p:spPr>
      </p:pic>
      <p:pic>
        <p:nvPicPr>
          <p:cNvPr id="12" name="Grafik 11" descr="Umschlag Silhouette">
            <a:extLst>
              <a:ext uri="{FF2B5EF4-FFF2-40B4-BE49-F238E27FC236}">
                <a16:creationId xmlns:a16="http://schemas.microsoft.com/office/drawing/2014/main" id="{B197EF5E-D1FA-6F06-3000-8F786E65E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5070" y="3251200"/>
            <a:ext cx="3835400" cy="3835400"/>
          </a:xfrm>
          <a:prstGeom prst="rect">
            <a:avLst/>
          </a:prstGeom>
        </p:spPr>
      </p:pic>
      <p:sp>
        <p:nvSpPr>
          <p:cNvPr id="18" name="Textfeld 17">
            <a:extLst>
              <a:ext uri="{FF2B5EF4-FFF2-40B4-BE49-F238E27FC236}">
                <a16:creationId xmlns:a16="http://schemas.microsoft.com/office/drawing/2014/main" id="{7D05D033-33CA-D65E-86A5-5CF55F8EE7AF}"/>
              </a:ext>
            </a:extLst>
          </p:cNvPr>
          <p:cNvSpPr txBox="1"/>
          <p:nvPr/>
        </p:nvSpPr>
        <p:spPr>
          <a:xfrm>
            <a:off x="9702800" y="3688477"/>
            <a:ext cx="3213100" cy="461665"/>
          </a:xfrm>
          <a:prstGeom prst="rect">
            <a:avLst/>
          </a:prstGeom>
          <a:noFill/>
        </p:spPr>
        <p:txBody>
          <a:bodyPr wrap="square" rtlCol="0">
            <a:spAutoFit/>
          </a:bodyPr>
          <a:lstStyle/>
          <a:p>
            <a:r>
              <a:rPr lang="de-DE" sz="2400" dirty="0">
                <a:latin typeface="WsC Grundschrift" pitchFamily="2" charset="0"/>
              </a:rPr>
              <a:t>Sparen</a:t>
            </a:r>
          </a:p>
        </p:txBody>
      </p:sp>
      <p:sp>
        <p:nvSpPr>
          <p:cNvPr id="19" name="Textfeld 18">
            <a:extLst>
              <a:ext uri="{FF2B5EF4-FFF2-40B4-BE49-F238E27FC236}">
                <a16:creationId xmlns:a16="http://schemas.microsoft.com/office/drawing/2014/main" id="{161C6852-E7C7-D9AA-2DA8-02F86CF1EF14}"/>
              </a:ext>
            </a:extLst>
          </p:cNvPr>
          <p:cNvSpPr txBox="1"/>
          <p:nvPr/>
        </p:nvSpPr>
        <p:spPr>
          <a:xfrm>
            <a:off x="9575800" y="6212646"/>
            <a:ext cx="3213100" cy="461665"/>
          </a:xfrm>
          <a:prstGeom prst="rect">
            <a:avLst/>
          </a:prstGeom>
          <a:noFill/>
        </p:spPr>
        <p:txBody>
          <a:bodyPr wrap="square" rtlCol="0">
            <a:spAutoFit/>
          </a:bodyPr>
          <a:lstStyle/>
          <a:p>
            <a:r>
              <a:rPr lang="de-DE" sz="2400" dirty="0">
                <a:latin typeface="WsC Grundschrift" pitchFamily="2" charset="0"/>
              </a:rPr>
              <a:t>Ausgeben</a:t>
            </a:r>
          </a:p>
        </p:txBody>
      </p:sp>
      <p:sp>
        <p:nvSpPr>
          <p:cNvPr id="23" name="Textfeld 22">
            <a:extLst>
              <a:ext uri="{FF2B5EF4-FFF2-40B4-BE49-F238E27FC236}">
                <a16:creationId xmlns:a16="http://schemas.microsoft.com/office/drawing/2014/main" id="{161A5240-29DE-543E-AE91-1B65672580DA}"/>
              </a:ext>
            </a:extLst>
          </p:cNvPr>
          <p:cNvSpPr txBox="1"/>
          <p:nvPr/>
        </p:nvSpPr>
        <p:spPr>
          <a:xfrm>
            <a:off x="2390448" y="5636559"/>
            <a:ext cx="3501562" cy="1569660"/>
          </a:xfrm>
          <a:prstGeom prst="rect">
            <a:avLst/>
          </a:prstGeom>
          <a:noFill/>
        </p:spPr>
        <p:txBody>
          <a:bodyPr wrap="square" rtlCol="0">
            <a:spAutoFit/>
          </a:bodyPr>
          <a:lstStyle/>
          <a:p>
            <a:r>
              <a:rPr lang="de-DE" sz="2400" dirty="0">
                <a:latin typeface="WsC Grundschrift" pitchFamily="2" charset="0"/>
              </a:rPr>
              <a:t>Einnahmen – Ausgaben:</a:t>
            </a:r>
          </a:p>
          <a:p>
            <a:r>
              <a:rPr lang="de-DE" sz="2400" dirty="0">
                <a:latin typeface="WsC Grundschrift" pitchFamily="2" charset="0"/>
              </a:rPr>
              <a:t>_____________________</a:t>
            </a:r>
          </a:p>
          <a:p>
            <a:endParaRPr lang="de-DE" sz="2400" b="1" dirty="0">
              <a:latin typeface="WsC Grundschrift" pitchFamily="2" charset="0"/>
            </a:endParaRPr>
          </a:p>
          <a:p>
            <a:endParaRPr lang="de-DE" sz="2400" dirty="0">
              <a:latin typeface="WsC Grundschrift" pitchFamily="2" charset="0"/>
            </a:endParaRPr>
          </a:p>
        </p:txBody>
      </p:sp>
      <p:graphicFrame>
        <p:nvGraphicFramePr>
          <p:cNvPr id="20" name="Tabelle 22">
            <a:extLst>
              <a:ext uri="{FF2B5EF4-FFF2-40B4-BE49-F238E27FC236}">
                <a16:creationId xmlns:a16="http://schemas.microsoft.com/office/drawing/2014/main" id="{610571C5-03E8-54BB-279E-3182A1CF1BD3}"/>
              </a:ext>
            </a:extLst>
          </p:cNvPr>
          <p:cNvGraphicFramePr>
            <a:graphicFrameLocks noGrp="1"/>
          </p:cNvGraphicFramePr>
          <p:nvPr>
            <p:extLst>
              <p:ext uri="{D42A27DB-BD31-4B8C-83A1-F6EECF244321}">
                <p14:modId xmlns:p14="http://schemas.microsoft.com/office/powerpoint/2010/main" val="228127334"/>
              </p:ext>
            </p:extLst>
          </p:nvPr>
        </p:nvGraphicFramePr>
        <p:xfrm>
          <a:off x="483449" y="1800923"/>
          <a:ext cx="3558997" cy="3534437"/>
        </p:xfrm>
        <a:graphic>
          <a:graphicData uri="http://schemas.openxmlformats.org/drawingml/2006/table">
            <a:tbl>
              <a:tblPr firstRow="1" bandRow="1">
                <a:tableStyleId>{5940675A-B579-460E-94D1-54222C63F5DA}</a:tableStyleId>
              </a:tblPr>
              <a:tblGrid>
                <a:gridCol w="1345837">
                  <a:extLst>
                    <a:ext uri="{9D8B030D-6E8A-4147-A177-3AD203B41FA5}">
                      <a16:colId xmlns:a16="http://schemas.microsoft.com/office/drawing/2014/main" val="4133802590"/>
                    </a:ext>
                  </a:extLst>
                </a:gridCol>
                <a:gridCol w="868106">
                  <a:extLst>
                    <a:ext uri="{9D8B030D-6E8A-4147-A177-3AD203B41FA5}">
                      <a16:colId xmlns:a16="http://schemas.microsoft.com/office/drawing/2014/main" val="2966272615"/>
                    </a:ext>
                  </a:extLst>
                </a:gridCol>
                <a:gridCol w="1345054">
                  <a:extLst>
                    <a:ext uri="{9D8B030D-6E8A-4147-A177-3AD203B41FA5}">
                      <a16:colId xmlns:a16="http://schemas.microsoft.com/office/drawing/2014/main" val="3331694497"/>
                    </a:ext>
                  </a:extLst>
                </a:gridCol>
              </a:tblGrid>
              <a:tr h="464773">
                <a:tc gridSpan="3">
                  <a:txBody>
                    <a:bodyPr/>
                    <a:lstStyle/>
                    <a:p>
                      <a:pPr algn="ctr"/>
                      <a:r>
                        <a:rPr lang="de-DE" sz="2400" dirty="0">
                          <a:latin typeface="WsC Grundschrift" pitchFamily="2" charset="0"/>
                        </a:rPr>
                        <a:t>Einnahmen</a:t>
                      </a:r>
                    </a:p>
                  </a:txBody>
                  <a:tcPr>
                    <a:solidFill>
                      <a:srgbClr val="92D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92D050"/>
                    </a:solidFill>
                  </a:tcPr>
                </a:tc>
                <a:extLst>
                  <a:ext uri="{0D108BD9-81ED-4DB2-BD59-A6C34878D82A}">
                    <a16:rowId xmlns:a16="http://schemas.microsoft.com/office/drawing/2014/main" val="2085168431"/>
                  </a:ext>
                </a:extLst>
              </a:tr>
              <a:tr h="745799">
                <a:tc>
                  <a:txBody>
                    <a:bodyPr/>
                    <a:lstStyle/>
                    <a:p>
                      <a:pPr algn="ctr"/>
                      <a:r>
                        <a:rPr lang="de-DE" sz="1600" dirty="0">
                          <a:latin typeface="WsC Grundschrift" pitchFamily="2" charset="0"/>
                        </a:rPr>
                        <a:t>Bezeichnung</a:t>
                      </a:r>
                    </a:p>
                  </a:txBody>
                  <a:tcPr>
                    <a:solidFill>
                      <a:schemeClr val="accent6">
                        <a:lumMod val="20000"/>
                        <a:lumOff val="80000"/>
                      </a:schemeClr>
                    </a:solidFill>
                  </a:tcPr>
                </a:tc>
                <a:tc>
                  <a:txBody>
                    <a:bodyPr/>
                    <a:lstStyle/>
                    <a:p>
                      <a:pPr algn="ctr"/>
                      <a:r>
                        <a:rPr lang="de-DE" sz="1600" dirty="0">
                          <a:latin typeface="WsC Grundschrift" pitchFamily="2" charset="0"/>
                        </a:rPr>
                        <a:t>geplant</a:t>
                      </a:r>
                    </a:p>
                  </a:txBody>
                  <a:tcPr>
                    <a:solidFill>
                      <a:schemeClr val="accent6">
                        <a:lumMod val="20000"/>
                        <a:lumOff val="80000"/>
                      </a:schemeClr>
                    </a:solidFill>
                  </a:tcPr>
                </a:tc>
                <a:tc>
                  <a:txBody>
                    <a:bodyPr/>
                    <a:lstStyle/>
                    <a:p>
                      <a:pPr algn="ctr"/>
                      <a:r>
                        <a:rPr lang="de-DE" sz="1600" dirty="0">
                          <a:latin typeface="WsC Grundschrift" pitchFamily="2" charset="0"/>
                        </a:rPr>
                        <a:t>tatsächlich</a:t>
                      </a:r>
                    </a:p>
                  </a:txBody>
                  <a:tcPr>
                    <a:solidFill>
                      <a:schemeClr val="accent6">
                        <a:lumMod val="20000"/>
                        <a:lumOff val="80000"/>
                      </a:schemeClr>
                    </a:solidFill>
                  </a:tcPr>
                </a:tc>
                <a:extLst>
                  <a:ext uri="{0D108BD9-81ED-4DB2-BD59-A6C34878D82A}">
                    <a16:rowId xmlns:a16="http://schemas.microsoft.com/office/drawing/2014/main" val="1370151141"/>
                  </a:ext>
                </a:extLst>
              </a:tr>
              <a:tr h="464773">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10747843"/>
                  </a:ext>
                </a:extLst>
              </a:tr>
              <a:tr h="464773">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31660708"/>
                  </a:ext>
                </a:extLst>
              </a:tr>
              <a:tr h="464773">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4267563187"/>
                  </a:ext>
                </a:extLst>
              </a:tr>
              <a:tr h="464773">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506636833"/>
                  </a:ext>
                </a:extLst>
              </a:tr>
              <a:tr h="464773">
                <a:tc>
                  <a:txBody>
                    <a:bodyPr/>
                    <a:lstStyle/>
                    <a:p>
                      <a:pPr algn="l"/>
                      <a:r>
                        <a:rPr lang="de-DE" sz="2400" dirty="0">
                          <a:latin typeface="WsC Grundschrift" pitchFamily="2" charset="0"/>
                        </a:rPr>
                        <a:t>Gesamt</a:t>
                      </a:r>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tc>
                  <a:txBody>
                    <a:bodyPr/>
                    <a:lstStyle/>
                    <a:p>
                      <a:pPr algn="ct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graphicFrame>
        <p:nvGraphicFramePr>
          <p:cNvPr id="24" name="Tabelle 22">
            <a:extLst>
              <a:ext uri="{FF2B5EF4-FFF2-40B4-BE49-F238E27FC236}">
                <a16:creationId xmlns:a16="http://schemas.microsoft.com/office/drawing/2014/main" id="{19E3EC09-6F38-8614-2CA1-A20302A998FB}"/>
              </a:ext>
            </a:extLst>
          </p:cNvPr>
          <p:cNvGraphicFramePr>
            <a:graphicFrameLocks noGrp="1"/>
          </p:cNvGraphicFramePr>
          <p:nvPr>
            <p:extLst>
              <p:ext uri="{D42A27DB-BD31-4B8C-83A1-F6EECF244321}">
                <p14:modId xmlns:p14="http://schemas.microsoft.com/office/powerpoint/2010/main" val="23521428"/>
              </p:ext>
            </p:extLst>
          </p:nvPr>
        </p:nvGraphicFramePr>
        <p:xfrm>
          <a:off x="4184916" y="1800923"/>
          <a:ext cx="3665340" cy="3520989"/>
        </p:xfrm>
        <a:graphic>
          <a:graphicData uri="http://schemas.openxmlformats.org/drawingml/2006/table">
            <a:tbl>
              <a:tblPr firstRow="1" bandRow="1">
                <a:tableStyleId>{5940675A-B579-460E-94D1-54222C63F5DA}</a:tableStyleId>
              </a:tblPr>
              <a:tblGrid>
                <a:gridCol w="1454976">
                  <a:extLst>
                    <a:ext uri="{9D8B030D-6E8A-4147-A177-3AD203B41FA5}">
                      <a16:colId xmlns:a16="http://schemas.microsoft.com/office/drawing/2014/main" val="4133802590"/>
                    </a:ext>
                  </a:extLst>
                </a:gridCol>
                <a:gridCol w="894315">
                  <a:extLst>
                    <a:ext uri="{9D8B030D-6E8A-4147-A177-3AD203B41FA5}">
                      <a16:colId xmlns:a16="http://schemas.microsoft.com/office/drawing/2014/main" val="2966272615"/>
                    </a:ext>
                  </a:extLst>
                </a:gridCol>
                <a:gridCol w="1316049">
                  <a:extLst>
                    <a:ext uri="{9D8B030D-6E8A-4147-A177-3AD203B41FA5}">
                      <a16:colId xmlns:a16="http://schemas.microsoft.com/office/drawing/2014/main" val="1198433951"/>
                    </a:ext>
                  </a:extLst>
                </a:gridCol>
              </a:tblGrid>
              <a:tr h="434218">
                <a:tc gridSpan="3">
                  <a:txBody>
                    <a:bodyPr/>
                    <a:lstStyle/>
                    <a:p>
                      <a:pPr algn="ctr"/>
                      <a:r>
                        <a:rPr lang="de-DE" sz="2400" dirty="0">
                          <a:latin typeface="WsC Grundschrift" pitchFamily="2" charset="0"/>
                        </a:rPr>
                        <a:t>Ausgaben</a:t>
                      </a:r>
                    </a:p>
                  </a:txBody>
                  <a:tcPr>
                    <a:solidFill>
                      <a:srgbClr val="FF5050"/>
                    </a:solidFill>
                  </a:tcPr>
                </a:tc>
                <a:tc hMerge="1">
                  <a:txBody>
                    <a:bodyPr/>
                    <a:lstStyle/>
                    <a:p>
                      <a:endParaRPr lang="de-DE"/>
                    </a:p>
                  </a:txBody>
                  <a:tcPr/>
                </a:tc>
                <a:tc hMerge="1">
                  <a:txBody>
                    <a:bodyPr/>
                    <a:lstStyle/>
                    <a:p>
                      <a:pPr algn="ctr"/>
                      <a:endParaRPr lang="de-DE" sz="2400" dirty="0">
                        <a:latin typeface="WsC Grundschrift" pitchFamily="2" charset="0"/>
                      </a:endParaRPr>
                    </a:p>
                  </a:txBody>
                  <a:tcPr>
                    <a:solidFill>
                      <a:srgbClr val="FF5050"/>
                    </a:solidFill>
                  </a:tcPr>
                </a:tc>
                <a:extLst>
                  <a:ext uri="{0D108BD9-81ED-4DB2-BD59-A6C34878D82A}">
                    <a16:rowId xmlns:a16="http://schemas.microsoft.com/office/drawing/2014/main" val="2085168431"/>
                  </a:ext>
                </a:extLst>
              </a:tr>
              <a:tr h="738110">
                <a:tc>
                  <a:txBody>
                    <a:bodyPr/>
                    <a:lstStyle/>
                    <a:p>
                      <a:pPr algn="ctr"/>
                      <a:r>
                        <a:rPr lang="de-DE" sz="1600" dirty="0">
                          <a:latin typeface="WsC Grundschrift" pitchFamily="2" charset="0"/>
                        </a:rPr>
                        <a:t>Bezeichnung</a:t>
                      </a:r>
                    </a:p>
                  </a:txBody>
                  <a:tcPr>
                    <a:solidFill>
                      <a:srgbClr val="FF9999"/>
                    </a:solidFill>
                  </a:tcPr>
                </a:tc>
                <a:tc>
                  <a:txBody>
                    <a:bodyPr/>
                    <a:lstStyle/>
                    <a:p>
                      <a:pPr algn="ctr"/>
                      <a:r>
                        <a:rPr lang="de-DE" sz="1600" dirty="0">
                          <a:latin typeface="WsC Grundschrift" pitchFamily="2" charset="0"/>
                        </a:rPr>
                        <a:t>geplant</a:t>
                      </a:r>
                    </a:p>
                  </a:txBody>
                  <a:tcPr>
                    <a:solidFill>
                      <a:srgbClr val="FF9999"/>
                    </a:solidFill>
                  </a:tcPr>
                </a:tc>
                <a:tc>
                  <a:txBody>
                    <a:bodyPr/>
                    <a:lstStyle/>
                    <a:p>
                      <a:pPr algn="ctr"/>
                      <a:r>
                        <a:rPr lang="de-DE" sz="1600" dirty="0">
                          <a:latin typeface="WsC Grundschrift" pitchFamily="2" charset="0"/>
                        </a:rPr>
                        <a:t>tatsächlich</a:t>
                      </a:r>
                    </a:p>
                  </a:txBody>
                  <a:tcPr>
                    <a:solidFill>
                      <a:srgbClr val="FF9999"/>
                    </a:solidFill>
                  </a:tcPr>
                </a:tc>
                <a:extLst>
                  <a:ext uri="{0D108BD9-81ED-4DB2-BD59-A6C34878D82A}">
                    <a16:rowId xmlns:a16="http://schemas.microsoft.com/office/drawing/2014/main" val="703958194"/>
                  </a:ext>
                </a:extLst>
              </a:tr>
              <a:tr h="43421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10747843"/>
                  </a:ext>
                </a:extLst>
              </a:tr>
              <a:tr h="43421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3631660708"/>
                  </a:ext>
                </a:extLst>
              </a:tr>
              <a:tr h="43421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2784381764"/>
                  </a:ext>
                </a:extLst>
              </a:tr>
              <a:tr h="434218">
                <a:tc>
                  <a:txBody>
                    <a:bodyPr/>
                    <a:lstStyle/>
                    <a:p>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tc>
                  <a:txBody>
                    <a:bodyPr/>
                    <a:lstStyle/>
                    <a:p>
                      <a:pPr algn="r"/>
                      <a:endParaRPr lang="de-DE" sz="2400" dirty="0">
                        <a:latin typeface="WsC Grundschrift" pitchFamily="2" charset="0"/>
                      </a:endParaRPr>
                    </a:p>
                  </a:txBody>
                  <a:tcPr/>
                </a:tc>
                <a:extLst>
                  <a:ext uri="{0D108BD9-81ED-4DB2-BD59-A6C34878D82A}">
                    <a16:rowId xmlns:a16="http://schemas.microsoft.com/office/drawing/2014/main" val="55968103"/>
                  </a:ext>
                </a:extLst>
              </a:tr>
              <a:tr h="496879">
                <a:tc>
                  <a:txBody>
                    <a:bodyPr/>
                    <a:lstStyle/>
                    <a:p>
                      <a:pPr algn="l"/>
                      <a:endParaRPr lang="de-DE" sz="2400" dirty="0">
                        <a:latin typeface="WsC Grundschrift" pitchFamily="2" charset="0"/>
                      </a:endParaRPr>
                    </a:p>
                  </a:txBody>
                  <a:tcPr>
                    <a:solidFill>
                      <a:schemeClr val="bg1">
                        <a:lumMod val="95000"/>
                      </a:schemeClr>
                    </a:solidFill>
                  </a:tcPr>
                </a:tc>
                <a:tc>
                  <a:txBody>
                    <a:bodyPr/>
                    <a:lstStyle/>
                    <a:p>
                      <a:pPr algn="r"/>
                      <a:endParaRPr lang="de-DE" sz="2400" dirty="0"/>
                    </a:p>
                  </a:txBody>
                  <a:tcPr>
                    <a:solidFill>
                      <a:schemeClr val="bg1">
                        <a:lumMod val="95000"/>
                      </a:schemeClr>
                    </a:solidFill>
                  </a:tcPr>
                </a:tc>
                <a:tc>
                  <a:txBody>
                    <a:bodyPr/>
                    <a:lstStyle/>
                    <a:p>
                      <a:pPr algn="r"/>
                      <a:endParaRPr lang="de-DE" sz="2400" dirty="0">
                        <a:latin typeface="WsC Grundschrift" pitchFamily="2" charset="0"/>
                      </a:endParaRPr>
                    </a:p>
                  </a:txBody>
                  <a:tcPr>
                    <a:solidFill>
                      <a:schemeClr val="bg1">
                        <a:lumMod val="95000"/>
                      </a:schemeClr>
                    </a:solidFill>
                  </a:tcPr>
                </a:tc>
                <a:extLst>
                  <a:ext uri="{0D108BD9-81ED-4DB2-BD59-A6C34878D82A}">
                    <a16:rowId xmlns:a16="http://schemas.microsoft.com/office/drawing/2014/main" val="4226113587"/>
                  </a:ext>
                </a:extLst>
              </a:tr>
            </a:tbl>
          </a:graphicData>
        </a:graphic>
      </p:graphicFrame>
      <p:pic>
        <p:nvPicPr>
          <p:cNvPr id="5" name="Grafik 4">
            <a:extLst>
              <a:ext uri="{FF2B5EF4-FFF2-40B4-BE49-F238E27FC236}">
                <a16:creationId xmlns:a16="http://schemas.microsoft.com/office/drawing/2014/main" id="{28E2AEF2-F724-EFD6-C702-C441E9EAEAC0}"/>
              </a:ext>
            </a:extLst>
          </p:cNvPr>
          <p:cNvPicPr>
            <a:picLocks noChangeAspect="1"/>
          </p:cNvPicPr>
          <p:nvPr/>
        </p:nvPicPr>
        <p:blipFill>
          <a:blip r:embed="rId4"/>
          <a:stretch>
            <a:fillRect/>
          </a:stretch>
        </p:blipFill>
        <p:spPr>
          <a:xfrm>
            <a:off x="11416497" y="83705"/>
            <a:ext cx="678648" cy="646331"/>
          </a:xfrm>
          <a:prstGeom prst="rect">
            <a:avLst/>
          </a:prstGeom>
        </p:spPr>
      </p:pic>
    </p:spTree>
    <p:extLst>
      <p:ext uri="{BB962C8B-B14F-4D97-AF65-F5344CB8AC3E}">
        <p14:creationId xmlns:p14="http://schemas.microsoft.com/office/powerpoint/2010/main" val="335372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DAE1A7-20F0-3714-B416-B2ABD2D7D4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D03357-8EA8-40F0-CFF6-084A9BB9D2D0}"/>
              </a:ext>
            </a:extLst>
          </p:cNvPr>
          <p:cNvSpPr>
            <a:spLocks noGrp="1"/>
          </p:cNvSpPr>
          <p:nvPr>
            <p:ph type="title"/>
          </p:nvPr>
        </p:nvSpPr>
        <p:spPr>
          <a:xfrm>
            <a:off x="857250" y="-82550"/>
            <a:ext cx="10515600" cy="1325563"/>
          </a:xfrm>
        </p:spPr>
        <p:txBody>
          <a:bodyPr>
            <a:normAutofit/>
          </a:bodyPr>
          <a:lstStyle/>
          <a:p>
            <a:pPr algn="ctr"/>
            <a:r>
              <a:rPr lang="de-DE" sz="4000" dirty="0">
                <a:latin typeface="WsC Grundschrift" pitchFamily="2" charset="0"/>
              </a:rPr>
              <a:t>Stunde 3: Einführung Haushalten</a:t>
            </a:r>
          </a:p>
        </p:txBody>
      </p:sp>
      <p:sp>
        <p:nvSpPr>
          <p:cNvPr id="5" name="Rechteck 4">
            <a:extLst>
              <a:ext uri="{FF2B5EF4-FFF2-40B4-BE49-F238E27FC236}">
                <a16:creationId xmlns:a16="http://schemas.microsoft.com/office/drawing/2014/main" id="{15AE8EEC-38B7-4D96-A8C7-7D0346D4AE39}"/>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58DC7D44-FA61-D8B8-2B4F-8BC438C541F8}"/>
              </a:ext>
            </a:extLst>
          </p:cNvPr>
          <p:cNvSpPr txBox="1"/>
          <p:nvPr/>
        </p:nvSpPr>
        <p:spPr>
          <a:xfrm>
            <a:off x="716692" y="1243013"/>
            <a:ext cx="10886303" cy="4893647"/>
          </a:xfrm>
          <a:prstGeom prst="rect">
            <a:avLst/>
          </a:prstGeom>
          <a:noFill/>
        </p:spPr>
        <p:txBody>
          <a:bodyPr wrap="square" rtlCol="0">
            <a:spAutoFit/>
          </a:bodyPr>
          <a:lstStyle/>
          <a:p>
            <a:pPr algn="ctr"/>
            <a:r>
              <a:rPr lang="de-DE" b="1" dirty="0"/>
              <a:t>Bezug zum Bildungsplan für die Grundschule (2016) - prozessbezogene Kompetenzen</a:t>
            </a:r>
          </a:p>
          <a:p>
            <a:pPr algn="ctr"/>
            <a:endParaRPr lang="de-DE" b="1" dirty="0"/>
          </a:p>
          <a:p>
            <a:r>
              <a:rPr lang="de-DE" sz="1600" b="1" dirty="0">
                <a:latin typeface="Calibri" panose="020F0502020204030204" pitchFamily="34" charset="0"/>
                <a:cs typeface="Calibri" panose="020F0502020204030204" pitchFamily="34" charset="0"/>
              </a:rPr>
              <a:t>Darstellen</a:t>
            </a:r>
          </a:p>
          <a:p>
            <a:r>
              <a:rPr lang="de-DE" sz="1600" b="0" i="0" u="none" strike="noStrike" dirty="0">
                <a:effectLst/>
                <a:latin typeface="Calibri" panose="020F0502020204030204" pitchFamily="34" charset="0"/>
                <a:cs typeface="Calibri" panose="020F0502020204030204" pitchFamily="34" charset="0"/>
              </a:rPr>
              <a:t>Die </a:t>
            </a:r>
            <a:r>
              <a:rPr lang="de-DE" sz="1600" b="0" i="0" u="none" strike="noStrike" dirty="0" err="1">
                <a:effectLst/>
                <a:latin typeface="Calibri" panose="020F0502020204030204" pitchFamily="34" charset="0"/>
                <a:cs typeface="Calibri" panose="020F0502020204030204" pitchFamily="34" charset="0"/>
              </a:rPr>
              <a:t>SuS</a:t>
            </a:r>
            <a:r>
              <a:rPr lang="de-DE" sz="1600" b="0" i="0" u="none" strike="noStrike" dirty="0">
                <a:effectLst/>
                <a:latin typeface="Calibri" panose="020F0502020204030204" pitchFamily="34" charset="0"/>
                <a:cs typeface="Calibri" panose="020F0502020204030204" pitchFamily="34" charset="0"/>
              </a:rPr>
              <a:t> verwenden unterschiedliche Formen der Darstellung (Skizzen, Diagramme, Tabellen), nutzen sie und können sie interpretieren. </a:t>
            </a:r>
            <a:r>
              <a:rPr lang="de-DE" sz="1600" dirty="0">
                <a:latin typeface="Calibri" panose="020F0502020204030204" pitchFamily="34" charset="0"/>
                <a:cs typeface="Calibri" panose="020F0502020204030204" pitchFamily="34" charset="0"/>
              </a:rPr>
              <a:t>Zum Berechnen von Sparraten sollen die </a:t>
            </a:r>
            <a:r>
              <a:rPr lang="de-DE" sz="1600" dirty="0" err="1">
                <a:latin typeface="Calibri" panose="020F0502020204030204" pitchFamily="34" charset="0"/>
                <a:cs typeface="Calibri" panose="020F0502020204030204" pitchFamily="34" charset="0"/>
              </a:rPr>
              <a:t>SuS</a:t>
            </a:r>
            <a:r>
              <a:rPr lang="de-DE" sz="1600" dirty="0">
                <a:latin typeface="Calibri" panose="020F0502020204030204" pitchFamily="34" charset="0"/>
                <a:cs typeface="Calibri" panose="020F0502020204030204" pitchFamily="34" charset="0"/>
              </a:rPr>
              <a:t> ihre Überlegungen/Berechnungen auf unterschiedliche Weisen darstellen, sodass diese auch miteinander verglichen und bewertet werden können. Beim Führen der Haushaltspläne nutzen die </a:t>
            </a:r>
            <a:r>
              <a:rPr lang="de-DE" sz="1600" dirty="0" err="1">
                <a:latin typeface="Calibri" panose="020F0502020204030204" pitchFamily="34" charset="0"/>
                <a:cs typeface="Calibri" panose="020F0502020204030204" pitchFamily="34" charset="0"/>
              </a:rPr>
              <a:t>SuS</a:t>
            </a:r>
            <a:r>
              <a:rPr lang="de-DE" sz="1600" dirty="0">
                <a:latin typeface="Calibri" panose="020F0502020204030204" pitchFamily="34" charset="0"/>
                <a:cs typeface="Calibri" panose="020F0502020204030204" pitchFamily="34" charset="0"/>
              </a:rPr>
              <a:t> Tabellen, um eine Übersicht über ihre wöchentlichen Einnahmen und Ausgaben zu erlangen und daraus Informationen über mögliche Sparraten zu gewinnen.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Problemlösen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Die Schülerinnen und Schüler setzen sich mit dem vorgegebenen Problem des Sparens und damit verbundenen Haushaltens mit Geld auseinander. Das Erkennen des Problems stellt den ersten Schritt des Entscheidungsfindungsprozesses dar.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Anschließend werden relevante Informationen identifiziert und gesammelt, aus diesen werden Entscheidungskriterien abgeleitet.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Da es bei finanziellen Entscheidungen verschiedene Entscheidungsoptionen gibt, werden diese durch Anwendung mathematischer Kenntnisse, Fähigkeiten und Fertigkeiten ermittelt und miteinander verglichen. Zum Ermitteln der Optionen können verschiedene Lösungsstrategien genutzt werden. Aufgrund der Kriterien wird die bestmöglichste Option für die Situation ausgewählt. </a:t>
            </a:r>
            <a:r>
              <a:rPr lang="de-DE" altLang="de-DE" sz="1600" dirty="0">
                <a:latin typeface="Calibri" panose="020F0502020204030204" pitchFamily="34" charset="0"/>
                <a:cs typeface="Calibri" panose="020F0502020204030204" pitchFamily="34" charset="0"/>
              </a:rPr>
              <a:t>Erkannte Zusammenhänge sollen in Zukunft auf ähnliche finanzielle Sachverhalte übertragen werden.</a:t>
            </a:r>
            <a:endParaRPr kumimoji="0" lang="de-DE" altLang="de-DE"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endParaRPr lang="de-DE" dirty="0">
              <a:latin typeface="Gudea"/>
            </a:endParaRPr>
          </a:p>
          <a:p>
            <a:endParaRPr lang="de-DE" dirty="0">
              <a:latin typeface="Gudea"/>
            </a:endParaRPr>
          </a:p>
        </p:txBody>
      </p:sp>
    </p:spTree>
    <p:extLst>
      <p:ext uri="{BB962C8B-B14F-4D97-AF65-F5344CB8AC3E}">
        <p14:creationId xmlns:p14="http://schemas.microsoft.com/office/powerpoint/2010/main" val="4227010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Eigenen Haushaltsplan erstellen</a:t>
            </a:r>
          </a:p>
        </p:txBody>
      </p:sp>
      <p:graphicFrame>
        <p:nvGraphicFramePr>
          <p:cNvPr id="5" name="Diagramm 4">
            <a:extLst>
              <a:ext uri="{FF2B5EF4-FFF2-40B4-BE49-F238E27FC236}">
                <a16:creationId xmlns:a16="http://schemas.microsoft.com/office/drawing/2014/main" id="{165D736A-DBE7-3421-DA29-BEF6B045FB88}"/>
              </a:ext>
            </a:extLst>
          </p:cNvPr>
          <p:cNvGraphicFramePr/>
          <p:nvPr>
            <p:extLst>
              <p:ext uri="{D42A27DB-BD31-4B8C-83A1-F6EECF244321}">
                <p14:modId xmlns:p14="http://schemas.microsoft.com/office/powerpoint/2010/main" val="1558775553"/>
              </p:ext>
            </p:extLst>
          </p:nvPr>
        </p:nvGraphicFramePr>
        <p:xfrm>
          <a:off x="1649162" y="1766637"/>
          <a:ext cx="9192126" cy="401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C1890611-FB22-4342-E282-CE068558D1D1}"/>
              </a:ext>
            </a:extLst>
          </p:cNvPr>
          <p:cNvPicPr>
            <a:picLocks noChangeAspect="1"/>
          </p:cNvPicPr>
          <p:nvPr/>
        </p:nvPicPr>
        <p:blipFill>
          <a:blip r:embed="rId8"/>
          <a:stretch>
            <a:fillRect/>
          </a:stretch>
        </p:blipFill>
        <p:spPr>
          <a:xfrm>
            <a:off x="11416497" y="83705"/>
            <a:ext cx="678648" cy="646331"/>
          </a:xfrm>
          <a:prstGeom prst="rect">
            <a:avLst/>
          </a:prstGeom>
        </p:spPr>
      </p:pic>
    </p:spTree>
    <p:extLst>
      <p:ext uri="{BB962C8B-B14F-4D97-AF65-F5344CB8AC3E}">
        <p14:creationId xmlns:p14="http://schemas.microsoft.com/office/powerpoint/2010/main" val="736480031"/>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Eigenen Haushaltsplan erstellen</a:t>
            </a:r>
          </a:p>
        </p:txBody>
      </p:sp>
      <p:sp>
        <p:nvSpPr>
          <p:cNvPr id="7" name="Textfeld 6">
            <a:extLst>
              <a:ext uri="{FF2B5EF4-FFF2-40B4-BE49-F238E27FC236}">
                <a16:creationId xmlns:a16="http://schemas.microsoft.com/office/drawing/2014/main" id="{D479B065-00F9-6F84-0EEE-A2A4A2CA58E9}"/>
              </a:ext>
            </a:extLst>
          </p:cNvPr>
          <p:cNvSpPr txBox="1"/>
          <p:nvPr/>
        </p:nvSpPr>
        <p:spPr>
          <a:xfrm>
            <a:off x="1028700" y="1742538"/>
            <a:ext cx="10020300" cy="4154984"/>
          </a:xfrm>
          <a:prstGeom prst="rect">
            <a:avLst/>
          </a:prstGeom>
          <a:noFill/>
        </p:spPr>
        <p:txBody>
          <a:bodyPr wrap="square" rtlCol="0">
            <a:spAutoFit/>
          </a:bodyPr>
          <a:lstStyle/>
          <a:p>
            <a:pPr marL="457200" indent="-457200">
              <a:buFont typeface="+mj-lt"/>
              <a:buAutoNum type="arabicPeriod"/>
            </a:pPr>
            <a:r>
              <a:rPr lang="de-DE" sz="2400" dirty="0">
                <a:latin typeface="WsC Grundschrift" pitchFamily="2" charset="0"/>
              </a:rPr>
              <a:t>Trage die Einnahmen und Ausgaben in die Tabellen ein, in der Spalte „geplant“. Überlege, ob und wie viele Bonus-Aufgaben du für zusätzliche Einnahmen machen wirst. </a:t>
            </a:r>
          </a:p>
          <a:p>
            <a:pPr marL="457200" indent="-457200">
              <a:buFont typeface="+mj-lt"/>
              <a:buAutoNum type="arabicPeriod"/>
            </a:pPr>
            <a:endParaRPr lang="de-DE" sz="2400" dirty="0">
              <a:latin typeface="WsC Grundschrift" pitchFamily="2" charset="0"/>
            </a:endParaRPr>
          </a:p>
          <a:p>
            <a:pPr marL="457200" indent="-457200">
              <a:buFont typeface="+mj-lt"/>
              <a:buAutoNum type="arabicPeriod"/>
            </a:pPr>
            <a:r>
              <a:rPr lang="de-DE" sz="2400" dirty="0">
                <a:latin typeface="WsC Grundschrift" pitchFamily="2" charset="0"/>
              </a:rPr>
              <a:t>Berechne dann das übrige Geld. Diesen Geldbetrag bekommst du dann ausgehändigt.</a:t>
            </a:r>
          </a:p>
          <a:p>
            <a:pPr marL="457200" indent="-457200">
              <a:buFont typeface="+mj-lt"/>
              <a:buAutoNum type="arabicPeriod"/>
            </a:pPr>
            <a:endParaRPr lang="de-DE" sz="2400" dirty="0">
              <a:latin typeface="WsC Grundschrift" pitchFamily="2" charset="0"/>
            </a:endParaRPr>
          </a:p>
          <a:p>
            <a:pPr marL="457200" indent="-457200">
              <a:buFont typeface="+mj-lt"/>
              <a:buAutoNum type="arabicPeriod"/>
            </a:pPr>
            <a:r>
              <a:rPr lang="de-DE" sz="2400" dirty="0">
                <a:latin typeface="WsC Grundschrift" pitchFamily="2" charset="0"/>
              </a:rPr>
              <a:t>Teile ihn auf die beiden Umschläge „Sparen“ und „Ausgeben“ auf. Das Geld im Umschlag „Ausgeben“ kannst du im Kiosk am Ende jeder AG-Stunde ausgeben. Das Geld im Umschlag „Sparen“ kannst du für das große Sparziel sparen.</a:t>
            </a:r>
          </a:p>
        </p:txBody>
      </p:sp>
      <p:pic>
        <p:nvPicPr>
          <p:cNvPr id="5" name="Grafik 4">
            <a:extLst>
              <a:ext uri="{FF2B5EF4-FFF2-40B4-BE49-F238E27FC236}">
                <a16:creationId xmlns:a16="http://schemas.microsoft.com/office/drawing/2014/main" id="{E7026252-D5E0-0C29-BC6E-3FD739421DAF}"/>
              </a:ext>
            </a:extLst>
          </p:cNvPr>
          <p:cNvPicPr>
            <a:picLocks noChangeAspect="1"/>
          </p:cNvPicPr>
          <p:nvPr/>
        </p:nvPicPr>
        <p:blipFill>
          <a:blip r:embed="rId2"/>
          <a:stretch>
            <a:fillRect/>
          </a:stretch>
        </p:blipFill>
        <p:spPr>
          <a:xfrm>
            <a:off x="11416497" y="83705"/>
            <a:ext cx="678648" cy="646331"/>
          </a:xfrm>
          <a:prstGeom prst="rect">
            <a:avLst/>
          </a:prstGeom>
        </p:spPr>
      </p:pic>
    </p:spTree>
    <p:extLst>
      <p:ext uri="{BB962C8B-B14F-4D97-AF65-F5344CB8AC3E}">
        <p14:creationId xmlns:p14="http://schemas.microsoft.com/office/powerpoint/2010/main" val="771777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2C19F8-A13D-2B44-BD69-2EB719EB4B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BEC57C4-41F5-36BE-9CF7-3B6FD0C570D3}"/>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F01855BD-18EC-040B-3B0E-5F2548A45456}"/>
              </a:ext>
            </a:extLst>
          </p:cNvPr>
          <p:cNvSpPr txBox="1"/>
          <p:nvPr/>
        </p:nvSpPr>
        <p:spPr>
          <a:xfrm>
            <a:off x="292100" y="228600"/>
            <a:ext cx="11645900" cy="646331"/>
          </a:xfrm>
          <a:prstGeom prst="rect">
            <a:avLst/>
          </a:prstGeom>
          <a:noFill/>
        </p:spPr>
        <p:txBody>
          <a:bodyPr wrap="square" rtlCol="0">
            <a:spAutoFit/>
          </a:bodyPr>
          <a:lstStyle/>
          <a:p>
            <a:pPr algn="ctr"/>
            <a:r>
              <a:rPr lang="de-DE" sz="3600" dirty="0">
                <a:latin typeface="WsC Grundschrift" pitchFamily="2" charset="0"/>
              </a:rPr>
              <a:t>Bonus-Aufgabe</a:t>
            </a:r>
          </a:p>
        </p:txBody>
      </p:sp>
      <p:sp>
        <p:nvSpPr>
          <p:cNvPr id="7" name="Textfeld 6">
            <a:extLst>
              <a:ext uri="{FF2B5EF4-FFF2-40B4-BE49-F238E27FC236}">
                <a16:creationId xmlns:a16="http://schemas.microsoft.com/office/drawing/2014/main" id="{D479B065-00F9-6F84-0EEE-A2A4A2CA58E9}"/>
              </a:ext>
            </a:extLst>
          </p:cNvPr>
          <p:cNvSpPr txBox="1"/>
          <p:nvPr/>
        </p:nvSpPr>
        <p:spPr>
          <a:xfrm>
            <a:off x="1028700" y="1742538"/>
            <a:ext cx="10020300" cy="2308324"/>
          </a:xfrm>
          <a:prstGeom prst="rect">
            <a:avLst/>
          </a:prstGeom>
          <a:noFill/>
        </p:spPr>
        <p:txBody>
          <a:bodyPr wrap="square" rtlCol="0">
            <a:spAutoFit/>
          </a:bodyPr>
          <a:lstStyle/>
          <a:p>
            <a:r>
              <a:rPr lang="de-DE" sz="2400" b="0" i="0" u="none" strike="noStrike" dirty="0">
                <a:solidFill>
                  <a:srgbClr val="111111"/>
                </a:solidFill>
                <a:effectLst/>
                <a:latin typeface="Inter var"/>
              </a:rPr>
              <a:t>1. Informiere dich: Wie kannst du selbst Geld verdienen? </a:t>
            </a:r>
          </a:p>
          <a:p>
            <a:endParaRPr lang="de-DE" sz="2400" dirty="0">
              <a:solidFill>
                <a:srgbClr val="111111"/>
              </a:solidFill>
              <a:latin typeface="Inter var"/>
            </a:endParaRPr>
          </a:p>
          <a:p>
            <a:r>
              <a:rPr lang="de-DE" sz="2400" b="0" i="0" u="none" strike="noStrike" dirty="0">
                <a:solidFill>
                  <a:srgbClr val="111111"/>
                </a:solidFill>
                <a:effectLst/>
                <a:latin typeface="Inter var"/>
              </a:rPr>
              <a:t>2. Spreche mit deinen Eltern über Geld:</a:t>
            </a:r>
          </a:p>
          <a:p>
            <a:pPr marL="342900" indent="-342900">
              <a:buFont typeface="Arial" panose="020B0604020202020204" pitchFamily="34" charset="0"/>
              <a:buChar char="•"/>
            </a:pPr>
            <a:r>
              <a:rPr lang="de-DE" sz="2400" b="0" i="0" u="none" strike="noStrike" dirty="0">
                <a:solidFill>
                  <a:srgbClr val="111111"/>
                </a:solidFill>
                <a:effectLst/>
                <a:latin typeface="Inter var"/>
              </a:rPr>
              <a:t>Wie verdienen sie Geld? </a:t>
            </a:r>
          </a:p>
          <a:p>
            <a:pPr marL="342900" indent="-342900">
              <a:buFont typeface="Arial" panose="020B0604020202020204" pitchFamily="34" charset="0"/>
              <a:buChar char="•"/>
            </a:pPr>
            <a:r>
              <a:rPr lang="de-DE" sz="2400" b="0" i="0" u="none" strike="noStrike" dirty="0">
                <a:solidFill>
                  <a:srgbClr val="111111"/>
                </a:solidFill>
                <a:effectLst/>
                <a:latin typeface="Inter var"/>
              </a:rPr>
              <a:t>Wofür geben sie Geld aus? </a:t>
            </a:r>
          </a:p>
          <a:p>
            <a:pPr marL="342900" indent="-342900">
              <a:buFont typeface="Arial" panose="020B0604020202020204" pitchFamily="34" charset="0"/>
              <a:buChar char="•"/>
            </a:pPr>
            <a:r>
              <a:rPr lang="de-DE" sz="2400" b="0" i="0" u="none" strike="noStrike" dirty="0">
                <a:solidFill>
                  <a:srgbClr val="111111"/>
                </a:solidFill>
                <a:effectLst/>
                <a:latin typeface="Inter var"/>
              </a:rPr>
              <a:t>Welche regelmäßigen Einnahmen und Ausgaben haben sie?</a:t>
            </a:r>
            <a:endParaRPr lang="de-DE" sz="2400" dirty="0">
              <a:latin typeface="WsC Grundschrift" pitchFamily="2" charset="0"/>
            </a:endParaRPr>
          </a:p>
        </p:txBody>
      </p:sp>
    </p:spTree>
    <p:extLst>
      <p:ext uri="{BB962C8B-B14F-4D97-AF65-F5344CB8AC3E}">
        <p14:creationId xmlns:p14="http://schemas.microsoft.com/office/powerpoint/2010/main" val="312108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ADAE1A7-20F0-3714-B416-B2ABD2D7D456}"/>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D03357-8EA8-40F0-CFF6-084A9BB9D2D0}"/>
              </a:ext>
            </a:extLst>
          </p:cNvPr>
          <p:cNvSpPr>
            <a:spLocks noGrp="1"/>
          </p:cNvSpPr>
          <p:nvPr>
            <p:ph type="title"/>
          </p:nvPr>
        </p:nvSpPr>
        <p:spPr>
          <a:xfrm>
            <a:off x="857250" y="-82550"/>
            <a:ext cx="10515600" cy="1325563"/>
          </a:xfrm>
        </p:spPr>
        <p:txBody>
          <a:bodyPr>
            <a:normAutofit/>
          </a:bodyPr>
          <a:lstStyle/>
          <a:p>
            <a:pPr algn="ctr"/>
            <a:r>
              <a:rPr lang="de-DE" sz="4000" dirty="0">
                <a:latin typeface="WsC Grundschrift" pitchFamily="2" charset="0"/>
              </a:rPr>
              <a:t>Funktionen des Geldes</a:t>
            </a:r>
          </a:p>
        </p:txBody>
      </p:sp>
      <p:sp>
        <p:nvSpPr>
          <p:cNvPr id="5" name="Rechteck 4">
            <a:extLst>
              <a:ext uri="{FF2B5EF4-FFF2-40B4-BE49-F238E27FC236}">
                <a16:creationId xmlns:a16="http://schemas.microsoft.com/office/drawing/2014/main" id="{15AE8EEC-38B7-4D96-A8C7-7D0346D4AE39}"/>
              </a:ext>
            </a:extLst>
          </p:cNvPr>
          <p:cNvSpPr/>
          <p:nvPr/>
        </p:nvSpPr>
        <p:spPr>
          <a:xfrm>
            <a:off x="292100" y="914400"/>
            <a:ext cx="116459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F174DC29-C43D-4C2D-5738-A74601EF185B}"/>
              </a:ext>
            </a:extLst>
          </p:cNvPr>
          <p:cNvSpPr>
            <a:spLocks noGrp="1"/>
          </p:cNvSpPr>
          <p:nvPr>
            <p:ph idx="1"/>
          </p:nvPr>
        </p:nvSpPr>
        <p:spPr/>
        <p:txBody>
          <a:bodyPr/>
          <a:lstStyle/>
          <a:p>
            <a:r>
              <a:rPr lang="de-DE" dirty="0">
                <a:latin typeface="WsC Grundschrift" pitchFamily="2" charset="0"/>
              </a:rPr>
              <a:t>Zahlungs- und Tauschmittel</a:t>
            </a:r>
          </a:p>
          <a:p>
            <a:pPr marL="0" indent="0">
              <a:buNone/>
            </a:pPr>
            <a:endParaRPr lang="de-DE" dirty="0">
              <a:latin typeface="WsC Grundschrift" pitchFamily="2" charset="0"/>
            </a:endParaRPr>
          </a:p>
          <a:p>
            <a:r>
              <a:rPr lang="de-DE" dirty="0">
                <a:latin typeface="WsC Grundschrift" pitchFamily="2" charset="0"/>
              </a:rPr>
              <a:t>Recheneinheit</a:t>
            </a:r>
          </a:p>
          <a:p>
            <a:pPr marL="0" indent="0">
              <a:buNone/>
            </a:pPr>
            <a:endParaRPr lang="de-DE" dirty="0">
              <a:latin typeface="WsC Grundschrift" pitchFamily="2" charset="0"/>
            </a:endParaRPr>
          </a:p>
          <a:p>
            <a:r>
              <a:rPr lang="de-DE" b="1" dirty="0">
                <a:latin typeface="WsC Grundschrift" pitchFamily="2" charset="0"/>
              </a:rPr>
              <a:t>Wertaufbewahrung</a:t>
            </a:r>
          </a:p>
        </p:txBody>
      </p:sp>
    </p:spTree>
    <p:extLst>
      <p:ext uri="{BB962C8B-B14F-4D97-AF65-F5344CB8AC3E}">
        <p14:creationId xmlns:p14="http://schemas.microsoft.com/office/powerpoint/2010/main" val="207074990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CD0077-FB31-CF73-6AA8-46A8E08923A7}"/>
              </a:ext>
            </a:extLst>
          </p:cNvPr>
          <p:cNvPicPr>
            <a:picLocks noChangeAspect="1"/>
          </p:cNvPicPr>
          <p:nvPr/>
        </p:nvPicPr>
        <p:blipFill>
          <a:blip r:embed="rId2"/>
          <a:stretch>
            <a:fillRect/>
          </a:stretch>
        </p:blipFill>
        <p:spPr>
          <a:xfrm>
            <a:off x="1374775" y="180975"/>
            <a:ext cx="9442450" cy="6496050"/>
          </a:xfrm>
          <a:prstGeom prst="rect">
            <a:avLst/>
          </a:prstGeom>
        </p:spPr>
      </p:pic>
    </p:spTree>
    <p:extLst>
      <p:ext uri="{BB962C8B-B14F-4D97-AF65-F5344CB8AC3E}">
        <p14:creationId xmlns:p14="http://schemas.microsoft.com/office/powerpoint/2010/main" val="264817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649BE4-4A78-75A7-9AA5-5D42C8FFF616}"/>
              </a:ext>
            </a:extLst>
          </p:cNvPr>
          <p:cNvPicPr>
            <a:picLocks noChangeAspect="1"/>
          </p:cNvPicPr>
          <p:nvPr/>
        </p:nvPicPr>
        <p:blipFill>
          <a:blip r:embed="rId2"/>
          <a:stretch>
            <a:fillRect/>
          </a:stretch>
        </p:blipFill>
        <p:spPr>
          <a:xfrm>
            <a:off x="1374775" y="180975"/>
            <a:ext cx="9442450" cy="6496050"/>
          </a:xfrm>
          <a:prstGeom prst="rect">
            <a:avLst/>
          </a:prstGeom>
        </p:spPr>
      </p:pic>
    </p:spTree>
    <p:extLst>
      <p:ext uri="{BB962C8B-B14F-4D97-AF65-F5344CB8AC3E}">
        <p14:creationId xmlns:p14="http://schemas.microsoft.com/office/powerpoint/2010/main" val="412139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DEEEDFF-868D-2579-8E69-F1A2CD172D9D}"/>
              </a:ext>
            </a:extLst>
          </p:cNvPr>
          <p:cNvPicPr>
            <a:picLocks noChangeAspect="1"/>
          </p:cNvPicPr>
          <p:nvPr/>
        </p:nvPicPr>
        <p:blipFill>
          <a:blip r:embed="rId2"/>
          <a:stretch>
            <a:fillRect/>
          </a:stretch>
        </p:blipFill>
        <p:spPr>
          <a:xfrm>
            <a:off x="1374775" y="180975"/>
            <a:ext cx="9442450" cy="6496050"/>
          </a:xfrm>
          <a:prstGeom prst="rect">
            <a:avLst/>
          </a:prstGeom>
        </p:spPr>
      </p:pic>
    </p:spTree>
    <p:extLst>
      <p:ext uri="{BB962C8B-B14F-4D97-AF65-F5344CB8AC3E}">
        <p14:creationId xmlns:p14="http://schemas.microsoft.com/office/powerpoint/2010/main" val="295210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678F6F-342E-62CB-3148-079ECB5FAA5F}"/>
              </a:ext>
            </a:extLst>
          </p:cNvPr>
          <p:cNvPicPr>
            <a:picLocks noChangeAspect="1"/>
          </p:cNvPicPr>
          <p:nvPr/>
        </p:nvPicPr>
        <p:blipFill>
          <a:blip r:embed="rId2"/>
          <a:stretch>
            <a:fillRect/>
          </a:stretch>
        </p:blipFill>
        <p:spPr>
          <a:xfrm>
            <a:off x="1374775" y="180975"/>
            <a:ext cx="9442450" cy="6496050"/>
          </a:xfrm>
          <a:prstGeom prst="rect">
            <a:avLst/>
          </a:prstGeom>
        </p:spPr>
      </p:pic>
    </p:spTree>
    <p:extLst>
      <p:ext uri="{BB962C8B-B14F-4D97-AF65-F5344CB8AC3E}">
        <p14:creationId xmlns:p14="http://schemas.microsoft.com/office/powerpoint/2010/main" val="10432708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2253</Words>
  <Application>Microsoft Macintosh PowerPoint</Application>
  <PresentationFormat>Breitbild</PresentationFormat>
  <Paragraphs>728</Paragraphs>
  <Slides>42</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42</vt:i4>
      </vt:variant>
    </vt:vector>
  </HeadingPairs>
  <TitlesOfParts>
    <vt:vector size="51" baseType="lpstr">
      <vt:lpstr>Arial</vt:lpstr>
      <vt:lpstr>Calibri</vt:lpstr>
      <vt:lpstr>Calibri Light</vt:lpstr>
      <vt:lpstr>Gudea</vt:lpstr>
      <vt:lpstr>Inter var</vt:lpstr>
      <vt:lpstr>Symbol</vt:lpstr>
      <vt:lpstr>Wingdings</vt:lpstr>
      <vt:lpstr>WsC Grundschrift</vt:lpstr>
      <vt:lpstr>Office</vt:lpstr>
      <vt:lpstr>Stunde 3: Einführung Haushalten</vt:lpstr>
      <vt:lpstr>Stunde 3: Einführung Haushalten</vt:lpstr>
      <vt:lpstr>Stunde 3: Einführung Haushalten</vt:lpstr>
      <vt:lpstr>Stunde 3: Einführung Haushalten</vt:lpstr>
      <vt:lpstr>Funktionen des Geldes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Dinah-Marie Wiedenhöfer</dc:creator>
  <cp:lastModifiedBy>Dinah-Marie Wiedenhöfer</cp:lastModifiedBy>
  <cp:revision>41</cp:revision>
  <dcterms:created xsi:type="dcterms:W3CDTF">2023-05-23T10:24:10Z</dcterms:created>
  <dcterms:modified xsi:type="dcterms:W3CDTF">2023-09-12T12:40:26Z</dcterms:modified>
</cp:coreProperties>
</file>